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9"/>
  </p:notesMasterIdLst>
  <p:sldIdLst>
    <p:sldId id="489" r:id="rId3"/>
    <p:sldId id="373" r:id="rId4"/>
    <p:sldId id="497" r:id="rId5"/>
    <p:sldId id="490" r:id="rId6"/>
    <p:sldId id="498" r:id="rId7"/>
    <p:sldId id="499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CC33"/>
    <a:srgbClr val="00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92" autoAdjust="0"/>
    <p:restoredTop sz="95289" autoAdjust="0"/>
  </p:normalViewPr>
  <p:slideViewPr>
    <p:cSldViewPr snapToGrid="0">
      <p:cViewPr varScale="1">
        <p:scale>
          <a:sx n="109" d="100"/>
          <a:sy n="109" d="100"/>
        </p:scale>
        <p:origin x="6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ifas\entnem\users\joycem\My%20Documents\IPM%20Florida%2020%20Years\20%20year%20ipm%20fl%20webst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IPM Florida Website</a:t>
            </a:r>
            <a:r>
              <a:rPr lang="en-US" baseline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Visits</a:t>
            </a:r>
            <a:endParaRPr lang="en-US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33272424970362191"/>
          <c:y val="2.7777777777777776E-2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Sheet1!$A$5:$A$16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Sheet1!$B$5:$B$16</c:f>
              <c:numCache>
                <c:formatCode>#,##0</c:formatCode>
                <c:ptCount val="12"/>
                <c:pt idx="0">
                  <c:v>57058</c:v>
                </c:pt>
                <c:pt idx="1">
                  <c:v>51027</c:v>
                </c:pt>
                <c:pt idx="2">
                  <c:v>67883</c:v>
                </c:pt>
                <c:pt idx="3">
                  <c:v>91513</c:v>
                </c:pt>
                <c:pt idx="4">
                  <c:v>111616</c:v>
                </c:pt>
                <c:pt idx="5">
                  <c:v>148677</c:v>
                </c:pt>
                <c:pt idx="6">
                  <c:v>162431</c:v>
                </c:pt>
                <c:pt idx="7">
                  <c:v>119943</c:v>
                </c:pt>
                <c:pt idx="8">
                  <c:v>154165</c:v>
                </c:pt>
                <c:pt idx="9">
                  <c:v>176328</c:v>
                </c:pt>
                <c:pt idx="10">
                  <c:v>172538</c:v>
                </c:pt>
                <c:pt idx="11">
                  <c:v>222314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AB-4543-8070-062AB7C2CB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49998000"/>
        <c:axId val="649997344"/>
      </c:barChart>
      <c:catAx>
        <c:axId val="6499980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49997344"/>
        <c:crosses val="autoZero"/>
        <c:auto val="1"/>
        <c:lblAlgn val="ctr"/>
        <c:lblOffset val="100"/>
        <c:noMultiLvlLbl val="0"/>
      </c:catAx>
      <c:valAx>
        <c:axId val="64999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 of Visits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49998000"/>
        <c:crosses val="autoZero"/>
        <c:crossBetween val="between"/>
      </c:valAx>
      <c:spPr>
        <a:solidFill>
          <a:srgbClr val="FFC000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12700" cap="flat" cmpd="sng" algn="ctr">
      <a:solidFill>
        <a:srgbClr val="FFC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B09C4C-B3EF-4CFD-8773-766A070F014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351893-51F6-4D72-9B18-F0BBB9B6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7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5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defTabSz="9495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defTabSz="9495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defTabSz="9495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defTabSz="9495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defTabSz="9495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defTabSz="9495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defTabSz="9495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defTabSz="9495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A5C60A55-78BE-42E2-B44F-031ED66C7440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B6433-AA35-4F6E-ABC0-76EA218A1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7090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5829F-D108-4153-AA5F-5B115AFDA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397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C496C-E35E-4939-A541-997D9B919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9503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2C1A3-8B4D-4A13-BCC3-84E3FD28E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2297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8E284-43AB-4884-BB0A-4688EE7D3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7607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22387-DADB-4A15-8866-B627B299A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5342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39C3B-21DC-4A71-B1A4-D146C9E7D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5119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017" y="609320"/>
            <a:ext cx="1036396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018" y="1980641"/>
            <a:ext cx="5089620" cy="1990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14018" y="4105556"/>
            <a:ext cx="5089620" cy="19904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88364" y="1980640"/>
            <a:ext cx="5089621" cy="4115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016" y="6248681"/>
            <a:ext cx="2540000" cy="45664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986" y="6248681"/>
            <a:ext cx="3860031" cy="45664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985" y="6248681"/>
            <a:ext cx="2540000" cy="456640"/>
          </a:xfrm>
        </p:spPr>
        <p:txBody>
          <a:bodyPr/>
          <a:lstStyle>
            <a:lvl1pPr>
              <a:defRPr/>
            </a:lvl1pPr>
          </a:lstStyle>
          <a:p>
            <a:fld id="{A2A88957-D454-49B8-AE79-B8D5D5B93E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219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2744D8-EB75-4AF2-BD75-DFE6F25C51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C63AA4-1CE5-46F5-AAD4-4E88558EC8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FA0494-EA19-4BD7-9FAB-5509680EA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3A613-21C7-4AD3-8EA2-78F0E508BA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303837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FB9A2F-332D-49F9-8ABC-042E0E44DF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35E540-ECD1-4F12-AA22-5747B95FF1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470DCA-B73F-4467-B193-F702AEA45B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5B251-3B81-4FEC-A884-676F2A284C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659297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82C437-5653-482A-AF67-2BF87E6837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9EB758-E526-4B78-B8DF-947585E613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F424B4-E7D3-4F12-A7AC-6773179901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0259F6-1B47-4EAC-BF47-A972949100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3918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0098-31EA-45A7-B7FD-1E118E9C0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2936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C33E86-F8AC-4485-AF4C-53356550E3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BE6C0A-ADEA-42DE-A63C-919159B509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3C04F-4159-4241-97B2-9102C8197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CC03C-1765-43E3-B761-0B4227112E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169997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E1FB114-EEAE-4AC7-95E5-2DDDCC7506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EFEA07A-B85E-4211-9B85-EBC857D682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040572A-5546-43C1-849B-A767C93508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B8862-770E-41C1-8CA6-92F890AFA8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945692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1526D19-691C-4058-A0B3-4A94AB2776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0A7D95-8CFC-4436-9906-A3B36F400F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A7A260-3A6E-4560-B268-CDD3684BF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62D9E-9769-4458-A60F-EA8E5E841C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267182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80A639C-ACD7-4217-B815-E2D53CB38E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42416E6-56BB-49B3-8C25-5740E14376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7A96B03-1CA1-44E8-88D6-190300C4C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4AFC4A-1F0C-4CB1-AB3F-EDBC982A0F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929622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909ABE-19D3-4E6B-9914-91CF60186B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C45314-B3D8-4CD2-82E5-90542F4E1A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EBF7B7-285B-4027-AA7A-03A40DA12B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316CE-F591-4114-84BC-E9B6CF5A5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057492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A21D7B-B47B-44B1-8E42-2E7CAF359A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0059FC-727C-4943-BAC4-DA0B331F7F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FA1B63-6CF3-4A47-B58A-CA45FDB52A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D87551-E62D-4960-AB9E-A8E3D2159C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178026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E49164-C6C8-4991-9850-F1170F899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A89DBA-241C-4514-B91C-4EB902E47B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34F74C-0E45-477C-9B15-36888BF835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7DD0E-2FF8-4A84-973C-60D7557372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874038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C7973E-7FEF-40E1-9E65-6B6D8E76CA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B491DE-DA63-4E9D-904E-E05816CD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DCAC20-ED59-4504-8BBC-3A2334A719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E8D93D-B893-4077-BFB5-7316E9183C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077577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369CA3-2485-45FA-93E7-296A1E6AE2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0C88AE-A970-45B2-8DE4-97786094AD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81F0EC-C68C-4BA2-9669-61C591F6D7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FF529-41E0-4595-BFE9-38B860CC20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64985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76014-1117-4020-B042-4E75A93B7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479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5EB0A-8E78-4E4D-809C-F38E12C5E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822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474E-A4A2-4DFA-A823-3F6DE53C2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6560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595C1-4F57-43E9-A567-D9D1B32EE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4438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E476D-D7C8-419D-AF31-501C3C52F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8336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B4AA-99CD-4235-AEFF-136322910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1289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0A500-1558-4299-BA45-0EFD40EC7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3819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1818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12EA745-7F72-43FA-AAA3-34C3D11C2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2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B45B9E-748E-45FF-AE07-E51556C2D8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3814DBD-6BA0-4A86-BC79-19C083D3F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3E729C4-7535-43D5-B850-65C8243C36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4B9011C-134A-4353-BEC2-9245418B48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705212-BF4C-4B0C-B235-0D37EB28B4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9E019E-66DC-43BA-88E7-438FE7B86A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5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100000">
              <a:srgbClr val="18185E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49415" y="247007"/>
            <a:ext cx="6893169" cy="1357800"/>
          </a:xfrm>
        </p:spPr>
        <p:txBody>
          <a:bodyPr/>
          <a:lstStyle/>
          <a:p>
            <a:br>
              <a:rPr lang="en-US" sz="4200" b="1" dirty="0">
                <a:solidFill>
                  <a:srgbClr val="00B050"/>
                </a:solidFill>
                <a:latin typeface="Cambria" panose="02040503050406030204" pitchFamily="18" charset="0"/>
              </a:rPr>
            </a:br>
            <a:r>
              <a:rPr lang="en-US" sz="42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2019 IPM Academy for the</a:t>
            </a:r>
            <a:br>
              <a:rPr lang="en-US" sz="42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sz="42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University of Florida, IFAS</a:t>
            </a:r>
            <a:br>
              <a:rPr lang="en-US" dirty="0"/>
            </a:br>
            <a:endParaRPr lang="en-US" sz="4000" b="1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37287" y="3516437"/>
            <a:ext cx="7517423" cy="1219200"/>
          </a:xfrm>
          <a:ln>
            <a:noFill/>
          </a:ln>
        </p:spPr>
        <p:txBody>
          <a:bodyPr/>
          <a:lstStyle/>
          <a:p>
            <a:pPr lvl="0" algn="ctr" eaLnBrk="1" hangingPunct="1">
              <a:buNone/>
              <a:defRPr/>
            </a:pPr>
            <a:r>
              <a:rPr lang="en-US" sz="3600" dirty="0">
                <a:solidFill>
                  <a:schemeClr val="bg1"/>
                </a:solidFill>
                <a:latin typeface="Cambria" panose="02040503050406030204" pitchFamily="18" charset="0"/>
              </a:rPr>
              <a:t>Norm Leppla, </a:t>
            </a:r>
            <a:r>
              <a:rPr lang="en-US" dirty="0">
                <a:solidFill>
                  <a:srgbClr val="FFFFFF"/>
                </a:solidFill>
                <a:latin typeface="Cambria" panose="02040503050406030204" pitchFamily="18" charset="0"/>
              </a:rPr>
              <a:t>University of Florida</a:t>
            </a:r>
          </a:p>
          <a:p>
            <a:pPr lvl="0" algn="ctr" eaLnBrk="1" hangingPunct="1">
              <a:buNone/>
              <a:defRPr/>
            </a:pPr>
            <a:r>
              <a:rPr lang="en-US" dirty="0">
                <a:solidFill>
                  <a:srgbClr val="FFFFFF"/>
                </a:solidFill>
                <a:latin typeface="Cambria" panose="02040503050406030204" pitchFamily="18" charset="0"/>
              </a:rPr>
              <a:t>Entomology and Nematology Department  </a:t>
            </a:r>
          </a:p>
          <a:p>
            <a:pPr algn="ctr" eaLnBrk="1" hangingPunct="1">
              <a:buFontTx/>
              <a:buNone/>
              <a:defRPr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26" r="1888" b="5882"/>
          <a:stretch>
            <a:fillRect/>
          </a:stretch>
        </p:blipFill>
        <p:spPr bwMode="auto">
          <a:xfrm>
            <a:off x="698501" y="5637891"/>
            <a:ext cx="2349500" cy="839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1BF91D6-5989-48FC-A6CA-AFD60FAE34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215" y="5637013"/>
            <a:ext cx="5100614" cy="7650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D7480D3-3285-49D5-9849-E8C87FADF82B}"/>
              </a:ext>
            </a:extLst>
          </p:cNvPr>
          <p:cNvSpPr txBox="1"/>
          <p:nvPr/>
        </p:nvSpPr>
        <p:spPr>
          <a:xfrm>
            <a:off x="4439138" y="2029648"/>
            <a:ext cx="3188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9900"/>
                </a:solidFill>
              </a:rPr>
              <a:t>Welcome!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F302CD-024B-43A9-BFAC-3A4811AC2A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0556" y="5242273"/>
            <a:ext cx="1627720" cy="132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04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2693B-3DB7-40CD-A979-9B1E64AF1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339" y="111858"/>
            <a:ext cx="9542585" cy="859692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Calibri" pitchFamily="34" charset="0"/>
              </a:rPr>
              <a:t>Advancement of IPM in the U. S. &amp; Florida</a:t>
            </a:r>
            <a:endParaRPr lang="en-US" sz="4000" dirty="0">
              <a:solidFill>
                <a:srgbClr val="00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515ED-9151-4D85-B367-A00764466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768" y="1066861"/>
            <a:ext cx="7737231" cy="567928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33CC33"/>
              </a:buClr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FIFRA extensively amended (1972)</a:t>
            </a:r>
          </a:p>
          <a:p>
            <a:pPr eaLnBrk="1" hangingPunct="1">
              <a:lnSpc>
                <a:spcPct val="80000"/>
              </a:lnSpc>
              <a:buClr>
                <a:srgbClr val="33CC33"/>
              </a:buClr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"Huffaker Project“ NSF, USDA, EPA (1972) </a:t>
            </a:r>
          </a:p>
          <a:p>
            <a:pPr eaLnBrk="1" hangingPunct="1">
              <a:lnSpc>
                <a:spcPct val="80000"/>
              </a:lnSpc>
              <a:buClr>
                <a:srgbClr val="33CC33"/>
              </a:buClr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Cooperative Extension Service, IPM in every “state” 56 (1975), </a:t>
            </a:r>
          </a:p>
          <a:p>
            <a:pPr eaLnBrk="1" hangingPunct="1">
              <a:lnSpc>
                <a:spcPct val="80000"/>
              </a:lnSpc>
              <a:buClr>
                <a:srgbClr val="33CC33"/>
              </a:buClr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“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Adkisson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Project” CIPM (1979-1985), CSRS (NIFA) IPM program</a:t>
            </a:r>
          </a:p>
          <a:p>
            <a:pPr eaLnBrk="1" hangingPunct="1">
              <a:lnSpc>
                <a:spcPct val="80000"/>
              </a:lnSpc>
              <a:buClr>
                <a:srgbClr val="33CC33"/>
              </a:buClr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Regional IPM centers (4 in 2000),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1890s, 1994s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33CC33"/>
              </a:buClr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UF/IFAS lost Southern IPM Center ~2000, administration asked me to establish a coordinated IPM program for Florida</a:t>
            </a:r>
          </a:p>
          <a:p>
            <a:pPr eaLnBrk="1" hangingPunct="1">
              <a:lnSpc>
                <a:spcPct val="80000"/>
              </a:lnSpc>
              <a:buClr>
                <a:srgbClr val="33CC33"/>
              </a:buClr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Allied IPM Florida with DPM for IPM education</a:t>
            </a:r>
          </a:p>
          <a:p>
            <a:pPr eaLnBrk="1" hangingPunct="1">
              <a:lnSpc>
                <a:spcPct val="80000"/>
              </a:lnSpc>
              <a:buClr>
                <a:srgbClr val="33CC33"/>
              </a:buClr>
              <a:defRPr/>
            </a:pP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Dr. Saqib Mukhtar, Associate Dean and Ag Program Leader, Florida Cooperative Extension Service, IPM administrator</a:t>
            </a: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None/>
              <a:defRPr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FontTx/>
              <a:buNone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</a:t>
            </a: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5124" name="Picture 6" descr="20003286013801">
            <a:extLst>
              <a:ext uri="{FF2B5EF4-FFF2-40B4-BE49-F238E27FC236}">
                <a16:creationId xmlns:a16="http://schemas.microsoft.com/office/drawing/2014/main" id="{2C9DC647-549F-42F0-BA1B-E0317C2BB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" b="11810"/>
          <a:stretch>
            <a:fillRect/>
          </a:stretch>
        </p:blipFill>
        <p:spPr bwMode="auto">
          <a:xfrm>
            <a:off x="8230823" y="1111509"/>
            <a:ext cx="2406323" cy="3333243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6" descr="photo:  Perry Adkisson">
            <a:extLst>
              <a:ext uri="{FF2B5EF4-FFF2-40B4-BE49-F238E27FC236}">
                <a16:creationId xmlns:a16="http://schemas.microsoft.com/office/drawing/2014/main" id="{5854689D-A5D3-4170-B6A6-E394C87FC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3984" y="3618096"/>
            <a:ext cx="2406323" cy="3033834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100000">
              <a:srgbClr val="18185E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B486811-49F5-46D1-9CFA-1CE06A3007FA}"/>
              </a:ext>
            </a:extLst>
          </p:cNvPr>
          <p:cNvGraphicFramePr/>
          <p:nvPr/>
        </p:nvGraphicFramePr>
        <p:xfrm>
          <a:off x="6095999" y="3429000"/>
          <a:ext cx="5564031" cy="3072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A19E5ED-D69F-48F2-B044-ACF876F72994}"/>
              </a:ext>
            </a:extLst>
          </p:cNvPr>
          <p:cNvSpPr txBox="1">
            <a:spLocks/>
          </p:cNvSpPr>
          <p:nvPr/>
        </p:nvSpPr>
        <p:spPr>
          <a:xfrm>
            <a:off x="2720537" y="0"/>
            <a:ext cx="6750924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IPM Florida Coordination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AAF2D3-0087-4DE2-9D31-5CD24634BB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11"/>
          <a:stretch/>
        </p:blipFill>
        <p:spPr>
          <a:xfrm>
            <a:off x="2344256" y="932688"/>
            <a:ext cx="3184036" cy="5728289"/>
          </a:xfrm>
          <a:prstGeom prst="rect">
            <a:avLst/>
          </a:prstGeom>
          <a:ln w="12700">
            <a:solidFill>
              <a:srgbClr val="FFC000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4A5AC9-CAF3-4DBA-A1F1-10CF516918D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00" t="963"/>
          <a:stretch/>
        </p:blipFill>
        <p:spPr>
          <a:xfrm>
            <a:off x="343949" y="335560"/>
            <a:ext cx="1627464" cy="6325418"/>
          </a:xfrm>
          <a:prstGeom prst="rect">
            <a:avLst/>
          </a:prstGeom>
          <a:ln w="12700">
            <a:solidFill>
              <a:srgbClr val="FFC000"/>
            </a:solidFill>
          </a:ln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35D59D5-B936-44DD-A98D-177DE4700240}"/>
              </a:ext>
            </a:extLst>
          </p:cNvPr>
          <p:cNvCxnSpPr>
            <a:cxnSpLocks/>
          </p:cNvCxnSpPr>
          <p:nvPr/>
        </p:nvCxnSpPr>
        <p:spPr>
          <a:xfrm flipH="1" flipV="1">
            <a:off x="1971413" y="335560"/>
            <a:ext cx="372843" cy="1233182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712F774-C76E-44C9-9D83-38D71E21E027}"/>
              </a:ext>
            </a:extLst>
          </p:cNvPr>
          <p:cNvCxnSpPr/>
          <p:nvPr/>
        </p:nvCxnSpPr>
        <p:spPr>
          <a:xfrm flipH="1">
            <a:off x="1971413" y="4915949"/>
            <a:ext cx="372843" cy="1745029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CCEA845-7A32-48F4-A6E8-274F154638C3}"/>
              </a:ext>
            </a:extLst>
          </p:cNvPr>
          <p:cNvSpPr txBox="1"/>
          <p:nvPr/>
        </p:nvSpPr>
        <p:spPr>
          <a:xfrm>
            <a:off x="6096000" y="1156123"/>
            <a:ext cx="5564031" cy="1938992"/>
          </a:xfrm>
          <a:prstGeom prst="rect">
            <a:avLst/>
          </a:prstGeom>
          <a:solidFill>
            <a:schemeClr val="bg1"/>
          </a:solidFill>
          <a:ln w="127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The University of Florida, Institute of Food and Agricultural Sciences (UF/IFAS) IPM Program, IPM Florida, provides statewide, interdisciplinary and inter-unit coordination and assistance for UF, IFAS integrated pest management research, Extension and education.</a:t>
            </a:r>
          </a:p>
        </p:txBody>
      </p:sp>
    </p:spTree>
    <p:extLst>
      <p:ext uri="{BB962C8B-B14F-4D97-AF65-F5344CB8AC3E}">
        <p14:creationId xmlns:p14="http://schemas.microsoft.com/office/powerpoint/2010/main" val="313075288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300">
              <a:srgbClr val="23238B"/>
            </a:gs>
            <a:gs pos="0">
              <a:schemeClr val="accent2"/>
            </a:gs>
            <a:gs pos="100000">
              <a:srgbClr val="18185E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94DCE-0A45-4B9C-9A30-A555446E4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771" y="234623"/>
            <a:ext cx="11092543" cy="1831848"/>
          </a:xfrm>
          <a:noFill/>
        </p:spPr>
        <p:txBody>
          <a:bodyPr/>
          <a:lstStyle/>
          <a:p>
            <a:r>
              <a:rPr lang="en-US" sz="4000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2017 Crop Protection and Pest Management Extension Implementation Project</a:t>
            </a:r>
            <a:br>
              <a:rPr lang="en-US" sz="4000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sz="4000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for the University of Flori</a:t>
            </a:r>
            <a:r>
              <a:rPr lang="en-US" sz="4000" dirty="0">
                <a:solidFill>
                  <a:srgbClr val="33CC33"/>
                </a:solidFill>
                <a:latin typeface="Cambria" panose="02040503050406030204" pitchFamily="18" charset="0"/>
              </a:rPr>
              <a:t>da</a:t>
            </a:r>
            <a:endParaRPr lang="en-US" sz="4000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B5537-A20B-4578-BD7E-6BD5FCB20E0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90920" y="2260781"/>
            <a:ext cx="11610160" cy="416451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Clr>
                <a:srgbClr val="99FF33"/>
              </a:buClr>
            </a:pPr>
            <a:r>
              <a:rPr 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9900"/>
                  </a:solidFill>
                </a:uFill>
                <a:latin typeface="Cambria" panose="02040503050406030204" pitchFamily="18" charset="0"/>
                <a:ea typeface="+mj-ea"/>
                <a:cs typeface="+mj-cs"/>
              </a:rPr>
              <a:t>IPM Florida Coordination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+mj-cs"/>
              </a:rPr>
              <a:t>- Norm Leppla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>
              <a:buClr>
                <a:srgbClr val="99FF33"/>
              </a:buClr>
            </a:pPr>
            <a:r>
              <a:rPr lang="en-US" u="sng" dirty="0">
                <a:solidFill>
                  <a:schemeClr val="bg1"/>
                </a:solidFill>
                <a:uFill>
                  <a:solidFill>
                    <a:srgbClr val="FF9900"/>
                  </a:solidFill>
                </a:uFill>
                <a:latin typeface="Cambria" panose="02040503050406030204" pitchFamily="18" charset="0"/>
              </a:rPr>
              <a:t>IPM for Florida Housing and Residential Environments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- Faith Oi</a:t>
            </a:r>
          </a:p>
          <a:p>
            <a:pPr>
              <a:buClr>
                <a:srgbClr val="99FF33"/>
              </a:buClr>
            </a:pPr>
            <a:r>
              <a:rPr lang="en-US" u="sng" dirty="0">
                <a:solidFill>
                  <a:schemeClr val="bg1"/>
                </a:solidFill>
                <a:uFill>
                  <a:solidFill>
                    <a:srgbClr val="FF9900"/>
                  </a:solidFill>
                </a:uFill>
                <a:latin typeface="Cambria" panose="02040503050406030204" pitchFamily="18" charset="0"/>
              </a:rPr>
              <a:t>Enabling the Florida Collaborative Plant Pest and Disease Diagnostic System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- Amanda Hodges</a:t>
            </a:r>
          </a:p>
          <a:p>
            <a:pPr>
              <a:buClr>
                <a:srgbClr val="99FF33"/>
              </a:buClr>
            </a:pPr>
            <a:r>
              <a:rPr lang="en-US" u="sng" dirty="0">
                <a:solidFill>
                  <a:schemeClr val="bg1"/>
                </a:solidFill>
                <a:uFill>
                  <a:solidFill>
                    <a:srgbClr val="FF9900"/>
                  </a:solidFill>
                </a:uFill>
                <a:latin typeface="Cambria" panose="02040503050406030204" pitchFamily="18" charset="0"/>
              </a:rPr>
              <a:t>Delivery of IPM for Cotton Cultivars in North Florida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- Silvana Paula-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</a:rPr>
              <a:t>Moraes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>
              <a:buClr>
                <a:srgbClr val="99FF33"/>
              </a:buClr>
            </a:pPr>
            <a:r>
              <a:rPr lang="en-US" u="sng" dirty="0">
                <a:solidFill>
                  <a:schemeClr val="bg1"/>
                </a:solidFill>
                <a:uFill>
                  <a:solidFill>
                    <a:srgbClr val="FF9900"/>
                  </a:solidFill>
                </a:uFill>
                <a:latin typeface="Cambria" panose="02040503050406030204" pitchFamily="18" charset="0"/>
              </a:rPr>
              <a:t>Pollinator Plants and Pollinator Health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- Gary Knox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984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B997BE-AF7D-40C0-A2A9-FFB9F28225E0}"/>
              </a:ext>
            </a:extLst>
          </p:cNvPr>
          <p:cNvSpPr txBox="1"/>
          <p:nvPr/>
        </p:nvSpPr>
        <p:spPr>
          <a:xfrm>
            <a:off x="2346768" y="200967"/>
            <a:ext cx="783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33CC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Current Issues and Collaboration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312628-52DF-4BCC-B9EB-58E08784506B}"/>
              </a:ext>
            </a:extLst>
          </p:cNvPr>
          <p:cNvSpPr txBox="1"/>
          <p:nvPr/>
        </p:nvSpPr>
        <p:spPr>
          <a:xfrm>
            <a:off x="398585" y="1294040"/>
            <a:ext cx="10910276" cy="501675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3200" u="sng" dirty="0">
                <a:solidFill>
                  <a:schemeClr val="bg1"/>
                </a:solidFill>
                <a:uFill>
                  <a:solidFill>
                    <a:srgbClr val="FF99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</a:rPr>
              <a:t>Single point of contact for UF/IFAS diagnostic services</a:t>
            </a:r>
            <a:r>
              <a:rPr lang="en-US" sz="3200" dirty="0">
                <a:solidFill>
                  <a:schemeClr val="bg1"/>
                </a:solidFill>
                <a:uFill>
                  <a:solidFill>
                    <a:srgbClr val="FF99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(led by Carrie Harmon) https://diagnostics.ifas.ufl.edu/</a:t>
            </a: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3200" u="sng" dirty="0">
                <a:solidFill>
                  <a:schemeClr val="bg1"/>
                </a:solidFill>
                <a:uFill>
                  <a:solidFill>
                    <a:srgbClr val="FF99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</a:rPr>
              <a:t>Pesticide tables for horticulture and other fields in EDIS publications</a:t>
            </a:r>
            <a:r>
              <a:rPr lang="en-US" sz="3200" dirty="0">
                <a:solidFill>
                  <a:schemeClr val="bg1"/>
                </a:solidFill>
                <a:uFill>
                  <a:solidFill>
                    <a:srgbClr val="FF99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(led by Lisa Hickey, Diana Hagan, Jason Ferrell, Lauren Diepenbrock, Gary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Vallad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PRTT Adam Dale, Catharine Mannion, Fred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Fishel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3200" u="sng" dirty="0">
                <a:solidFill>
                  <a:schemeClr val="bg1"/>
                </a:solidFill>
                <a:uFill>
                  <a:solidFill>
                    <a:srgbClr val="FF99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</a:rPr>
              <a:t>County and community IPM plans</a:t>
            </a:r>
            <a:r>
              <a:rPr lang="en-US" sz="3200" dirty="0">
                <a:solidFill>
                  <a:schemeClr val="bg1"/>
                </a:solidFill>
                <a:uFill>
                  <a:solidFill>
                    <a:srgbClr val="FF9900"/>
                  </a:solidFill>
                </a:u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Martin County (Yvette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Goodiel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and Pinellas County (Jeff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Gellermann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), Haile Plantation in Alachua County (Adam Dale, Clem Taylor, Tatiana Sanchez).</a:t>
            </a:r>
          </a:p>
        </p:txBody>
      </p:sp>
    </p:spTree>
    <p:extLst>
      <p:ext uri="{BB962C8B-B14F-4D97-AF65-F5344CB8AC3E}">
        <p14:creationId xmlns:p14="http://schemas.microsoft.com/office/powerpoint/2010/main" val="246406481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71AB20-0C08-48D4-8990-DF169316B073}"/>
              </a:ext>
            </a:extLst>
          </p:cNvPr>
          <p:cNvSpPr txBox="1"/>
          <p:nvPr/>
        </p:nvSpPr>
        <p:spPr>
          <a:xfrm>
            <a:off x="1340337" y="148493"/>
            <a:ext cx="9292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33CC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Purpose of the 2019 IPM Academy for the</a:t>
            </a:r>
            <a:br>
              <a:rPr lang="en-US" sz="4000" dirty="0">
                <a:solidFill>
                  <a:srgbClr val="33CC33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4000" dirty="0">
                <a:solidFill>
                  <a:srgbClr val="33CC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University of Florida, IFAS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284161-42C6-48BD-95F6-63C102AF37E0}"/>
              </a:ext>
            </a:extLst>
          </p:cNvPr>
          <p:cNvSpPr txBox="1"/>
          <p:nvPr/>
        </p:nvSpPr>
        <p:spPr>
          <a:xfrm>
            <a:off x="789354" y="1767006"/>
            <a:ext cx="9902092" cy="33239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UF/IFAS Extension agents will learn the core concepts and skills needed to design integrated pest management programs for vegetable, fruit and ornamental crops. </a:t>
            </a:r>
          </a:p>
          <a:p>
            <a:pPr>
              <a:buClr>
                <a:srgbClr val="00B050"/>
              </a:buClr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457200" indent="-4572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Extension agents will learn to use resources available within IFAS and beyond for diagnosing and addressing arthropod pest problems of diverse commodity groups.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74FC38-3479-45D7-8D64-9D2E479414E5}"/>
              </a:ext>
            </a:extLst>
          </p:cNvPr>
          <p:cNvSpPr txBox="1"/>
          <p:nvPr/>
        </p:nvSpPr>
        <p:spPr>
          <a:xfrm>
            <a:off x="789354" y="5478718"/>
            <a:ext cx="10222523" cy="980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FF99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 wish all of us a highly successful training and please let me know how I can help with your IPM programs.</a:t>
            </a:r>
            <a:r>
              <a:rPr lang="en-US" sz="2800" dirty="0">
                <a:solidFill>
                  <a:srgbClr val="FF99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(http://ipm.ifas.ufl.edu/)</a:t>
            </a:r>
            <a:r>
              <a:rPr lang="en-US" sz="2800" dirty="0">
                <a:solidFill>
                  <a:srgbClr val="FF99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5622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432</Words>
  <Application>Microsoft Office PowerPoint</Application>
  <PresentationFormat>Widescreen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Lucida Sans</vt:lpstr>
      <vt:lpstr>Times New Roman</vt:lpstr>
      <vt:lpstr>Default Design</vt:lpstr>
      <vt:lpstr>1_Default Design</vt:lpstr>
      <vt:lpstr> 2019 IPM Academy for the  University of Florida, IFAS </vt:lpstr>
      <vt:lpstr>Advancement of IPM in the U. S. &amp; Florida</vt:lpstr>
      <vt:lpstr>PowerPoint Presentation</vt:lpstr>
      <vt:lpstr>2017 Crop Protection and Pest Management Extension Implementation Project  for the University of Florida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Leppla,Norman C</dc:creator>
  <cp:lastModifiedBy>CARR,JENNIFER C</cp:lastModifiedBy>
  <cp:revision>17</cp:revision>
  <cp:lastPrinted>2019-09-18T18:54:57Z</cp:lastPrinted>
  <dcterms:created xsi:type="dcterms:W3CDTF">2019-09-17T16:10:55Z</dcterms:created>
  <dcterms:modified xsi:type="dcterms:W3CDTF">2019-11-08T14:45:59Z</dcterms:modified>
</cp:coreProperties>
</file>