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7" r:id="rId2"/>
  </p:sldMasterIdLst>
  <p:notesMasterIdLst>
    <p:notesMasterId r:id="rId9"/>
  </p:notesMasterIdLst>
  <p:sldIdLst>
    <p:sldId id="489" r:id="rId3"/>
    <p:sldId id="373" r:id="rId4"/>
    <p:sldId id="497" r:id="rId5"/>
    <p:sldId id="490" r:id="rId6"/>
    <p:sldId id="498" r:id="rId7"/>
    <p:sldId id="499" r:id="rId8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33CC33"/>
    <a:srgbClr val="00FF00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992" autoAdjust="0"/>
    <p:restoredTop sz="95289" autoAdjust="0"/>
  </p:normalViewPr>
  <p:slideViewPr>
    <p:cSldViewPr snapToGrid="0">
      <p:cViewPr varScale="1">
        <p:scale>
          <a:sx n="109" d="100"/>
          <a:sy n="109" d="100"/>
        </p:scale>
        <p:origin x="61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ad.ufl.edu\ifas\entnem\users\joycem\My%20Documents\IPM%20Florida%2020%20Years\20%20year%20ipm%20fl%20webstat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IPM Florida Website</a:t>
            </a:r>
            <a:r>
              <a:rPr lang="en-US" baseline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Visits</a:t>
            </a:r>
            <a:endParaRPr lang="en-US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layout>
        <c:manualLayout>
          <c:xMode val="edge"/>
          <c:yMode val="edge"/>
          <c:x val="0.33272424970362191"/>
          <c:y val="2.7777777777777776E-2"/>
        </c:manualLayout>
      </c:layout>
      <c:overlay val="0"/>
      <c:spPr>
        <a:solidFill>
          <a:sysClr val="window" lastClr="FFFFFF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Sheet1!$A$5:$A$16</c:f>
              <c:numCache>
                <c:formatCode>General</c:formatCode>
                <c:ptCount val="12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  <c:pt idx="11">
                  <c:v>2018</c:v>
                </c:pt>
              </c:numCache>
            </c:numRef>
          </c:cat>
          <c:val>
            <c:numRef>
              <c:f>Sheet1!$B$5:$B$16</c:f>
              <c:numCache>
                <c:formatCode>#,##0</c:formatCode>
                <c:ptCount val="12"/>
                <c:pt idx="0">
                  <c:v>57058</c:v>
                </c:pt>
                <c:pt idx="1">
                  <c:v>51027</c:v>
                </c:pt>
                <c:pt idx="2">
                  <c:v>67883</c:v>
                </c:pt>
                <c:pt idx="3">
                  <c:v>91513</c:v>
                </c:pt>
                <c:pt idx="4">
                  <c:v>111616</c:v>
                </c:pt>
                <c:pt idx="5">
                  <c:v>148677</c:v>
                </c:pt>
                <c:pt idx="6">
                  <c:v>162431</c:v>
                </c:pt>
                <c:pt idx="7">
                  <c:v>119943</c:v>
                </c:pt>
                <c:pt idx="8">
                  <c:v>154165</c:v>
                </c:pt>
                <c:pt idx="9">
                  <c:v>176328</c:v>
                </c:pt>
                <c:pt idx="10">
                  <c:v>172538</c:v>
                </c:pt>
                <c:pt idx="11">
                  <c:v>222314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1AB-4543-8070-062AB7C2CBB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49998000"/>
        <c:axId val="649997344"/>
      </c:barChart>
      <c:catAx>
        <c:axId val="64999800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>
                    <a:solidFill>
                      <a:sysClr val="windowText" lastClr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Year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649997344"/>
        <c:crosses val="autoZero"/>
        <c:auto val="1"/>
        <c:lblAlgn val="ctr"/>
        <c:lblOffset val="100"/>
        <c:noMultiLvlLbl val="0"/>
      </c:catAx>
      <c:valAx>
        <c:axId val="6499973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>
                    <a:solidFill>
                      <a:sysClr val="windowText" lastClr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Number of Visits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649998000"/>
        <c:crosses val="autoZero"/>
        <c:crossBetween val="between"/>
      </c:valAx>
      <c:spPr>
        <a:solidFill>
          <a:srgbClr val="FFC000"/>
        </a:solidFill>
        <a:ln>
          <a:noFill/>
        </a:ln>
        <a:effectLst/>
      </c:spPr>
    </c:plotArea>
    <c:plotVisOnly val="1"/>
    <c:dispBlanksAs val="gap"/>
    <c:showDLblsOverMax val="0"/>
  </c:chart>
  <c:spPr>
    <a:solidFill>
      <a:sysClr val="window" lastClr="FFFFFF"/>
    </a:solidFill>
    <a:ln w="12700" cap="flat" cmpd="sng" algn="ctr">
      <a:solidFill>
        <a:srgbClr val="FFC000"/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6">
  <a:schemeClr val="accent6"/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0B09C4C-B3EF-4CFD-8773-766A070F0140}" type="datetimeFigureOut">
              <a:rPr lang="en-US" smtClean="0"/>
              <a:t>11/8/2019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4351893-51F6-4D72-9B18-F0BBB9B65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4784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956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57066" indent="-291179" defTabSz="94956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64717" indent="-232943" defTabSz="94956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30604" indent="-232943" defTabSz="94956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96491" indent="-232943" defTabSz="94956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62377" indent="-232943" defTabSz="94956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3028264" indent="-232943" defTabSz="94956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94151" indent="-232943" defTabSz="94956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960038" indent="-232943" defTabSz="94956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fld id="{A5C60A55-78BE-42E2-B44F-031ED66C7440}" type="slidenum">
              <a:rPr lang="en-US" altLang="en-US">
                <a:solidFill>
                  <a:srgbClr val="000000"/>
                </a:solidFill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0B6433-AA35-4F6E-ABC0-76EA218A1F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270906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D5829F-D108-4153-AA5F-5B115AFDA0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43976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CC496C-E35E-4939-A541-997D9B9190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795039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14400" y="1981200"/>
            <a:ext cx="103632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4400" y="4114800"/>
            <a:ext cx="103632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42C1A3-8B4D-4A13-BCC3-84E3FD28E1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322974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B8E284-43AB-4884-BB0A-4688EE7D3A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076076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C22387-DADB-4A15-8866-B627B299AF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053421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739C3B-21DC-4A71-B1A4-D146C9E7D4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651193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017" y="609320"/>
            <a:ext cx="10363969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018" y="1980641"/>
            <a:ext cx="5089620" cy="19904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914018" y="4105556"/>
            <a:ext cx="5089620" cy="19904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3"/>
          </p:nvPr>
        </p:nvSpPr>
        <p:spPr>
          <a:xfrm>
            <a:off x="6188364" y="1980640"/>
            <a:ext cx="5089621" cy="4115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914016" y="6248681"/>
            <a:ext cx="2540000" cy="45664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4165986" y="6248681"/>
            <a:ext cx="3860031" cy="45664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8737985" y="6248681"/>
            <a:ext cx="2540000" cy="456640"/>
          </a:xfrm>
        </p:spPr>
        <p:txBody>
          <a:bodyPr/>
          <a:lstStyle>
            <a:lvl1pPr>
              <a:defRPr/>
            </a:lvl1pPr>
          </a:lstStyle>
          <a:p>
            <a:fld id="{A2A88957-D454-49B8-AE79-B8D5D5B93E7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52191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E2744D8-EB75-4AF2-BD75-DFE6F25C51D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BC63AA4-1CE5-46F5-AAD4-4E88558EC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7FA0494-EA19-4BD7-9FAB-5509680EAD6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33A613-21C7-4AD3-8EA2-78F0E508BA5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3303837"/>
      </p:ext>
    </p:extLst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3FB9A2F-332D-49F9-8ABC-042E0E44DF2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835E540-ECD1-4F12-AA22-5747B95FF12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0470DCA-B73F-4467-B193-F702AEA45B8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95B251-3B81-4FEC-A884-676F2A284C4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8659297"/>
      </p:ext>
    </p:extLst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582C437-5653-482A-AF67-2BF87E68374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99EB758-E526-4B78-B8DF-947585E613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5F424B4-E7D3-4F12-A7AC-6773179901C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F0259F6-1B47-4EAC-BF47-A972949100A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1391891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AD0098-31EA-45A7-B7FD-1E118E9C03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929369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9C33E86-F8AC-4485-AF4C-53356550E33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FBE6C0A-ADEA-42DE-A63C-919159B509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3C04F-4159-4241-97B2-9102C81979B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7CC03C-1765-43E3-B761-0B4227112E6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7169997"/>
      </p:ext>
    </p:extLst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8E1FB114-EEAE-4AC7-95E5-2DDDCC75069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EFEA07A-B85E-4211-9B85-EBC857D682D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040572A-5546-43C1-849B-A767C93508F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0B8862-770E-41C1-8CA6-92F890AFA86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3945692"/>
      </p:ext>
    </p:extLst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51526D19-691C-4058-A0B3-4A94AB2776C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10A7D95-8CFC-4436-9906-A3B36F400F7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FA7A260-3A6E-4560-B268-CDD3684BF2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062D9E-9769-4458-A60F-EA8E5E841C8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0267182"/>
      </p:ext>
    </p:extLst>
  </p:cSld>
  <p:clrMapOvr>
    <a:masterClrMapping/>
  </p:clrMapOvr>
  <p:transition spd="med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80A639C-ACD7-4217-B815-E2D53CB38EB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442416E6-56BB-49B3-8C25-5740E143766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67A96B03-1CA1-44E8-88D6-190300C4C7D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4AFC4A-1F0C-4CB1-AB3F-EDBC982A0FA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5929622"/>
      </p:ext>
    </p:extLst>
  </p:cSld>
  <p:clrMapOvr>
    <a:masterClrMapping/>
  </p:clrMapOvr>
  <p:transition spd="med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7909ABE-19D3-4E6B-9914-91CF60186B6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BC45314-B3D8-4CD2-82E5-90542F4E1A5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BEBF7B7-285B-4027-AA7A-03A40DA12BD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6316CE-F591-4114-84BC-E9B6CF5A52C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0057492"/>
      </p:ext>
    </p:extLst>
  </p:cSld>
  <p:clrMapOvr>
    <a:masterClrMapping/>
  </p:clrMapOvr>
  <p:transition spd="med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5A21D7B-B47B-44B1-8E42-2E7CAF359AF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E0059FC-727C-4943-BAC4-DA0B331F7F1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8FA1B63-6CF3-4A47-B58A-CA45FDB52A5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D87551-E62D-4960-AB9E-A8E3D2159CC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8178026"/>
      </p:ext>
    </p:extLst>
  </p:cSld>
  <p:clrMapOvr>
    <a:masterClrMapping/>
  </p:clrMapOvr>
  <p:transition spd="med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BE49164-C6C8-4991-9850-F1170F899C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FA89DBA-241C-4514-B91C-4EB902E47B3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634F74C-0E45-477C-9B15-36888BF8359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D7DD0E-2FF8-4A84-973C-60D75573725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0874038"/>
      </p:ext>
    </p:extLst>
  </p:cSld>
  <p:clrMapOvr>
    <a:masterClrMapping/>
  </p:clrMapOvr>
  <p:transition spd="med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9C7973E-7FEF-40E1-9E65-6B6D8E76CA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9B491DE-DA63-4E9D-904E-E05816CD9A4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CDCAC20-ED59-4504-8BBC-3A2334A719A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E8D93D-B893-4077-BFB5-7316E9183C3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19077577"/>
      </p:ext>
    </p:extLst>
  </p:cSld>
  <p:clrMapOvr>
    <a:masterClrMapping/>
  </p:clrMapOvr>
  <p:transition spd="med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C369CA3-2485-45FA-93E7-296A1E6AE28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E0C88AE-A970-45B2-8DE4-97786094AD8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381F0EC-C68C-4BA2-9669-61C591F6D77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DEFF529-41E0-4595-BFE9-38B860CC20F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35649852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F76014-1117-4020-B042-4E75A93B74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14792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25EB0A-8E78-4E4D-809C-F38E12C5E2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582243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F3474E-A4A2-4DFA-A823-3F6DE53C2B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065608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B595C1-4F57-43E9-A567-D9D1B32EE7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744385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8E476D-D7C8-419D-AF31-501C3C52F8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983369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EB4AA-99CD-4235-AEFF-1363229106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212894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A0A500-1558-4299-BA45-0EFD40EC73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638198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2"/>
            </a:gs>
            <a:gs pos="100000">
              <a:srgbClr val="18185E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D12EA745-7F72-43FA-AAA3-34C3D11C2B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92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8185E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37B45B9E-748E-45FF-AE07-E51556C2D85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3814DBD-6BA0-4A86-BC79-19C083D3F0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C3E729C4-7535-43D5-B850-65C8243C368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24B9011C-134A-4353-BEC2-9245418B48E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48705212-BF4C-4B0C-B235-0D37EB28B44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29E019E-66DC-43BA-88E7-438FE7B86A9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252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</p:sldLayoutIdLst>
  <p:transition spd="med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/>
            </a:gs>
            <a:gs pos="100000">
              <a:srgbClr val="18185E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649415" y="247007"/>
            <a:ext cx="6893169" cy="1357800"/>
          </a:xfrm>
        </p:spPr>
        <p:txBody>
          <a:bodyPr/>
          <a:lstStyle/>
          <a:p>
            <a:br>
              <a:rPr lang="en-US" sz="4200" b="1" dirty="0">
                <a:solidFill>
                  <a:srgbClr val="00B050"/>
                </a:solidFill>
                <a:latin typeface="Cambria" panose="02040503050406030204" pitchFamily="18" charset="0"/>
              </a:rPr>
            </a:br>
            <a:r>
              <a:rPr lang="en-US" sz="4200" dirty="0"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2019 IPM Academy for the</a:t>
            </a:r>
            <a:br>
              <a:rPr lang="en-US" sz="4200" dirty="0"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</a:br>
            <a:r>
              <a:rPr lang="en-US" sz="4200" dirty="0"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 University of Florida, IFAS</a:t>
            </a:r>
            <a:br>
              <a:rPr lang="en-US" dirty="0"/>
            </a:br>
            <a:endParaRPr lang="en-US" sz="4000" b="1" dirty="0">
              <a:solidFill>
                <a:srgbClr val="66FF33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Lucida Sans" pitchFamily="34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337287" y="3516437"/>
            <a:ext cx="7517423" cy="1219200"/>
          </a:xfrm>
          <a:ln>
            <a:noFill/>
          </a:ln>
        </p:spPr>
        <p:txBody>
          <a:bodyPr/>
          <a:lstStyle/>
          <a:p>
            <a:pPr lvl="0" algn="ctr" eaLnBrk="1" hangingPunct="1">
              <a:buNone/>
              <a:defRPr/>
            </a:pPr>
            <a:r>
              <a:rPr lang="en-US" sz="3600" dirty="0">
                <a:solidFill>
                  <a:schemeClr val="bg1"/>
                </a:solidFill>
                <a:latin typeface="Cambria" panose="02040503050406030204" pitchFamily="18" charset="0"/>
              </a:rPr>
              <a:t>Norm Leppla, </a:t>
            </a:r>
            <a:r>
              <a:rPr lang="en-US" dirty="0">
                <a:solidFill>
                  <a:srgbClr val="FFFFFF"/>
                </a:solidFill>
                <a:latin typeface="Cambria" panose="02040503050406030204" pitchFamily="18" charset="0"/>
              </a:rPr>
              <a:t>University of Florida</a:t>
            </a:r>
          </a:p>
          <a:p>
            <a:pPr lvl="0" algn="ctr" eaLnBrk="1" hangingPunct="1">
              <a:buNone/>
              <a:defRPr/>
            </a:pPr>
            <a:r>
              <a:rPr lang="en-US" dirty="0">
                <a:solidFill>
                  <a:srgbClr val="FFFFFF"/>
                </a:solidFill>
                <a:latin typeface="Cambria" panose="02040503050406030204" pitchFamily="18" charset="0"/>
              </a:rPr>
              <a:t>Entomology and Nematology Department  </a:t>
            </a:r>
          </a:p>
          <a:p>
            <a:pPr algn="ctr" eaLnBrk="1" hangingPunct="1">
              <a:buFontTx/>
              <a:buNone/>
              <a:defRPr/>
            </a:pPr>
            <a:endParaRPr lang="en-US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pic>
        <p:nvPicPr>
          <p:cNvPr id="2053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7326" r="1888" b="5882"/>
          <a:stretch>
            <a:fillRect/>
          </a:stretch>
        </p:blipFill>
        <p:spPr bwMode="auto">
          <a:xfrm>
            <a:off x="698501" y="5637891"/>
            <a:ext cx="2349500" cy="839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C1BF91D6-5989-48FC-A6CA-AFD60FAE344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0215" y="5637013"/>
            <a:ext cx="5100614" cy="76509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D7480D3-3285-49D5-9849-E8C87FADF82B}"/>
              </a:ext>
            </a:extLst>
          </p:cNvPr>
          <p:cNvSpPr txBox="1"/>
          <p:nvPr/>
        </p:nvSpPr>
        <p:spPr>
          <a:xfrm>
            <a:off x="4439138" y="2029648"/>
            <a:ext cx="318867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rgbClr val="FF9900"/>
                </a:solidFill>
              </a:rPr>
              <a:t>Welcome!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EF302CD-024B-43A9-BFAC-3A4811AC2AB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790556" y="5242273"/>
            <a:ext cx="1627720" cy="1320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2040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62693B-3DB7-40CD-A979-9B1E64AF1C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5339" y="111858"/>
            <a:ext cx="9542585" cy="859692"/>
          </a:xfrm>
        </p:spPr>
        <p:txBody>
          <a:bodyPr/>
          <a:lstStyle/>
          <a:p>
            <a:pPr>
              <a:defRPr/>
            </a:pPr>
            <a:r>
              <a:rPr lang="en-US" sz="4000" dirty="0"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cs typeface="Calibri" pitchFamily="34" charset="0"/>
              </a:rPr>
              <a:t>Advancement of IPM in the U. S. &amp; Florida</a:t>
            </a:r>
            <a:endParaRPr lang="en-US" sz="4000" dirty="0">
              <a:solidFill>
                <a:srgbClr val="00FF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A515ED-9151-4D85-B367-A007644667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3768" y="1066861"/>
            <a:ext cx="7737231" cy="5679281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Clr>
                <a:srgbClr val="33CC33"/>
              </a:buClr>
              <a:buSzPct val="125000"/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FIFRA extensively amended (1972)</a:t>
            </a:r>
          </a:p>
          <a:p>
            <a:pPr eaLnBrk="1" hangingPunct="1">
              <a:lnSpc>
                <a:spcPct val="80000"/>
              </a:lnSpc>
              <a:buClr>
                <a:srgbClr val="33CC33"/>
              </a:buClr>
              <a:defRPr/>
            </a:pP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"Huffaker Project“ NSF, USDA, EPA (1972) </a:t>
            </a:r>
          </a:p>
          <a:p>
            <a:pPr eaLnBrk="1" hangingPunct="1">
              <a:lnSpc>
                <a:spcPct val="80000"/>
              </a:lnSpc>
              <a:buClr>
                <a:srgbClr val="33CC33"/>
              </a:buClr>
              <a:defRPr/>
            </a:pP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Cooperative Extension Service, IPM in every “state” 56 (1975), </a:t>
            </a:r>
          </a:p>
          <a:p>
            <a:pPr eaLnBrk="1" hangingPunct="1">
              <a:lnSpc>
                <a:spcPct val="80000"/>
              </a:lnSpc>
              <a:buClr>
                <a:srgbClr val="33CC33"/>
              </a:buClr>
              <a:defRPr/>
            </a:pP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“</a:t>
            </a:r>
            <a:r>
              <a:rPr lang="en-US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Adkisson</a:t>
            </a: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Project” CIPM (1979-1985), CSRS (NIFA) IPM program</a:t>
            </a:r>
          </a:p>
          <a:p>
            <a:pPr eaLnBrk="1" hangingPunct="1">
              <a:lnSpc>
                <a:spcPct val="80000"/>
              </a:lnSpc>
              <a:buClr>
                <a:srgbClr val="33CC33"/>
              </a:buClr>
              <a:defRPr/>
            </a:pP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Regional IPM centers (4 in 2000), </a:t>
            </a:r>
            <a:r>
              <a:rPr lang="en-US" sz="28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1890s, 1994s</a:t>
            </a:r>
            <a:endParaRPr lang="en-US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eaLnBrk="1" hangingPunct="1">
              <a:lnSpc>
                <a:spcPct val="80000"/>
              </a:lnSpc>
              <a:buClr>
                <a:srgbClr val="33CC33"/>
              </a:buClr>
              <a:defRPr/>
            </a:pP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UF/IFAS lost Southern IPM Center ~2000, administration asked me to establish a coordinated IPM program for Florida</a:t>
            </a:r>
          </a:p>
          <a:p>
            <a:pPr eaLnBrk="1" hangingPunct="1">
              <a:lnSpc>
                <a:spcPct val="80000"/>
              </a:lnSpc>
              <a:buClr>
                <a:srgbClr val="33CC33"/>
              </a:buClr>
              <a:defRPr/>
            </a:pP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Allied IPM Florida with DPM for IPM education</a:t>
            </a:r>
          </a:p>
          <a:p>
            <a:pPr eaLnBrk="1" hangingPunct="1">
              <a:lnSpc>
                <a:spcPct val="80000"/>
              </a:lnSpc>
              <a:buClr>
                <a:srgbClr val="33CC33"/>
              </a:buClr>
              <a:defRPr/>
            </a:pPr>
            <a:r>
              <a:rPr lang="en-US" sz="28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Dr. Saqib Mukhtar, Associate Dean and Ag Program Leader, Florida Cooperative Extension Service, IPM administrator</a:t>
            </a:r>
          </a:p>
          <a:p>
            <a:pPr marL="0" indent="0" eaLnBrk="1" hangingPunct="1">
              <a:lnSpc>
                <a:spcPct val="80000"/>
              </a:lnSpc>
              <a:buClr>
                <a:srgbClr val="FF3300"/>
              </a:buClr>
              <a:buNone/>
              <a:defRPr/>
            </a:pP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eaLnBrk="1" hangingPunct="1">
              <a:lnSpc>
                <a:spcPct val="80000"/>
              </a:lnSpc>
              <a:buClr>
                <a:srgbClr val="FF3300"/>
              </a:buClr>
              <a:buFontTx/>
              <a:buNone/>
              <a:defRPr/>
            </a:pPr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   </a:t>
            </a:r>
            <a:endParaRPr lang="en-US" dirty="0">
              <a:solidFill>
                <a:schemeClr val="bg1"/>
              </a:solidFill>
            </a:endParaRPr>
          </a:p>
          <a:p>
            <a:pPr>
              <a:defRPr/>
            </a:pPr>
            <a:endParaRPr lang="en-US" dirty="0"/>
          </a:p>
        </p:txBody>
      </p:sp>
      <p:pic>
        <p:nvPicPr>
          <p:cNvPr id="5124" name="Picture 6" descr="20003286013801">
            <a:extLst>
              <a:ext uri="{FF2B5EF4-FFF2-40B4-BE49-F238E27FC236}">
                <a16:creationId xmlns:a16="http://schemas.microsoft.com/office/drawing/2014/main" id="{2C9DC647-549F-42F0-BA1B-E0317C2BBE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lum bright="1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" b="11810"/>
          <a:stretch>
            <a:fillRect/>
          </a:stretch>
        </p:blipFill>
        <p:spPr bwMode="auto">
          <a:xfrm>
            <a:off x="8230823" y="1111509"/>
            <a:ext cx="2406323" cy="3333243"/>
          </a:xfrm>
          <a:prstGeom prst="rect">
            <a:avLst/>
          </a:prstGeom>
          <a:noFill/>
          <a:ln w="190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5" name="Picture 6" descr="photo:  Perry Adkisson">
            <a:extLst>
              <a:ext uri="{FF2B5EF4-FFF2-40B4-BE49-F238E27FC236}">
                <a16:creationId xmlns:a16="http://schemas.microsoft.com/office/drawing/2014/main" id="{5854689D-A5D3-4170-B6A6-E394C87FCE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lum bright="1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3984" y="3618096"/>
            <a:ext cx="2406323" cy="3033834"/>
          </a:xfrm>
          <a:prstGeom prst="rect">
            <a:avLst/>
          </a:prstGeom>
          <a:noFill/>
          <a:ln w="190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/>
            </a:gs>
            <a:gs pos="100000">
              <a:srgbClr val="18185E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7B486811-49F5-46D1-9CFA-1CE06A3007FA}"/>
              </a:ext>
            </a:extLst>
          </p:cNvPr>
          <p:cNvGraphicFramePr/>
          <p:nvPr/>
        </p:nvGraphicFramePr>
        <p:xfrm>
          <a:off x="6095999" y="3429000"/>
          <a:ext cx="5564031" cy="30723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itle 1">
            <a:extLst>
              <a:ext uri="{FF2B5EF4-FFF2-40B4-BE49-F238E27FC236}">
                <a16:creationId xmlns:a16="http://schemas.microsoft.com/office/drawing/2014/main" id="{1A19E5ED-D69F-48F2-B044-ACF876F72994}"/>
              </a:ext>
            </a:extLst>
          </p:cNvPr>
          <p:cNvSpPr txBox="1">
            <a:spLocks/>
          </p:cNvSpPr>
          <p:nvPr/>
        </p:nvSpPr>
        <p:spPr>
          <a:xfrm>
            <a:off x="2720537" y="0"/>
            <a:ext cx="6750924" cy="11430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33CC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+mj-ea"/>
                <a:cs typeface="+mj-cs"/>
              </a:rPr>
              <a:t>IPM Florida Coordination</a:t>
            </a:r>
            <a:endParaRPr kumimoji="0" lang="en-US" sz="4000" b="0" i="0" u="none" strike="noStrike" kern="0" cap="none" spc="0" normalizeH="0" baseline="0" noProof="0" dirty="0">
              <a:ln>
                <a:noFill/>
              </a:ln>
              <a:solidFill>
                <a:srgbClr val="33CC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/>
              <a:ea typeface="+mj-ea"/>
              <a:cs typeface="+mj-cs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DAAF2D3-0087-4DE2-9D31-5CD24634BBE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311"/>
          <a:stretch/>
        </p:blipFill>
        <p:spPr>
          <a:xfrm>
            <a:off x="2344256" y="932688"/>
            <a:ext cx="3184036" cy="5728289"/>
          </a:xfrm>
          <a:prstGeom prst="rect">
            <a:avLst/>
          </a:prstGeom>
          <a:ln w="12700">
            <a:solidFill>
              <a:srgbClr val="FFC000"/>
            </a:solidFill>
          </a:ln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544A5AC9-CAF3-4DBA-A1F1-10CF516918D6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3000" t="963"/>
          <a:stretch/>
        </p:blipFill>
        <p:spPr>
          <a:xfrm>
            <a:off x="343949" y="335560"/>
            <a:ext cx="1627464" cy="6325418"/>
          </a:xfrm>
          <a:prstGeom prst="rect">
            <a:avLst/>
          </a:prstGeom>
          <a:ln w="12700">
            <a:solidFill>
              <a:srgbClr val="FFC000"/>
            </a:solidFill>
          </a:ln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35D59D5-B936-44DD-A98D-177DE4700240}"/>
              </a:ext>
            </a:extLst>
          </p:cNvPr>
          <p:cNvCxnSpPr>
            <a:cxnSpLocks/>
          </p:cNvCxnSpPr>
          <p:nvPr/>
        </p:nvCxnSpPr>
        <p:spPr>
          <a:xfrm flipH="1" flipV="1">
            <a:off x="1971413" y="335560"/>
            <a:ext cx="372843" cy="1233182"/>
          </a:xfrm>
          <a:prstGeom prst="line">
            <a:avLst/>
          </a:prstGeom>
          <a:ln w="127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712F774-C76E-44C9-9D83-38D71E21E027}"/>
              </a:ext>
            </a:extLst>
          </p:cNvPr>
          <p:cNvCxnSpPr/>
          <p:nvPr/>
        </p:nvCxnSpPr>
        <p:spPr>
          <a:xfrm flipH="1">
            <a:off x="1971413" y="4915949"/>
            <a:ext cx="372843" cy="1745029"/>
          </a:xfrm>
          <a:prstGeom prst="line">
            <a:avLst/>
          </a:prstGeom>
          <a:ln w="127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ECCEA845-7A32-48F4-A6E8-274F154638C3}"/>
              </a:ext>
            </a:extLst>
          </p:cNvPr>
          <p:cNvSpPr txBox="1"/>
          <p:nvPr/>
        </p:nvSpPr>
        <p:spPr>
          <a:xfrm>
            <a:off x="6096000" y="1156123"/>
            <a:ext cx="5564031" cy="1938992"/>
          </a:xfrm>
          <a:prstGeom prst="rect">
            <a:avLst/>
          </a:prstGeom>
          <a:solidFill>
            <a:schemeClr val="bg1"/>
          </a:solidFill>
          <a:ln w="1270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The University of Florida, Institute of Food and Agricultural Sciences (UF/IFAS) IPM Program, IPM Florida, provides statewide, interdisciplinary and inter-unit coordination and assistance for UF, IFAS integrated pest management research, Extension and education.</a:t>
            </a:r>
          </a:p>
        </p:txBody>
      </p:sp>
    </p:spTree>
    <p:extLst>
      <p:ext uri="{BB962C8B-B14F-4D97-AF65-F5344CB8AC3E}">
        <p14:creationId xmlns:p14="http://schemas.microsoft.com/office/powerpoint/2010/main" val="3130752882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9300">
              <a:srgbClr val="23238B"/>
            </a:gs>
            <a:gs pos="0">
              <a:schemeClr val="accent2"/>
            </a:gs>
            <a:gs pos="100000">
              <a:srgbClr val="18185E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B94DCE-0A45-4B9C-9A30-A555446E4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2771" y="234623"/>
            <a:ext cx="11092543" cy="1831848"/>
          </a:xfrm>
          <a:noFill/>
        </p:spPr>
        <p:txBody>
          <a:bodyPr/>
          <a:lstStyle/>
          <a:p>
            <a:r>
              <a:rPr lang="en-US" sz="4000" dirty="0">
                <a:solidFill>
                  <a:srgbClr val="33CC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2017 Crop Protection and Pest Management Extension Implementation Project</a:t>
            </a:r>
            <a:br>
              <a:rPr lang="en-US" sz="4000" dirty="0">
                <a:solidFill>
                  <a:srgbClr val="33CC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</a:br>
            <a:r>
              <a:rPr lang="en-US" sz="4000" dirty="0">
                <a:solidFill>
                  <a:srgbClr val="33CC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 for the University of Flori</a:t>
            </a:r>
            <a:r>
              <a:rPr lang="en-US" sz="4000" dirty="0">
                <a:solidFill>
                  <a:srgbClr val="33CC33"/>
                </a:solidFill>
                <a:latin typeface="Cambria" panose="02040503050406030204" pitchFamily="18" charset="0"/>
              </a:rPr>
              <a:t>da</a:t>
            </a:r>
            <a:endParaRPr lang="en-US" sz="4000" dirty="0">
              <a:solidFill>
                <a:srgbClr val="33CC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3B5537-A20B-4578-BD7E-6BD5FCB20E0D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290920" y="2260781"/>
            <a:ext cx="11610160" cy="4164512"/>
          </a:xfrm>
          <a:ln>
            <a:solidFill>
              <a:schemeClr val="accent1"/>
            </a:solidFill>
          </a:ln>
        </p:spPr>
        <p:txBody>
          <a:bodyPr/>
          <a:lstStyle/>
          <a:p>
            <a:pPr>
              <a:buClr>
                <a:srgbClr val="99FF33"/>
              </a:buClr>
            </a:pPr>
            <a:r>
              <a:rPr lang="en-US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FF9900"/>
                  </a:solidFill>
                </a:uFill>
                <a:latin typeface="Cambria" panose="02040503050406030204" pitchFamily="18" charset="0"/>
                <a:ea typeface="+mj-ea"/>
                <a:cs typeface="+mj-cs"/>
              </a:rPr>
              <a:t>IPM Florida Coordination</a:t>
            </a:r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+mj-ea"/>
                <a:cs typeface="+mj-cs"/>
              </a:rPr>
              <a:t>- Norm Leppla</a:t>
            </a:r>
            <a:endParaRPr lang="en-US" dirty="0">
              <a:solidFill>
                <a:schemeClr val="bg1"/>
              </a:solidFill>
              <a:latin typeface="Cambria" panose="02040503050406030204" pitchFamily="18" charset="0"/>
            </a:endParaRPr>
          </a:p>
          <a:p>
            <a:pPr>
              <a:buClr>
                <a:srgbClr val="99FF33"/>
              </a:buClr>
            </a:pPr>
            <a:r>
              <a:rPr lang="en-US" u="sng" dirty="0">
                <a:solidFill>
                  <a:schemeClr val="bg1"/>
                </a:solidFill>
                <a:uFill>
                  <a:solidFill>
                    <a:srgbClr val="FF9900"/>
                  </a:solidFill>
                </a:uFill>
                <a:latin typeface="Cambria" panose="02040503050406030204" pitchFamily="18" charset="0"/>
              </a:rPr>
              <a:t>IPM for Florida Housing and Residential Environments</a:t>
            </a:r>
            <a:r>
              <a:rPr lang="en-US" dirty="0">
                <a:solidFill>
                  <a:schemeClr val="bg1"/>
                </a:solidFill>
                <a:latin typeface="Cambria" panose="02040503050406030204" pitchFamily="18" charset="0"/>
              </a:rPr>
              <a:t>- Faith Oi</a:t>
            </a:r>
          </a:p>
          <a:p>
            <a:pPr>
              <a:buClr>
                <a:srgbClr val="99FF33"/>
              </a:buClr>
            </a:pPr>
            <a:r>
              <a:rPr lang="en-US" u="sng" dirty="0">
                <a:solidFill>
                  <a:schemeClr val="bg1"/>
                </a:solidFill>
                <a:uFill>
                  <a:solidFill>
                    <a:srgbClr val="FF9900"/>
                  </a:solidFill>
                </a:uFill>
                <a:latin typeface="Cambria" panose="02040503050406030204" pitchFamily="18" charset="0"/>
              </a:rPr>
              <a:t>Enabling the Florida Collaborative Plant Pest and Disease Diagnostic System</a:t>
            </a:r>
            <a:r>
              <a:rPr lang="en-US" dirty="0">
                <a:solidFill>
                  <a:schemeClr val="bg1"/>
                </a:solidFill>
                <a:latin typeface="Cambria" panose="02040503050406030204" pitchFamily="18" charset="0"/>
              </a:rPr>
              <a:t>- Amanda Hodges</a:t>
            </a:r>
          </a:p>
          <a:p>
            <a:pPr>
              <a:buClr>
                <a:srgbClr val="99FF33"/>
              </a:buClr>
            </a:pPr>
            <a:r>
              <a:rPr lang="en-US" u="sng" dirty="0">
                <a:solidFill>
                  <a:schemeClr val="bg1"/>
                </a:solidFill>
                <a:uFill>
                  <a:solidFill>
                    <a:srgbClr val="FF9900"/>
                  </a:solidFill>
                </a:uFill>
                <a:latin typeface="Cambria" panose="02040503050406030204" pitchFamily="18" charset="0"/>
              </a:rPr>
              <a:t>Delivery of IPM for Cotton Cultivars in North Florida</a:t>
            </a:r>
            <a:r>
              <a:rPr lang="en-US" dirty="0">
                <a:solidFill>
                  <a:schemeClr val="bg1"/>
                </a:solidFill>
                <a:latin typeface="Cambria" panose="02040503050406030204" pitchFamily="18" charset="0"/>
              </a:rPr>
              <a:t>- Silvana Paula-</a:t>
            </a:r>
            <a:r>
              <a:rPr lang="en-US" dirty="0" err="1">
                <a:solidFill>
                  <a:schemeClr val="bg1"/>
                </a:solidFill>
                <a:latin typeface="Cambria" panose="02040503050406030204" pitchFamily="18" charset="0"/>
              </a:rPr>
              <a:t>Moraes</a:t>
            </a:r>
            <a:endParaRPr lang="en-US" dirty="0">
              <a:solidFill>
                <a:schemeClr val="bg1"/>
              </a:solidFill>
              <a:latin typeface="Cambria" panose="02040503050406030204" pitchFamily="18" charset="0"/>
            </a:endParaRPr>
          </a:p>
          <a:p>
            <a:pPr>
              <a:buClr>
                <a:srgbClr val="99FF33"/>
              </a:buClr>
            </a:pPr>
            <a:r>
              <a:rPr lang="en-US" u="sng" dirty="0">
                <a:solidFill>
                  <a:schemeClr val="bg1"/>
                </a:solidFill>
                <a:uFill>
                  <a:solidFill>
                    <a:srgbClr val="FF9900"/>
                  </a:solidFill>
                </a:uFill>
                <a:latin typeface="Cambria" panose="02040503050406030204" pitchFamily="18" charset="0"/>
              </a:rPr>
              <a:t>Pollinator Plants and Pollinator Health</a:t>
            </a:r>
            <a:r>
              <a:rPr lang="en-US" dirty="0">
                <a:solidFill>
                  <a:schemeClr val="bg1"/>
                </a:solidFill>
                <a:latin typeface="Cambria" panose="02040503050406030204" pitchFamily="18" charset="0"/>
              </a:rPr>
              <a:t>- Gary Knox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898459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8185E"/>
            </a:gs>
            <a:gs pos="100000">
              <a:schemeClr val="accent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4B997BE-AF7D-40C0-A2A9-FFB9F28225E0}"/>
              </a:ext>
            </a:extLst>
          </p:cNvPr>
          <p:cNvSpPr txBox="1"/>
          <p:nvPr/>
        </p:nvSpPr>
        <p:spPr>
          <a:xfrm>
            <a:off x="2346768" y="200967"/>
            <a:ext cx="78388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33CC33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Current Issues and Collaboration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1312628-52DF-4BCC-B9EB-58E08784506B}"/>
              </a:ext>
            </a:extLst>
          </p:cNvPr>
          <p:cNvSpPr txBox="1"/>
          <p:nvPr/>
        </p:nvSpPr>
        <p:spPr>
          <a:xfrm>
            <a:off x="398585" y="1294040"/>
            <a:ext cx="10910276" cy="5016758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en-US" sz="3200" u="sng" dirty="0">
                <a:solidFill>
                  <a:schemeClr val="bg1"/>
                </a:solidFill>
                <a:uFill>
                  <a:solidFill>
                    <a:srgbClr val="FF9900"/>
                  </a:solidFill>
                </a:uFill>
                <a:latin typeface="Cambria" panose="02040503050406030204" pitchFamily="18" charset="0"/>
                <a:ea typeface="Cambria" panose="02040503050406030204" pitchFamily="18" charset="0"/>
              </a:rPr>
              <a:t>Single point of contact for UF/IFAS diagnostic services</a:t>
            </a:r>
            <a:r>
              <a:rPr lang="en-US" sz="3200" dirty="0">
                <a:solidFill>
                  <a:schemeClr val="bg1"/>
                </a:solidFill>
                <a:uFill>
                  <a:solidFill>
                    <a:srgbClr val="FF9900"/>
                  </a:solidFill>
                </a:u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(led by Carrie Harmon) https://diagnostics.ifas.ufl.edu/</a:t>
            </a:r>
          </a:p>
          <a:p>
            <a:pPr marL="342900" indent="-342900"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en-US" sz="3200" u="sng" dirty="0">
                <a:solidFill>
                  <a:schemeClr val="bg1"/>
                </a:solidFill>
                <a:uFill>
                  <a:solidFill>
                    <a:srgbClr val="FF9900"/>
                  </a:solidFill>
                </a:uFill>
                <a:latin typeface="Cambria" panose="02040503050406030204" pitchFamily="18" charset="0"/>
                <a:ea typeface="Cambria" panose="02040503050406030204" pitchFamily="18" charset="0"/>
              </a:rPr>
              <a:t>Pesticide tables for horticulture and other fields in EDIS publications</a:t>
            </a:r>
            <a:r>
              <a:rPr lang="en-US" sz="3200" dirty="0">
                <a:solidFill>
                  <a:schemeClr val="bg1"/>
                </a:solidFill>
                <a:uFill>
                  <a:solidFill>
                    <a:srgbClr val="FF9900"/>
                  </a:solidFill>
                </a:u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(led by Lisa Hickey, Diana Hagan, Jason Ferrell, Lauren Diepenbrock, Gary </a:t>
            </a:r>
            <a:r>
              <a:rPr lang="en-US" sz="3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Vallad</a:t>
            </a:r>
            <a:r>
              <a:rPr lang="en-US" sz="3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) PRTT Adam Dale, Catharine Mannion, Fred </a:t>
            </a:r>
            <a:r>
              <a:rPr lang="en-US" sz="3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Fishel</a:t>
            </a:r>
            <a:endParaRPr lang="en-US" sz="3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indent="-342900"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en-US" sz="3200" u="sng" dirty="0">
                <a:solidFill>
                  <a:schemeClr val="bg1"/>
                </a:solidFill>
                <a:uFill>
                  <a:solidFill>
                    <a:srgbClr val="FF9900"/>
                  </a:solidFill>
                </a:uFill>
                <a:latin typeface="Cambria" panose="02040503050406030204" pitchFamily="18" charset="0"/>
                <a:ea typeface="Cambria" panose="02040503050406030204" pitchFamily="18" charset="0"/>
              </a:rPr>
              <a:t>County and community IPM plans</a:t>
            </a:r>
            <a:r>
              <a:rPr lang="en-US" sz="3200" dirty="0">
                <a:solidFill>
                  <a:schemeClr val="bg1"/>
                </a:solidFill>
                <a:uFill>
                  <a:solidFill>
                    <a:srgbClr val="FF9900"/>
                  </a:solidFill>
                </a:u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Martin County (Yvette </a:t>
            </a:r>
            <a:r>
              <a:rPr lang="en-US" sz="3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Goodiel</a:t>
            </a:r>
            <a:r>
              <a:rPr lang="en-US" sz="3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) and Pinellas County (Jeff </a:t>
            </a:r>
            <a:r>
              <a:rPr lang="en-US" sz="3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Gellermann</a:t>
            </a:r>
            <a:r>
              <a:rPr lang="en-US" sz="3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), Haile Plantation in Alachua County (Adam Dale, Clem Taylor, Tatiana Sanchez).</a:t>
            </a:r>
          </a:p>
        </p:txBody>
      </p:sp>
    </p:spTree>
    <p:extLst>
      <p:ext uri="{BB962C8B-B14F-4D97-AF65-F5344CB8AC3E}">
        <p14:creationId xmlns:p14="http://schemas.microsoft.com/office/powerpoint/2010/main" val="2464064815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F71AB20-0C08-48D4-8990-DF169316B073}"/>
              </a:ext>
            </a:extLst>
          </p:cNvPr>
          <p:cNvSpPr txBox="1"/>
          <p:nvPr/>
        </p:nvSpPr>
        <p:spPr>
          <a:xfrm>
            <a:off x="1340337" y="148493"/>
            <a:ext cx="929249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rgbClr val="33CC33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Purpose of the 2019 IPM Academy for the</a:t>
            </a:r>
            <a:br>
              <a:rPr lang="en-US" sz="4000" dirty="0">
                <a:solidFill>
                  <a:srgbClr val="33CC33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US" sz="4000" dirty="0">
                <a:solidFill>
                  <a:srgbClr val="33CC33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University of Florida, IFAS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2284161-42C6-48BD-95F6-63C102AF37E0}"/>
              </a:ext>
            </a:extLst>
          </p:cNvPr>
          <p:cNvSpPr txBox="1"/>
          <p:nvPr/>
        </p:nvSpPr>
        <p:spPr>
          <a:xfrm>
            <a:off x="789354" y="1767006"/>
            <a:ext cx="9902092" cy="3323987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marL="457200" indent="-457200"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UF/IFAS Extension agents will learn the core concepts and skills needed to design integrated pest management programs for vegetable, fruit and ornamental crops. </a:t>
            </a:r>
          </a:p>
          <a:p>
            <a:pPr>
              <a:buClr>
                <a:srgbClr val="00B050"/>
              </a:buClr>
            </a:pPr>
            <a:r>
              <a:rPr lang="en-US" sz="3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</a:p>
          <a:p>
            <a:pPr marL="457200" indent="-457200"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Extension agents will learn to use resources available within IFAS and beyond for diagnosing and addressing arthropod pest problems of diverse commodity groups.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974FC38-3479-45D7-8D64-9D2E479414E5}"/>
              </a:ext>
            </a:extLst>
          </p:cNvPr>
          <p:cNvSpPr txBox="1"/>
          <p:nvPr/>
        </p:nvSpPr>
        <p:spPr>
          <a:xfrm>
            <a:off x="789354" y="5478718"/>
            <a:ext cx="10222523" cy="9807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dirty="0">
                <a:solidFill>
                  <a:srgbClr val="FF99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I wish all of us a highly successful training and please let me know how I can help with your IPM programs.</a:t>
            </a:r>
            <a:r>
              <a:rPr lang="en-US" sz="2800" dirty="0">
                <a:solidFill>
                  <a:srgbClr val="FF99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(http://ipm.ifas.ufl.edu/)</a:t>
            </a:r>
            <a:r>
              <a:rPr lang="en-US" sz="2800" dirty="0">
                <a:solidFill>
                  <a:srgbClr val="FF99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7562292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358</TotalTime>
  <Words>432</Words>
  <Application>Microsoft Office PowerPoint</Application>
  <PresentationFormat>Widescreen</PresentationFormat>
  <Paragraphs>36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Cambria</vt:lpstr>
      <vt:lpstr>Lucida Sans</vt:lpstr>
      <vt:lpstr>Times New Roman</vt:lpstr>
      <vt:lpstr>Default Design</vt:lpstr>
      <vt:lpstr>1_Default Design</vt:lpstr>
      <vt:lpstr> 2019 IPM Academy for the  University of Florida, IFAS </vt:lpstr>
      <vt:lpstr>Advancement of IPM in the U. S. &amp; Florida</vt:lpstr>
      <vt:lpstr>PowerPoint Presentation</vt:lpstr>
      <vt:lpstr>2017 Crop Protection and Pest Management Extension Implementation Project  for the University of Florida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Leppla,Norman C</dc:creator>
  <cp:lastModifiedBy>CARR,JENNIFER C</cp:lastModifiedBy>
  <cp:revision>17</cp:revision>
  <cp:lastPrinted>2019-09-18T18:54:57Z</cp:lastPrinted>
  <dcterms:created xsi:type="dcterms:W3CDTF">2019-09-17T16:10:55Z</dcterms:created>
  <dcterms:modified xsi:type="dcterms:W3CDTF">2019-11-08T14:45:59Z</dcterms:modified>
</cp:coreProperties>
</file>