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heavy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heavy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heavy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0CECE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1055" y="406653"/>
            <a:ext cx="1054988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 u="heavy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8146" y="2904236"/>
            <a:ext cx="6609080" cy="2562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8" Type="http://schemas.openxmlformats.org/officeDocument/2006/relationships/image" Target="../media/image2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lickr.com/photos/jonna/2757904374" TargetMode="External"/><Relationship Id="rId3" Type="http://schemas.openxmlformats.org/officeDocument/2006/relationships/hyperlink" Target="https://www.agric.wa.gov.au/pome-fruit/thrips-pests-pome-and-stone-fruit?page=0%2C1" TargetMode="External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hyperlink" Target="mailto:ldiepenbrock@ufl.edu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tnemdept.ufl.edu/insectid/" TargetMode="External"/><Relationship Id="rId3" Type="http://schemas.openxmlformats.org/officeDocument/2006/relationships/hyperlink" Target="https://www.freshfromflorida.com/Divisions-Offices/Plant-Industry/Business-Services/How-to-Submit-a-Sample-for-Identification" TargetMode="External"/><Relationship Id="rId4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Insect_trap" TargetMode="External"/><Relationship Id="rId3" Type="http://schemas.openxmlformats.org/officeDocument/2006/relationships/hyperlink" Target="https://trece.com/products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evia.blogspot.com/2014/01/important-of-plastic-mulch-in-stevia_17.html" TargetMode="External"/><Relationship Id="rId3" Type="http://schemas.openxmlformats.org/officeDocument/2006/relationships/image" Target="../media/image1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826122" y="1754886"/>
            <a:ext cx="4222750" cy="3989704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705"/>
              </a:spcBef>
            </a:pPr>
            <a:r>
              <a:rPr dirty="0" sz="5000" spc="-50" b="0">
                <a:solidFill>
                  <a:srgbClr val="FFFFFF"/>
                </a:solidFill>
                <a:latin typeface="Calibri Light"/>
                <a:cs typeface="Calibri Light"/>
              </a:rPr>
              <a:t>Fundamentals</a:t>
            </a:r>
            <a:r>
              <a:rPr dirty="0" sz="5000" spc="-1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5000" spc="-25" b="0">
                <a:solidFill>
                  <a:srgbClr val="FFFFFF"/>
                </a:solidFill>
                <a:latin typeface="Calibri Light"/>
                <a:cs typeface="Calibri Light"/>
              </a:rPr>
              <a:t>of  </a:t>
            </a:r>
            <a:r>
              <a:rPr dirty="0" sz="5000" spc="-65" b="0">
                <a:solidFill>
                  <a:srgbClr val="FFFFFF"/>
                </a:solidFill>
                <a:latin typeface="Calibri Light"/>
                <a:cs typeface="Calibri Light"/>
              </a:rPr>
              <a:t>Integrated </a:t>
            </a:r>
            <a:r>
              <a:rPr dirty="0" sz="5000" spc="-70" b="0">
                <a:solidFill>
                  <a:srgbClr val="FFFFFF"/>
                </a:solidFill>
                <a:latin typeface="Calibri Light"/>
                <a:cs typeface="Calibri Light"/>
              </a:rPr>
              <a:t>Pest  </a:t>
            </a:r>
            <a:r>
              <a:rPr dirty="0" sz="5000" spc="-55" b="0">
                <a:solidFill>
                  <a:srgbClr val="FFFFFF"/>
                </a:solidFill>
                <a:latin typeface="Calibri Light"/>
                <a:cs typeface="Calibri Light"/>
              </a:rPr>
              <a:t>Management  </a:t>
            </a:r>
            <a:r>
              <a:rPr dirty="0" sz="5000" spc="-35" b="0">
                <a:solidFill>
                  <a:srgbClr val="FFFFFF"/>
                </a:solidFill>
                <a:latin typeface="Calibri Light"/>
                <a:cs typeface="Calibri Light"/>
              </a:rPr>
              <a:t>(IPM)</a:t>
            </a:r>
            <a:endParaRPr sz="5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Lauren Diepenbrock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  <a:spcBef>
                <a:spcPts val="755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UF/IFAS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CREC-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Citrus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Entomology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Extension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Specialist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02437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351769" y="6632244"/>
            <a:ext cx="175895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Image </a:t>
            </a:r>
            <a:r>
              <a:rPr dirty="0" sz="1050" spc="-5" b="1">
                <a:solidFill>
                  <a:srgbClr val="FFFFFF"/>
                </a:solidFill>
                <a:latin typeface="Calibri"/>
                <a:cs typeface="Calibri"/>
              </a:rPr>
              <a:t>from:</a:t>
            </a:r>
            <a:r>
              <a:rPr dirty="0" sz="105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5" b="1">
                <a:solidFill>
                  <a:srgbClr val="FFFFFF"/>
                </a:solidFill>
                <a:latin typeface="Calibri"/>
                <a:cs typeface="Calibri"/>
              </a:rPr>
              <a:t>planetnatural.com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387172"/>
            <a:ext cx="105803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67035" algn="l"/>
              </a:tabLst>
            </a:pPr>
            <a:r>
              <a:rPr dirty="0" u="none" spc="-15"/>
              <a:t>S</a:t>
            </a:r>
            <a:r>
              <a:rPr dirty="0" spc="-15"/>
              <a:t>tep </a:t>
            </a:r>
            <a:r>
              <a:rPr dirty="0"/>
              <a:t>4:</a:t>
            </a:r>
            <a:r>
              <a:rPr dirty="0" spc="-70"/>
              <a:t> </a:t>
            </a:r>
            <a:r>
              <a:rPr dirty="0" spc="-5"/>
              <a:t>Action	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pc="-10"/>
              <a:t>Within </a:t>
            </a:r>
            <a:r>
              <a:rPr dirty="0" spc="-15"/>
              <a:t>crop </a:t>
            </a:r>
            <a:r>
              <a:rPr dirty="0" spc="-10"/>
              <a:t>habitat</a:t>
            </a:r>
            <a:r>
              <a:rPr dirty="0" spc="60"/>
              <a:t> </a:t>
            </a:r>
            <a:r>
              <a:rPr dirty="0" spc="-10"/>
              <a:t>manipulation</a:t>
            </a:r>
          </a:p>
          <a:p>
            <a:pPr lvl="1" marL="698500" marR="427355" indent="-229235">
              <a:lnSpc>
                <a:spcPts val="3020"/>
              </a:lnSpc>
              <a:spcBef>
                <a:spcPts val="54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5" b="1">
                <a:latin typeface="Calibri"/>
                <a:cs typeface="Calibri"/>
              </a:rPr>
              <a:t>Pruning, trellising, </a:t>
            </a:r>
            <a:r>
              <a:rPr dirty="0" sz="2800" spc="-10" b="1">
                <a:latin typeface="Calibri"/>
                <a:cs typeface="Calibri"/>
              </a:rPr>
              <a:t>ground </a:t>
            </a:r>
            <a:r>
              <a:rPr dirty="0" sz="2800" spc="-20" b="1">
                <a:latin typeface="Calibri"/>
                <a:cs typeface="Calibri"/>
              </a:rPr>
              <a:t>vegetation  </a:t>
            </a:r>
            <a:r>
              <a:rPr dirty="0" sz="2800" spc="-15" b="1">
                <a:latin typeface="Calibri"/>
                <a:cs typeface="Calibri"/>
              </a:rPr>
              <a:t>management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pc="-5"/>
              <a:t>Near </a:t>
            </a:r>
            <a:r>
              <a:rPr dirty="0" spc="-15"/>
              <a:t>crop habitat</a:t>
            </a:r>
            <a:r>
              <a:rPr dirty="0" spc="80"/>
              <a:t> </a:t>
            </a:r>
            <a:r>
              <a:rPr dirty="0" spc="-10"/>
              <a:t>manipulation</a:t>
            </a:r>
          </a:p>
          <a:p>
            <a:pPr lvl="1" marL="698500" marR="5080" indent="-229235">
              <a:lnSpc>
                <a:spcPts val="3020"/>
              </a:lnSpc>
              <a:spcBef>
                <a:spcPts val="55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20" b="1">
                <a:latin typeface="Calibri"/>
                <a:cs typeface="Calibri"/>
              </a:rPr>
              <a:t>Edge </a:t>
            </a:r>
            <a:r>
              <a:rPr dirty="0" sz="2800" spc="-10" b="1">
                <a:latin typeface="Calibri"/>
                <a:cs typeface="Calibri"/>
              </a:rPr>
              <a:t>habitat </a:t>
            </a:r>
            <a:r>
              <a:rPr dirty="0" sz="2800" spc="-15" b="1">
                <a:latin typeface="Calibri"/>
                <a:cs typeface="Calibri"/>
              </a:rPr>
              <a:t>management </a:t>
            </a:r>
            <a:r>
              <a:rPr dirty="0" sz="2800" spc="-20" b="1">
                <a:latin typeface="Calibri"/>
                <a:cs typeface="Calibri"/>
              </a:rPr>
              <a:t>for </a:t>
            </a:r>
            <a:r>
              <a:rPr dirty="0" sz="2800" spc="-10" b="1">
                <a:latin typeface="Calibri"/>
                <a:cs typeface="Calibri"/>
              </a:rPr>
              <a:t>beneficial  </a:t>
            </a:r>
            <a:r>
              <a:rPr dirty="0" sz="2800" spc="-5" b="1">
                <a:latin typeface="Calibri"/>
                <a:cs typeface="Calibri"/>
              </a:rPr>
              <a:t>species, </a:t>
            </a:r>
            <a:r>
              <a:rPr dirty="0" sz="2800" spc="-20" b="1">
                <a:latin typeface="Calibri"/>
                <a:cs typeface="Calibri"/>
              </a:rPr>
              <a:t>trap </a:t>
            </a:r>
            <a:r>
              <a:rPr dirty="0" sz="2800" spc="-10" b="1">
                <a:latin typeface="Calibri"/>
                <a:cs typeface="Calibri"/>
              </a:rPr>
              <a:t>crops,</a:t>
            </a:r>
            <a:r>
              <a:rPr dirty="0" sz="2800" spc="4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windbreaks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57743" y="124968"/>
            <a:ext cx="3977640" cy="2644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0946" y="1239392"/>
            <a:ext cx="10572115" cy="184912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algn="just" marL="241300" marR="4617720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Incorporate cultural, </a:t>
            </a:r>
            <a:r>
              <a:rPr dirty="0" sz="2800" spc="-5" b="1">
                <a:latin typeface="Calibri"/>
                <a:cs typeface="Calibri"/>
              </a:rPr>
              <a:t>biological, </a:t>
            </a:r>
            <a:r>
              <a:rPr dirty="0" sz="2800" spc="-15" b="1">
                <a:latin typeface="Calibri"/>
                <a:cs typeface="Calibri"/>
              </a:rPr>
              <a:t>and/or  </a:t>
            </a:r>
            <a:r>
              <a:rPr dirty="0" sz="2800" spc="-5" b="1">
                <a:latin typeface="Calibri"/>
                <a:cs typeface="Calibri"/>
              </a:rPr>
              <a:t>chemical </a:t>
            </a:r>
            <a:r>
              <a:rPr dirty="0" sz="2800" spc="-15" b="1">
                <a:latin typeface="Calibri"/>
                <a:cs typeface="Calibri"/>
              </a:rPr>
              <a:t>control </a:t>
            </a:r>
            <a:r>
              <a:rPr dirty="0" sz="2800" spc="-10" b="1">
                <a:latin typeface="Calibri"/>
                <a:cs typeface="Calibri"/>
              </a:rPr>
              <a:t>tools </a:t>
            </a:r>
            <a:r>
              <a:rPr dirty="0" sz="2800" spc="-20" b="1">
                <a:latin typeface="Calibri"/>
                <a:cs typeface="Calibri"/>
              </a:rPr>
              <a:t>into program </a:t>
            </a:r>
            <a:r>
              <a:rPr dirty="0" sz="2800" spc="-5" b="1">
                <a:latin typeface="Calibri"/>
                <a:cs typeface="Calibri"/>
              </a:rPr>
              <a:t>of  </a:t>
            </a:r>
            <a:r>
              <a:rPr dirty="0" sz="2800" spc="-10" b="1">
                <a:latin typeface="Calibri"/>
                <a:cs typeface="Calibri"/>
              </a:rPr>
              <a:t>monitoring </a:t>
            </a:r>
            <a:r>
              <a:rPr dirty="0" sz="2800" spc="-5" b="1">
                <a:latin typeface="Calibri"/>
                <a:cs typeface="Calibri"/>
              </a:rPr>
              <a:t>and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prevention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ts val="2990"/>
              </a:lnSpc>
              <a:spcBef>
                <a:spcPts val="170"/>
              </a:spcBef>
            </a:pPr>
            <a:r>
              <a:rPr dirty="0" u="heavy" sz="2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Cultural</a:t>
            </a:r>
            <a:endParaRPr sz="2800">
              <a:latin typeface="Calibri"/>
              <a:cs typeface="Calibri"/>
            </a:endParaRPr>
          </a:p>
          <a:p>
            <a:pPr algn="r" marR="5080">
              <a:lnSpc>
                <a:spcPts val="1789"/>
              </a:lnSpc>
            </a:pPr>
            <a:r>
              <a:rPr dirty="0" sz="1800" spc="-5" b="1">
                <a:latin typeface="Calibri"/>
                <a:cs typeface="Calibri"/>
              </a:rPr>
              <a:t>Pruning blackberry canes </a:t>
            </a:r>
            <a:r>
              <a:rPr dirty="0" sz="1800" spc="-10" b="1">
                <a:latin typeface="Calibri"/>
                <a:cs typeface="Calibri"/>
              </a:rPr>
              <a:t>to</a:t>
            </a:r>
            <a:r>
              <a:rPr dirty="0" sz="1800" spc="-8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alter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36738" y="3062732"/>
            <a:ext cx="14541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canopy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density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72983" y="3424428"/>
            <a:ext cx="3968496" cy="2752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942580" y="6202781"/>
            <a:ext cx="31705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Within </a:t>
            </a:r>
            <a:r>
              <a:rPr dirty="0" sz="1800" spc="-10" b="1">
                <a:latin typeface="Calibri"/>
                <a:cs typeface="Calibri"/>
              </a:rPr>
              <a:t>crop </a:t>
            </a:r>
            <a:r>
              <a:rPr dirty="0" sz="1800" spc="-5" b="1">
                <a:latin typeface="Calibri"/>
                <a:cs typeface="Calibri"/>
              </a:rPr>
              <a:t>habitat </a:t>
            </a:r>
            <a:r>
              <a:rPr dirty="0" sz="1800" spc="-10" b="1">
                <a:latin typeface="Calibri"/>
                <a:cs typeface="Calibri"/>
              </a:rPr>
              <a:t>for</a:t>
            </a:r>
            <a:r>
              <a:rPr dirty="0" sz="1800" spc="-9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beneficial  insects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5441" y="383539"/>
            <a:ext cx="1055560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41635" algn="l"/>
              </a:tabLst>
            </a:pPr>
            <a:r>
              <a:rPr dirty="0"/>
              <a:t>Action - </a:t>
            </a:r>
            <a:r>
              <a:rPr dirty="0" spc="-5"/>
              <a:t>biological</a:t>
            </a:r>
            <a:r>
              <a:rPr dirty="0" spc="-125"/>
              <a:t> </a:t>
            </a:r>
            <a:r>
              <a:rPr dirty="0" spc="-15"/>
              <a:t>controls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806" y="1214094"/>
            <a:ext cx="6819265" cy="128587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15" b="1">
                <a:latin typeface="Calibri"/>
                <a:cs typeface="Calibri"/>
              </a:rPr>
              <a:t>Many exist </a:t>
            </a:r>
            <a:r>
              <a:rPr dirty="0" sz="2600" b="1">
                <a:latin typeface="Calibri"/>
                <a:cs typeface="Calibri"/>
              </a:rPr>
              <a:t>in </a:t>
            </a:r>
            <a:r>
              <a:rPr dirty="0" sz="2600" spc="-5" b="1">
                <a:latin typeface="Calibri"/>
                <a:cs typeface="Calibri"/>
              </a:rPr>
              <a:t>the</a:t>
            </a:r>
            <a:r>
              <a:rPr dirty="0" sz="2600" spc="15" b="1">
                <a:latin typeface="Calibri"/>
                <a:cs typeface="Calibri"/>
              </a:rPr>
              <a:t> </a:t>
            </a:r>
            <a:r>
              <a:rPr dirty="0" sz="2600" spc="-10" b="1">
                <a:latin typeface="Calibri"/>
                <a:cs typeface="Calibri"/>
              </a:rPr>
              <a:t>habitat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5" b="1">
                <a:latin typeface="Calibri"/>
                <a:cs typeface="Calibri"/>
              </a:rPr>
              <a:t>Can </a:t>
            </a:r>
            <a:r>
              <a:rPr dirty="0" sz="2600" spc="-10" b="1">
                <a:latin typeface="Calibri"/>
                <a:cs typeface="Calibri"/>
              </a:rPr>
              <a:t>be augmented by</a:t>
            </a:r>
            <a:r>
              <a:rPr dirty="0" sz="2600" spc="55" b="1">
                <a:latin typeface="Calibri"/>
                <a:cs typeface="Calibri"/>
              </a:rPr>
              <a:t> </a:t>
            </a:r>
            <a:r>
              <a:rPr dirty="0" sz="2600" spc="-5" b="1">
                <a:latin typeface="Calibri"/>
                <a:cs typeface="Calibri"/>
              </a:rPr>
              <a:t>adding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b="1">
                <a:latin typeface="Calibri"/>
                <a:cs typeface="Calibri"/>
              </a:rPr>
              <a:t>Can </a:t>
            </a:r>
            <a:r>
              <a:rPr dirty="0" sz="2600" spc="-5" b="1">
                <a:latin typeface="Calibri"/>
                <a:cs typeface="Calibri"/>
              </a:rPr>
              <a:t>be supported through </a:t>
            </a:r>
            <a:r>
              <a:rPr dirty="0" sz="2600" spc="-10" b="1">
                <a:latin typeface="Calibri"/>
                <a:cs typeface="Calibri"/>
              </a:rPr>
              <a:t>habitat</a:t>
            </a:r>
            <a:r>
              <a:rPr dirty="0" sz="2600" spc="-20" b="1">
                <a:latin typeface="Calibri"/>
                <a:cs typeface="Calibri"/>
              </a:rPr>
              <a:t> </a:t>
            </a:r>
            <a:r>
              <a:rPr dirty="0" sz="2600" spc="-5" b="1">
                <a:latin typeface="Calibri"/>
                <a:cs typeface="Calibri"/>
              </a:rPr>
              <a:t>manipulation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5047" y="606551"/>
            <a:ext cx="3429000" cy="564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32493" y="6649923"/>
            <a:ext cx="30911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 b="1">
                <a:latin typeface="Calibri"/>
                <a:cs typeface="Calibri"/>
              </a:rPr>
              <a:t>Images from Diepenbrock (left), Sarah Jandricic</a:t>
            </a:r>
            <a:r>
              <a:rPr dirty="0" sz="1050" spc="10" b="1">
                <a:latin typeface="Calibri"/>
                <a:cs typeface="Calibri"/>
              </a:rPr>
              <a:t> </a:t>
            </a:r>
            <a:r>
              <a:rPr dirty="0" sz="1050" spc="-5" b="1">
                <a:latin typeface="Calibri"/>
                <a:cs typeface="Calibri"/>
              </a:rPr>
              <a:t>(above)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843" y="4686300"/>
            <a:ext cx="1932432" cy="202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31564" y="4672584"/>
            <a:ext cx="4029456" cy="2031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08276" y="2692907"/>
            <a:ext cx="1932431" cy="1988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40708" y="2708148"/>
            <a:ext cx="4020312" cy="19735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08276" y="4681728"/>
            <a:ext cx="1932431" cy="2026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5843" y="2691383"/>
            <a:ext cx="1932432" cy="1994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78140" y="5009388"/>
            <a:ext cx="2834640" cy="1441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36555" algn="l"/>
              </a:tabLst>
            </a:pPr>
            <a:r>
              <a:rPr dirty="0" spc="-310"/>
              <a:t> </a:t>
            </a:r>
            <a:r>
              <a:rPr dirty="0"/>
              <a:t>Action: </a:t>
            </a:r>
            <a:r>
              <a:rPr dirty="0" spc="-5"/>
              <a:t>chemical</a:t>
            </a:r>
            <a:r>
              <a:rPr dirty="0" spc="-85"/>
              <a:t> </a:t>
            </a:r>
            <a:r>
              <a:rPr dirty="0" spc="-20"/>
              <a:t>controls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3171" y="1304003"/>
            <a:ext cx="6678295" cy="92138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1935" algn="l"/>
              </a:tabLst>
            </a:pP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Chemical</a:t>
            </a:r>
            <a:r>
              <a:rPr dirty="0" u="heavy" sz="28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2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Controls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15" b="1">
                <a:latin typeface="Calibri"/>
                <a:cs typeface="Calibri"/>
              </a:rPr>
              <a:t>Organic </a:t>
            </a:r>
            <a:r>
              <a:rPr dirty="0" sz="2800" spc="-10" b="1">
                <a:latin typeface="Calibri"/>
                <a:cs typeface="Calibri"/>
              </a:rPr>
              <a:t>(OMRI-approved </a:t>
            </a:r>
            <a:r>
              <a:rPr dirty="0" sz="2800" spc="-15" b="1">
                <a:latin typeface="Calibri"/>
                <a:cs typeface="Calibri"/>
              </a:rPr>
              <a:t>materials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only)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0675" y="2222118"/>
            <a:ext cx="5351145" cy="898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Conventional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More details </a:t>
            </a:r>
            <a:r>
              <a:rPr dirty="0" sz="2800" spc="-5" b="1">
                <a:latin typeface="Calibri"/>
                <a:cs typeface="Calibri"/>
              </a:rPr>
              <a:t>in </a:t>
            </a:r>
            <a:r>
              <a:rPr dirty="0" sz="2800" spc="-20" b="1">
                <a:latin typeface="Calibri"/>
                <a:cs typeface="Calibri"/>
              </a:rPr>
              <a:t>later</a:t>
            </a:r>
            <a:r>
              <a:rPr dirty="0" sz="2800" spc="11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presentations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06039" y="5123688"/>
            <a:ext cx="2639567" cy="1429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06039" y="3363467"/>
            <a:ext cx="2639567" cy="1443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5636" y="3221735"/>
            <a:ext cx="2525268" cy="3489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50707" y="257556"/>
            <a:ext cx="3979163" cy="2234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030718" y="2507741"/>
            <a:ext cx="334200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Insecticide </a:t>
            </a:r>
            <a:r>
              <a:rPr dirty="0" sz="1800" b="1">
                <a:latin typeface="Calibri"/>
                <a:cs typeface="Calibri"/>
              </a:rPr>
              <a:t>trials in </a:t>
            </a:r>
            <a:r>
              <a:rPr dirty="0" sz="1800" spc="-15" b="1">
                <a:latin typeface="Calibri"/>
                <a:cs typeface="Calibri"/>
              </a:rPr>
              <a:t>strawberry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(NC)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66988" y="3374135"/>
            <a:ext cx="2833116" cy="1440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01155" y="3218688"/>
            <a:ext cx="2659379" cy="3491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666988" y="5081015"/>
            <a:ext cx="2833116" cy="1441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01155" y="3221735"/>
            <a:ext cx="2659379" cy="34899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63675" algn="l"/>
                <a:tab pos="10536555" algn="l"/>
              </a:tabLst>
            </a:pPr>
            <a:r>
              <a:rPr dirty="0"/>
              <a:t> </a:t>
            </a:r>
            <a:r>
              <a:rPr dirty="0"/>
              <a:t>	How do I </a:t>
            </a:r>
            <a:r>
              <a:rPr dirty="0" spc="-10"/>
              <a:t>know </a:t>
            </a:r>
            <a:r>
              <a:rPr dirty="0"/>
              <a:t>if I need </a:t>
            </a:r>
            <a:r>
              <a:rPr dirty="0" spc="-35"/>
              <a:t>to</a:t>
            </a:r>
            <a:r>
              <a:rPr dirty="0" spc="-60"/>
              <a:t> </a:t>
            </a:r>
            <a:r>
              <a:rPr dirty="0" spc="-15"/>
              <a:t>treat?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231214"/>
            <a:ext cx="10061575" cy="162623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In some </a:t>
            </a:r>
            <a:r>
              <a:rPr dirty="0" sz="2800" spc="-10" b="1">
                <a:latin typeface="Calibri"/>
                <a:cs typeface="Calibri"/>
              </a:rPr>
              <a:t>cropping </a:t>
            </a:r>
            <a:r>
              <a:rPr dirty="0" sz="2800" spc="-25" b="1">
                <a:latin typeface="Calibri"/>
                <a:cs typeface="Calibri"/>
              </a:rPr>
              <a:t>systems, </a:t>
            </a:r>
            <a:r>
              <a:rPr dirty="0" sz="2800" spc="-5" b="1">
                <a:latin typeface="Calibri"/>
                <a:cs typeface="Calibri"/>
              </a:rPr>
              <a:t>the economic </a:t>
            </a:r>
            <a:r>
              <a:rPr dirty="0" sz="2800" spc="-10" b="1">
                <a:latin typeface="Calibri"/>
                <a:cs typeface="Calibri"/>
              </a:rPr>
              <a:t>threshold </a:t>
            </a:r>
            <a:r>
              <a:rPr dirty="0" sz="2800" spc="-5" b="1">
                <a:latin typeface="Calibri"/>
                <a:cs typeface="Calibri"/>
              </a:rPr>
              <a:t>and </a:t>
            </a:r>
            <a:r>
              <a:rPr dirty="0" sz="2800" b="1">
                <a:latin typeface="Calibri"/>
                <a:cs typeface="Calibri"/>
              </a:rPr>
              <a:t>injury </a:t>
            </a:r>
            <a:r>
              <a:rPr dirty="0" sz="2800" spc="-15" b="1">
                <a:latin typeface="Calibri"/>
                <a:cs typeface="Calibri"/>
              </a:rPr>
              <a:t>level  </a:t>
            </a:r>
            <a:r>
              <a:rPr dirty="0" sz="2800" spc="-5" b="1">
                <a:latin typeface="Calibri"/>
                <a:cs typeface="Calibri"/>
              </a:rPr>
              <a:t>(EIL) </a:t>
            </a:r>
            <a:r>
              <a:rPr dirty="0" sz="2800" spc="-15" b="1">
                <a:latin typeface="Calibri"/>
                <a:cs typeface="Calibri"/>
              </a:rPr>
              <a:t>are </a:t>
            </a:r>
            <a:r>
              <a:rPr dirty="0" sz="2800" spc="-10" b="1">
                <a:latin typeface="Calibri"/>
                <a:cs typeface="Calibri"/>
              </a:rPr>
              <a:t>well</a:t>
            </a:r>
            <a:r>
              <a:rPr dirty="0" sz="2800" spc="50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established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400" b="1">
                <a:latin typeface="Calibri"/>
                <a:cs typeface="Calibri"/>
              </a:rPr>
              <a:t>ET and EIL based on </a:t>
            </a:r>
            <a:r>
              <a:rPr dirty="0" sz="2400" spc="-5" b="1">
                <a:latin typeface="Calibri"/>
                <a:cs typeface="Calibri"/>
              </a:rPr>
              <a:t>years/decades </a:t>
            </a:r>
            <a:r>
              <a:rPr dirty="0" sz="2400" b="1">
                <a:latin typeface="Calibri"/>
                <a:cs typeface="Calibri"/>
              </a:rPr>
              <a:t>of </a:t>
            </a:r>
            <a:r>
              <a:rPr dirty="0" sz="2400" spc="-10" b="1">
                <a:latin typeface="Calibri"/>
                <a:cs typeface="Calibri"/>
              </a:rPr>
              <a:t>pest </a:t>
            </a:r>
            <a:r>
              <a:rPr dirty="0" sz="2400" spc="-15" b="1">
                <a:latin typeface="Calibri"/>
                <a:cs typeface="Calibri"/>
              </a:rPr>
              <a:t>data relative to </a:t>
            </a:r>
            <a:r>
              <a:rPr dirty="0" sz="2400" spc="-10" b="1">
                <a:latin typeface="Calibri"/>
                <a:cs typeface="Calibri"/>
              </a:rPr>
              <a:t>crop</a:t>
            </a:r>
            <a:endParaRPr sz="24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400" spc="-10" b="1">
                <a:latin typeface="Calibri"/>
                <a:cs typeface="Calibri"/>
              </a:rPr>
              <a:t>Mostly determined </a:t>
            </a:r>
            <a:r>
              <a:rPr dirty="0" sz="2400" b="1">
                <a:latin typeface="Calibri"/>
                <a:cs typeface="Calibri"/>
              </a:rPr>
              <a:t>in </a:t>
            </a:r>
            <a:r>
              <a:rPr dirty="0" sz="2400" spc="-10" b="1">
                <a:latin typeface="Calibri"/>
                <a:cs typeface="Calibri"/>
              </a:rPr>
              <a:t>regions that </a:t>
            </a:r>
            <a:r>
              <a:rPr dirty="0" sz="2400" spc="-15" b="1">
                <a:latin typeface="Calibri"/>
                <a:cs typeface="Calibri"/>
              </a:rPr>
              <a:t>have </a:t>
            </a:r>
            <a:r>
              <a:rPr dirty="0" sz="2400" b="1">
                <a:latin typeface="Calibri"/>
                <a:cs typeface="Calibri"/>
              </a:rPr>
              <a:t>a </a:t>
            </a:r>
            <a:r>
              <a:rPr dirty="0" sz="2400" spc="-10" b="1">
                <a:latin typeface="Calibri"/>
                <a:cs typeface="Calibri"/>
              </a:rPr>
              <a:t>winter/non-growing</a:t>
            </a:r>
            <a:r>
              <a:rPr dirty="0" sz="2400" spc="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season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303" y="6657238"/>
            <a:ext cx="6987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Calibri"/>
                <a:cs typeface="Calibri"/>
              </a:rPr>
              <a:t>Image </a:t>
            </a:r>
            <a:r>
              <a:rPr dirty="0" sz="1200" spc="-5" b="1">
                <a:latin typeface="Calibri"/>
                <a:cs typeface="Calibri"/>
              </a:rPr>
              <a:t>from: Riley </a:t>
            </a:r>
            <a:r>
              <a:rPr dirty="0" sz="1200" b="1">
                <a:latin typeface="Calibri"/>
                <a:cs typeface="Calibri"/>
              </a:rPr>
              <a:t>2009, </a:t>
            </a:r>
            <a:r>
              <a:rPr dirty="0" sz="1200" spc="-5" b="1">
                <a:latin typeface="Calibri"/>
                <a:cs typeface="Calibri"/>
              </a:rPr>
              <a:t>Economic </a:t>
            </a:r>
            <a:r>
              <a:rPr dirty="0" sz="1200" b="1">
                <a:latin typeface="Calibri"/>
                <a:cs typeface="Calibri"/>
              </a:rPr>
              <a:t>injury </a:t>
            </a:r>
            <a:r>
              <a:rPr dirty="0" sz="1200" spc="-10" b="1">
                <a:latin typeface="Calibri"/>
                <a:cs typeface="Calibri"/>
              </a:rPr>
              <a:t>level </a:t>
            </a:r>
            <a:r>
              <a:rPr dirty="0" sz="1200" b="1">
                <a:latin typeface="Calibri"/>
                <a:cs typeface="Calibri"/>
              </a:rPr>
              <a:t>(EIL) </a:t>
            </a:r>
            <a:r>
              <a:rPr dirty="0" sz="1200" spc="-5" b="1">
                <a:latin typeface="Calibri"/>
                <a:cs typeface="Calibri"/>
              </a:rPr>
              <a:t>and economic threshold </a:t>
            </a:r>
            <a:r>
              <a:rPr dirty="0" sz="1200" b="1">
                <a:latin typeface="Calibri"/>
                <a:cs typeface="Calibri"/>
              </a:rPr>
              <a:t>(ET) </a:t>
            </a:r>
            <a:r>
              <a:rPr dirty="0" sz="1200" spc="-5" b="1">
                <a:latin typeface="Calibri"/>
                <a:cs typeface="Calibri"/>
              </a:rPr>
              <a:t>concepts </a:t>
            </a:r>
            <a:r>
              <a:rPr dirty="0" sz="1200" b="1">
                <a:latin typeface="Calibri"/>
                <a:cs typeface="Calibri"/>
              </a:rPr>
              <a:t>in </a:t>
            </a:r>
            <a:r>
              <a:rPr dirty="0" sz="1200" spc="-5" b="1">
                <a:latin typeface="Calibri"/>
                <a:cs typeface="Calibri"/>
              </a:rPr>
              <a:t>pest</a:t>
            </a:r>
            <a:r>
              <a:rPr dirty="0" sz="1200" spc="20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management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29228" y="3108960"/>
            <a:ext cx="4136135" cy="3258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65935" algn="l"/>
                <a:tab pos="10536555" algn="l"/>
              </a:tabLst>
            </a:pP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	</a:t>
            </a:r>
            <a:r>
              <a:rPr dirty="0" spc="-35"/>
              <a:t>Florida’s </a:t>
            </a:r>
            <a:r>
              <a:rPr dirty="0" spc="-10"/>
              <a:t>relationship </a:t>
            </a:r>
            <a:r>
              <a:rPr dirty="0" spc="-5"/>
              <a:t>with</a:t>
            </a:r>
            <a:r>
              <a:rPr dirty="0" spc="-50"/>
              <a:t> </a:t>
            </a:r>
            <a:r>
              <a:rPr dirty="0"/>
              <a:t>EILs	</a:t>
            </a:r>
          </a:p>
        </p:txBody>
      </p:sp>
      <p:sp>
        <p:nvSpPr>
          <p:cNvPr id="3" name="object 3"/>
          <p:cNvSpPr/>
          <p:nvPr/>
        </p:nvSpPr>
        <p:spPr>
          <a:xfrm>
            <a:off x="3381755" y="1464563"/>
            <a:ext cx="5428488" cy="4387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689" y="339674"/>
            <a:ext cx="1054925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29840" algn="l"/>
                <a:tab pos="10535920" algn="l"/>
              </a:tabLst>
            </a:pP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	</a:t>
            </a:r>
            <a:r>
              <a:rPr dirty="0" spc="-30"/>
              <a:t>What’s </a:t>
            </a:r>
            <a:r>
              <a:rPr dirty="0"/>
              <a:t>so</a:t>
            </a:r>
            <a:r>
              <a:rPr dirty="0" spc="-65"/>
              <a:t> </a:t>
            </a:r>
            <a:r>
              <a:rPr dirty="0" spc="-10"/>
              <a:t>complicated?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5408" y="1313815"/>
            <a:ext cx="6182360" cy="51225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ts val="319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800" spc="-15" b="1">
                <a:latin typeface="Calibri"/>
                <a:cs typeface="Calibri"/>
              </a:rPr>
              <a:t>They </a:t>
            </a:r>
            <a:r>
              <a:rPr dirty="0" sz="2800" spc="-5" b="1">
                <a:latin typeface="Calibri"/>
                <a:cs typeface="Calibri"/>
              </a:rPr>
              <a:t>don’t </a:t>
            </a:r>
            <a:r>
              <a:rPr dirty="0" sz="2800" spc="-25" b="1">
                <a:latin typeface="Calibri"/>
                <a:cs typeface="Calibri"/>
              </a:rPr>
              <a:t>exist </a:t>
            </a:r>
            <a:r>
              <a:rPr dirty="0" sz="2800" spc="-20" b="1">
                <a:latin typeface="Calibri"/>
                <a:cs typeface="Calibri"/>
              </a:rPr>
              <a:t>for </a:t>
            </a:r>
            <a:r>
              <a:rPr dirty="0" sz="2800" spc="-15" b="1">
                <a:latin typeface="Calibri"/>
                <a:cs typeface="Calibri"/>
              </a:rPr>
              <a:t>many </a:t>
            </a:r>
            <a:r>
              <a:rPr dirty="0" sz="2800" spc="-5" b="1">
                <a:latin typeface="Calibri"/>
                <a:cs typeface="Calibri"/>
              </a:rPr>
              <a:t>of our</a:t>
            </a:r>
            <a:r>
              <a:rPr dirty="0" sz="2800" spc="13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crops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dirty="0" sz="2800" spc="-5" b="1">
                <a:latin typeface="Calibri"/>
                <a:cs typeface="Calibri"/>
              </a:rPr>
              <a:t>because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30" b="1">
                <a:latin typeface="Calibri"/>
                <a:cs typeface="Calibri"/>
              </a:rPr>
              <a:t>Year-round </a:t>
            </a:r>
            <a:r>
              <a:rPr dirty="0" sz="2800" spc="-10" b="1">
                <a:latin typeface="Calibri"/>
                <a:cs typeface="Calibri"/>
              </a:rPr>
              <a:t>growing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weather</a:t>
            </a:r>
            <a:endParaRPr sz="2800">
              <a:latin typeface="Calibri"/>
              <a:cs typeface="Calibri"/>
            </a:endParaRPr>
          </a:p>
          <a:p>
            <a:pPr lvl="1" marL="698500" marR="1180465" indent="-228600">
              <a:lnSpc>
                <a:spcPts val="3020"/>
              </a:lnSpc>
              <a:spcBef>
                <a:spcPts val="55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5" b="1">
                <a:latin typeface="Calibri"/>
                <a:cs typeface="Calibri"/>
              </a:rPr>
              <a:t>No </a:t>
            </a:r>
            <a:r>
              <a:rPr dirty="0" sz="2800" spc="-20" b="1">
                <a:latin typeface="Calibri"/>
                <a:cs typeface="Calibri"/>
              </a:rPr>
              <a:t>winter </a:t>
            </a:r>
            <a:r>
              <a:rPr dirty="0" sz="2800" spc="-15" b="1">
                <a:latin typeface="Calibri"/>
                <a:cs typeface="Calibri"/>
              </a:rPr>
              <a:t>to </a:t>
            </a:r>
            <a:r>
              <a:rPr dirty="0" sz="2800" spc="-5" b="1">
                <a:latin typeface="Calibri"/>
                <a:cs typeface="Calibri"/>
              </a:rPr>
              <a:t>knock back </a:t>
            </a:r>
            <a:r>
              <a:rPr dirty="0" sz="2800" spc="-15" b="1">
                <a:latin typeface="Calibri"/>
                <a:cs typeface="Calibri"/>
              </a:rPr>
              <a:t>pest  </a:t>
            </a:r>
            <a:r>
              <a:rPr dirty="0" sz="2800" spc="-10" b="1">
                <a:latin typeface="Calibri"/>
                <a:cs typeface="Calibri"/>
              </a:rPr>
              <a:t>populations</a:t>
            </a:r>
            <a:endParaRPr sz="2800">
              <a:latin typeface="Calibri"/>
              <a:cs typeface="Calibri"/>
            </a:endParaRPr>
          </a:p>
          <a:p>
            <a:pPr lvl="1" marL="698500" marR="177165" indent="-228600">
              <a:lnSpc>
                <a:spcPts val="3020"/>
              </a:lnSpc>
              <a:spcBef>
                <a:spcPts val="505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20" b="1">
                <a:latin typeface="Calibri"/>
                <a:cs typeface="Calibri"/>
              </a:rPr>
              <a:t>Many </a:t>
            </a:r>
            <a:r>
              <a:rPr dirty="0" sz="2800" spc="-10" b="1">
                <a:latin typeface="Calibri"/>
                <a:cs typeface="Calibri"/>
              </a:rPr>
              <a:t>pests </a:t>
            </a:r>
            <a:r>
              <a:rPr dirty="0" sz="2800" spc="-20" b="1">
                <a:latin typeface="Calibri"/>
                <a:cs typeface="Calibri"/>
              </a:rPr>
              <a:t>have </a:t>
            </a:r>
            <a:r>
              <a:rPr dirty="0" sz="2800" spc="-10" b="1">
                <a:latin typeface="Calibri"/>
                <a:cs typeface="Calibri"/>
              </a:rPr>
              <a:t>multiple </a:t>
            </a:r>
            <a:r>
              <a:rPr dirty="0" sz="2800" spc="-15" b="1">
                <a:latin typeface="Calibri"/>
                <a:cs typeface="Calibri"/>
              </a:rPr>
              <a:t>hosts </a:t>
            </a:r>
            <a:r>
              <a:rPr dirty="0" sz="2800" spc="-10" b="1">
                <a:latin typeface="Calibri"/>
                <a:cs typeface="Calibri"/>
              </a:rPr>
              <a:t>and  </a:t>
            </a:r>
            <a:r>
              <a:rPr dirty="0" sz="2800" spc="-15" b="1">
                <a:latin typeface="Calibri"/>
                <a:cs typeface="Calibri"/>
              </a:rPr>
              <a:t>generations </a:t>
            </a:r>
            <a:r>
              <a:rPr dirty="0" sz="2800" spc="-10" b="1">
                <a:latin typeface="Calibri"/>
                <a:cs typeface="Calibri"/>
              </a:rPr>
              <a:t>throughout </a:t>
            </a:r>
            <a:r>
              <a:rPr dirty="0" sz="2800" spc="-5" b="1">
                <a:latin typeface="Calibri"/>
                <a:cs typeface="Calibri"/>
              </a:rPr>
              <a:t>the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year</a:t>
            </a:r>
            <a:endParaRPr sz="2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0000"/>
              </a:lnSpc>
              <a:spcBef>
                <a:spcPts val="1770"/>
              </a:spcBef>
              <a:buFont typeface="Arial"/>
              <a:buChar char="•"/>
              <a:tabLst>
                <a:tab pos="241935" algn="l"/>
              </a:tabLst>
            </a:pPr>
            <a:r>
              <a:rPr dirty="0" sz="2800" spc="-70" b="1">
                <a:latin typeface="Calibri"/>
                <a:cs typeface="Calibri"/>
              </a:rPr>
              <a:t>Few, </a:t>
            </a:r>
            <a:r>
              <a:rPr dirty="0" sz="2800" spc="-5" b="1">
                <a:latin typeface="Calibri"/>
                <a:cs typeface="Calibri"/>
              </a:rPr>
              <a:t>if </a:t>
            </a:r>
            <a:r>
              <a:rPr dirty="0" sz="2800" spc="-20" b="1">
                <a:latin typeface="Calibri"/>
                <a:cs typeface="Calibri"/>
              </a:rPr>
              <a:t>any </a:t>
            </a:r>
            <a:r>
              <a:rPr dirty="0" sz="2800" spc="-15" b="1">
                <a:latin typeface="Calibri"/>
                <a:cs typeface="Calibri"/>
              </a:rPr>
              <a:t>degree-day </a:t>
            </a:r>
            <a:r>
              <a:rPr dirty="0" sz="2800" spc="-10" b="1">
                <a:latin typeface="Calibri"/>
                <a:cs typeface="Calibri"/>
              </a:rPr>
              <a:t>models </a:t>
            </a:r>
            <a:r>
              <a:rPr dirty="0" sz="2800" spc="-5" b="1">
                <a:latin typeface="Calibri"/>
                <a:cs typeface="Calibri"/>
              </a:rPr>
              <a:t>as it does  not </a:t>
            </a:r>
            <a:r>
              <a:rPr dirty="0" sz="2800" spc="-25" b="1">
                <a:latin typeface="Calibri"/>
                <a:cs typeface="Calibri"/>
              </a:rPr>
              <a:t>get </a:t>
            </a:r>
            <a:r>
              <a:rPr dirty="0" sz="2800" spc="-5" b="1">
                <a:latin typeface="Calibri"/>
                <a:cs typeface="Calibri"/>
              </a:rPr>
              <a:t>and </a:t>
            </a:r>
            <a:r>
              <a:rPr dirty="0" sz="2800" spc="-30" b="1">
                <a:latin typeface="Calibri"/>
                <a:cs typeface="Calibri"/>
              </a:rPr>
              <a:t>stay </a:t>
            </a:r>
            <a:r>
              <a:rPr dirty="0" sz="2800" spc="-10" b="1">
                <a:latin typeface="Calibri"/>
                <a:cs typeface="Calibri"/>
              </a:rPr>
              <a:t>cool enough </a:t>
            </a:r>
            <a:r>
              <a:rPr dirty="0" sz="2800" spc="-5" b="1">
                <a:latin typeface="Calibri"/>
                <a:cs typeface="Calibri"/>
              </a:rPr>
              <a:t>in </a:t>
            </a:r>
            <a:r>
              <a:rPr dirty="0" sz="2800" spc="-15" b="1">
                <a:latin typeface="Calibri"/>
                <a:cs typeface="Calibri"/>
              </a:rPr>
              <a:t>most  </a:t>
            </a:r>
            <a:r>
              <a:rPr dirty="0" sz="2800" spc="-5" b="1">
                <a:latin typeface="Calibri"/>
                <a:cs typeface="Calibri"/>
              </a:rPr>
              <a:t>parts of Florida </a:t>
            </a:r>
            <a:r>
              <a:rPr dirty="0" sz="2800" spc="-15" b="1">
                <a:latin typeface="Calibri"/>
                <a:cs typeface="Calibri"/>
              </a:rPr>
              <a:t>to </a:t>
            </a:r>
            <a:r>
              <a:rPr dirty="0" sz="2800" spc="-25" b="1">
                <a:latin typeface="Calibri"/>
                <a:cs typeface="Calibri"/>
              </a:rPr>
              <a:t>make </a:t>
            </a:r>
            <a:r>
              <a:rPr dirty="0" sz="2800" spc="-5" b="1">
                <a:latin typeface="Calibri"/>
                <a:cs typeface="Calibri"/>
              </a:rPr>
              <a:t>this </a:t>
            </a:r>
            <a:r>
              <a:rPr dirty="0" sz="2800" spc="-10" b="1">
                <a:latin typeface="Calibri"/>
                <a:cs typeface="Calibri"/>
              </a:rPr>
              <a:t>modeling  </a:t>
            </a:r>
            <a:r>
              <a:rPr dirty="0" sz="2800" spc="-5" b="1">
                <a:latin typeface="Calibri"/>
                <a:cs typeface="Calibri"/>
              </a:rPr>
              <a:t>possible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74052" y="1807464"/>
            <a:ext cx="4829555" cy="3870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84719" y="5137403"/>
            <a:ext cx="1274445" cy="550545"/>
          </a:xfrm>
          <a:custGeom>
            <a:avLst/>
            <a:gdLst/>
            <a:ahLst/>
            <a:cxnLst/>
            <a:rect l="l" t="t" r="r" b="b"/>
            <a:pathLst>
              <a:path w="1274445" h="550545">
                <a:moveTo>
                  <a:pt x="0" y="275082"/>
                </a:moveTo>
                <a:lnTo>
                  <a:pt x="12943" y="219652"/>
                </a:lnTo>
                <a:lnTo>
                  <a:pt x="50065" y="168021"/>
                </a:lnTo>
                <a:lnTo>
                  <a:pt x="108803" y="121294"/>
                </a:lnTo>
                <a:lnTo>
                  <a:pt x="145477" y="100117"/>
                </a:lnTo>
                <a:lnTo>
                  <a:pt x="186594" y="80581"/>
                </a:lnTo>
                <a:lnTo>
                  <a:pt x="231834" y="62825"/>
                </a:lnTo>
                <a:lnTo>
                  <a:pt x="280875" y="46988"/>
                </a:lnTo>
                <a:lnTo>
                  <a:pt x="333399" y="33207"/>
                </a:lnTo>
                <a:lnTo>
                  <a:pt x="389084" y="21621"/>
                </a:lnTo>
                <a:lnTo>
                  <a:pt x="447610" y="12369"/>
                </a:lnTo>
                <a:lnTo>
                  <a:pt x="508657" y="5589"/>
                </a:lnTo>
                <a:lnTo>
                  <a:pt x="571904" y="1420"/>
                </a:lnTo>
                <a:lnTo>
                  <a:pt x="637031" y="0"/>
                </a:lnTo>
                <a:lnTo>
                  <a:pt x="702159" y="1420"/>
                </a:lnTo>
                <a:lnTo>
                  <a:pt x="765406" y="5589"/>
                </a:lnTo>
                <a:lnTo>
                  <a:pt x="826453" y="12369"/>
                </a:lnTo>
                <a:lnTo>
                  <a:pt x="884979" y="21621"/>
                </a:lnTo>
                <a:lnTo>
                  <a:pt x="940664" y="33207"/>
                </a:lnTo>
                <a:lnTo>
                  <a:pt x="993188" y="46988"/>
                </a:lnTo>
                <a:lnTo>
                  <a:pt x="1042229" y="62825"/>
                </a:lnTo>
                <a:lnTo>
                  <a:pt x="1087469" y="80581"/>
                </a:lnTo>
                <a:lnTo>
                  <a:pt x="1128586" y="100117"/>
                </a:lnTo>
                <a:lnTo>
                  <a:pt x="1165260" y="121294"/>
                </a:lnTo>
                <a:lnTo>
                  <a:pt x="1197171" y="143975"/>
                </a:lnTo>
                <a:lnTo>
                  <a:pt x="1245421" y="193292"/>
                </a:lnTo>
                <a:lnTo>
                  <a:pt x="1270774" y="246961"/>
                </a:lnTo>
                <a:lnTo>
                  <a:pt x="1274063" y="275082"/>
                </a:lnTo>
                <a:lnTo>
                  <a:pt x="1270774" y="303202"/>
                </a:lnTo>
                <a:lnTo>
                  <a:pt x="1245421" y="356871"/>
                </a:lnTo>
                <a:lnTo>
                  <a:pt x="1197171" y="406188"/>
                </a:lnTo>
                <a:lnTo>
                  <a:pt x="1165260" y="428869"/>
                </a:lnTo>
                <a:lnTo>
                  <a:pt x="1128586" y="450046"/>
                </a:lnTo>
                <a:lnTo>
                  <a:pt x="1087469" y="469582"/>
                </a:lnTo>
                <a:lnTo>
                  <a:pt x="1042229" y="487338"/>
                </a:lnTo>
                <a:lnTo>
                  <a:pt x="993188" y="503175"/>
                </a:lnTo>
                <a:lnTo>
                  <a:pt x="940664" y="516956"/>
                </a:lnTo>
                <a:lnTo>
                  <a:pt x="884979" y="528542"/>
                </a:lnTo>
                <a:lnTo>
                  <a:pt x="826453" y="537794"/>
                </a:lnTo>
                <a:lnTo>
                  <a:pt x="765406" y="544574"/>
                </a:lnTo>
                <a:lnTo>
                  <a:pt x="702159" y="548743"/>
                </a:lnTo>
                <a:lnTo>
                  <a:pt x="637031" y="550164"/>
                </a:lnTo>
                <a:lnTo>
                  <a:pt x="571904" y="548743"/>
                </a:lnTo>
                <a:lnTo>
                  <a:pt x="508657" y="544574"/>
                </a:lnTo>
                <a:lnTo>
                  <a:pt x="447610" y="537794"/>
                </a:lnTo>
                <a:lnTo>
                  <a:pt x="389084" y="528542"/>
                </a:lnTo>
                <a:lnTo>
                  <a:pt x="333399" y="516956"/>
                </a:lnTo>
                <a:lnTo>
                  <a:pt x="280875" y="503175"/>
                </a:lnTo>
                <a:lnTo>
                  <a:pt x="231834" y="487338"/>
                </a:lnTo>
                <a:lnTo>
                  <a:pt x="186594" y="469582"/>
                </a:lnTo>
                <a:lnTo>
                  <a:pt x="145477" y="450046"/>
                </a:lnTo>
                <a:lnTo>
                  <a:pt x="108803" y="428869"/>
                </a:lnTo>
                <a:lnTo>
                  <a:pt x="76892" y="406188"/>
                </a:lnTo>
                <a:lnTo>
                  <a:pt x="28642" y="356871"/>
                </a:lnTo>
                <a:lnTo>
                  <a:pt x="3289" y="303202"/>
                </a:lnTo>
                <a:lnTo>
                  <a:pt x="0" y="275082"/>
                </a:lnTo>
                <a:close/>
              </a:path>
            </a:pathLst>
          </a:custGeom>
          <a:ln w="57911">
            <a:solidFill>
              <a:srgbClr val="1D9A7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36555" algn="l"/>
              </a:tabLst>
            </a:pPr>
            <a:r>
              <a:rPr dirty="0" spc="-310"/>
              <a:t> </a:t>
            </a:r>
            <a:r>
              <a:rPr dirty="0" spc="-15"/>
              <a:t>Step </a:t>
            </a:r>
            <a:r>
              <a:rPr dirty="0"/>
              <a:t>5:</a:t>
            </a:r>
            <a:r>
              <a:rPr dirty="0" spc="-85"/>
              <a:t> </a:t>
            </a:r>
            <a:r>
              <a:rPr dirty="0" spc="-10"/>
              <a:t>Monitor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8489" y="1251280"/>
            <a:ext cx="5701030" cy="3395979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0" b="1">
                <a:latin typeface="Calibri"/>
                <a:cs typeface="Calibri"/>
              </a:rPr>
              <a:t>Continue monitoring </a:t>
            </a:r>
            <a:r>
              <a:rPr dirty="0" sz="2800" spc="-15" b="1">
                <a:latin typeface="Calibri"/>
                <a:cs typeface="Calibri"/>
              </a:rPr>
              <a:t>pest to  determine </a:t>
            </a:r>
            <a:r>
              <a:rPr dirty="0" sz="2800" spc="-5" b="1">
                <a:latin typeface="Calibri"/>
                <a:cs typeface="Calibri"/>
              </a:rPr>
              <a:t>if </a:t>
            </a:r>
            <a:r>
              <a:rPr dirty="0" sz="2800" spc="-10" b="1">
                <a:latin typeface="Calibri"/>
                <a:cs typeface="Calibri"/>
              </a:rPr>
              <a:t>further </a:t>
            </a:r>
            <a:r>
              <a:rPr dirty="0" sz="2800" spc="-5" b="1">
                <a:latin typeface="Calibri"/>
                <a:cs typeface="Calibri"/>
              </a:rPr>
              <a:t>action is</a:t>
            </a:r>
            <a:r>
              <a:rPr dirty="0" sz="2800" spc="11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needed</a:t>
            </a:r>
            <a:endParaRPr sz="2800">
              <a:latin typeface="Calibri"/>
              <a:cs typeface="Calibri"/>
            </a:endParaRPr>
          </a:p>
          <a:p>
            <a:pPr lvl="1" marL="698500" marR="1595755" indent="-228600">
              <a:lnSpc>
                <a:spcPts val="3020"/>
              </a:lnSpc>
              <a:spcBef>
                <a:spcPts val="50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5" b="1">
                <a:latin typeface="Calibri"/>
                <a:cs typeface="Calibri"/>
              </a:rPr>
              <a:t>Is the </a:t>
            </a:r>
            <a:r>
              <a:rPr dirty="0" sz="2800" spc="-15" b="1">
                <a:latin typeface="Calibri"/>
                <a:cs typeface="Calibri"/>
              </a:rPr>
              <a:t>pest </a:t>
            </a:r>
            <a:r>
              <a:rPr dirty="0" sz="2800" spc="-10" b="1">
                <a:latin typeface="Calibri"/>
                <a:cs typeface="Calibri"/>
              </a:rPr>
              <a:t>population  </a:t>
            </a:r>
            <a:r>
              <a:rPr dirty="0" sz="2800" spc="-5" b="1">
                <a:latin typeface="Calibri"/>
                <a:cs typeface="Calibri"/>
              </a:rPr>
              <a:t>inc</a:t>
            </a:r>
            <a:r>
              <a:rPr dirty="0" sz="2800" spc="-40" b="1">
                <a:latin typeface="Calibri"/>
                <a:cs typeface="Calibri"/>
              </a:rPr>
              <a:t>r</a:t>
            </a:r>
            <a:r>
              <a:rPr dirty="0" sz="2800" spc="-10" b="1">
                <a:latin typeface="Calibri"/>
                <a:cs typeface="Calibri"/>
              </a:rPr>
              <a:t>eas</a:t>
            </a:r>
            <a:r>
              <a:rPr dirty="0" sz="2800" spc="-20" b="1">
                <a:latin typeface="Calibri"/>
                <a:cs typeface="Calibri"/>
              </a:rPr>
              <a:t>i</a:t>
            </a:r>
            <a:r>
              <a:rPr dirty="0" sz="2800" spc="-5" b="1">
                <a:latin typeface="Calibri"/>
                <a:cs typeface="Calibri"/>
              </a:rPr>
              <a:t>n</a:t>
            </a:r>
            <a:r>
              <a:rPr dirty="0" sz="2800" spc="65" b="1">
                <a:latin typeface="Calibri"/>
                <a:cs typeface="Calibri"/>
              </a:rPr>
              <a:t>g</a:t>
            </a:r>
            <a:r>
              <a:rPr dirty="0" sz="2800" spc="-5" b="1">
                <a:latin typeface="Calibri"/>
                <a:cs typeface="Calibri"/>
              </a:rPr>
              <a:t>/d</a:t>
            </a:r>
            <a:r>
              <a:rPr dirty="0" sz="2800" spc="-15" b="1">
                <a:latin typeface="Calibri"/>
                <a:cs typeface="Calibri"/>
              </a:rPr>
              <a:t>e</a:t>
            </a:r>
            <a:r>
              <a:rPr dirty="0" sz="2800" spc="-10" b="1">
                <a:latin typeface="Calibri"/>
                <a:cs typeface="Calibri"/>
              </a:rPr>
              <a:t>c</a:t>
            </a:r>
            <a:r>
              <a:rPr dirty="0" sz="2800" spc="-35" b="1">
                <a:latin typeface="Calibri"/>
                <a:cs typeface="Calibri"/>
              </a:rPr>
              <a:t>r</a:t>
            </a:r>
            <a:r>
              <a:rPr dirty="0" sz="2800" spc="-10" b="1">
                <a:latin typeface="Calibri"/>
                <a:cs typeface="Calibri"/>
              </a:rPr>
              <a:t>eas</a:t>
            </a:r>
            <a:r>
              <a:rPr dirty="0" sz="2800" spc="-20" b="1">
                <a:latin typeface="Calibri"/>
                <a:cs typeface="Calibri"/>
              </a:rPr>
              <a:t>i</a:t>
            </a:r>
            <a:r>
              <a:rPr dirty="0" sz="2800" b="1">
                <a:latin typeface="Calibri"/>
                <a:cs typeface="Calibri"/>
              </a:rPr>
              <a:t>n</a:t>
            </a:r>
            <a:r>
              <a:rPr dirty="0" sz="2800" spc="-10" b="1">
                <a:latin typeface="Calibri"/>
                <a:cs typeface="Calibri"/>
              </a:rPr>
              <a:t>g?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5" b="1">
                <a:latin typeface="Calibri"/>
                <a:cs typeface="Calibri"/>
              </a:rPr>
              <a:t>Is </a:t>
            </a:r>
            <a:r>
              <a:rPr dirty="0" sz="2800" spc="-10" b="1">
                <a:latin typeface="Calibri"/>
                <a:cs typeface="Calibri"/>
              </a:rPr>
              <a:t>plant </a:t>
            </a:r>
            <a:r>
              <a:rPr dirty="0" sz="2800" spc="-5" b="1">
                <a:latin typeface="Calibri"/>
                <a:cs typeface="Calibri"/>
              </a:rPr>
              <a:t>health</a:t>
            </a:r>
            <a:r>
              <a:rPr dirty="0" sz="2800" spc="3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improving?</a:t>
            </a:r>
            <a:endParaRPr sz="2800">
              <a:latin typeface="Calibri"/>
              <a:cs typeface="Calibri"/>
            </a:endParaRPr>
          </a:p>
          <a:p>
            <a:pPr marL="241300" marR="105410" indent="-228600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IF </a:t>
            </a:r>
            <a:r>
              <a:rPr dirty="0" sz="2800" spc="-10" b="1">
                <a:latin typeface="Calibri"/>
                <a:cs typeface="Calibri"/>
              </a:rPr>
              <a:t>further </a:t>
            </a:r>
            <a:r>
              <a:rPr dirty="0" sz="2800" spc="-5" b="1">
                <a:latin typeface="Calibri"/>
                <a:cs typeface="Calibri"/>
              </a:rPr>
              <a:t>chemical action is  </a:t>
            </a:r>
            <a:r>
              <a:rPr dirty="0" sz="2800" spc="-20" b="1">
                <a:latin typeface="Calibri"/>
                <a:cs typeface="Calibri"/>
              </a:rPr>
              <a:t>warranted, </a:t>
            </a:r>
            <a:r>
              <a:rPr dirty="0" sz="2800" spc="-5" b="1">
                <a:latin typeface="Calibri"/>
                <a:cs typeface="Calibri"/>
              </a:rPr>
              <a:t>be </a:t>
            </a:r>
            <a:r>
              <a:rPr dirty="0" sz="2800" spc="-15" b="1">
                <a:latin typeface="Calibri"/>
                <a:cs typeface="Calibri"/>
              </a:rPr>
              <a:t>sure to </a:t>
            </a:r>
            <a:r>
              <a:rPr dirty="0" sz="2800" spc="-95" b="1">
                <a:solidFill>
                  <a:srgbClr val="FF0000"/>
                </a:solidFill>
                <a:latin typeface="Calibri"/>
                <a:cs typeface="Calibri"/>
              </a:rPr>
              <a:t>ROTATE </a:t>
            </a:r>
            <a:r>
              <a:rPr dirty="0" sz="2800" spc="-10" b="1">
                <a:latin typeface="Calibri"/>
                <a:cs typeface="Calibri"/>
              </a:rPr>
              <a:t>Mode  </a:t>
            </a:r>
            <a:r>
              <a:rPr dirty="0" sz="2800" spc="-5" b="1">
                <a:latin typeface="Calibri"/>
                <a:cs typeface="Calibri"/>
              </a:rPr>
              <a:t>of Action </a:t>
            </a:r>
            <a:r>
              <a:rPr dirty="0" sz="2800" spc="-10" b="1">
                <a:latin typeface="Calibri"/>
                <a:cs typeface="Calibri"/>
              </a:rPr>
              <a:t>(to </a:t>
            </a:r>
            <a:r>
              <a:rPr dirty="0" sz="2800" spc="-5" b="1">
                <a:latin typeface="Calibri"/>
                <a:cs typeface="Calibri"/>
              </a:rPr>
              <a:t>be </a:t>
            </a:r>
            <a:r>
              <a:rPr dirty="0" sz="2800" spc="-20" b="1">
                <a:latin typeface="Calibri"/>
                <a:cs typeface="Calibri"/>
              </a:rPr>
              <a:t>covered later</a:t>
            </a:r>
            <a:r>
              <a:rPr dirty="0" sz="2800" spc="10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today)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514" y="6563969"/>
            <a:ext cx="108159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Calibri"/>
                <a:cs typeface="Calibri"/>
              </a:rPr>
              <a:t>Images </a:t>
            </a:r>
            <a:r>
              <a:rPr dirty="0" sz="1200" spc="-5" b="1">
                <a:latin typeface="Calibri"/>
                <a:cs typeface="Calibri"/>
              </a:rPr>
              <a:t>from: </a:t>
            </a:r>
            <a:r>
              <a:rPr dirty="0" u="sng" sz="12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https://www.flickr.com/photos/jonna/2757904374</a:t>
            </a:r>
            <a:r>
              <a:rPr dirty="0" sz="1200" spc="-5" b="1">
                <a:latin typeface="Calibri"/>
                <a:cs typeface="Calibri"/>
              </a:rPr>
              <a:t>, </a:t>
            </a:r>
            <a:r>
              <a:rPr dirty="0" u="sng" sz="12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https://www.agric.wa.gov.au/pome-fruit/thrips-pests-pome-and-stone-fruit?page=0%2C1</a:t>
            </a:r>
            <a:r>
              <a:rPr dirty="0" sz="1200" spc="-5" b="1">
                <a:latin typeface="Calibri"/>
                <a:cs typeface="Calibri"/>
              </a:rPr>
              <a:t>,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Diepenbrock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4571" y="3265932"/>
            <a:ext cx="3585972" cy="2689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93280" y="417576"/>
            <a:ext cx="2029968" cy="2689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11868" y="416051"/>
            <a:ext cx="2028444" cy="2692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00550" y="3828033"/>
            <a:ext cx="3399154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65" b="0">
                <a:solidFill>
                  <a:srgbClr val="FFFFFF"/>
                </a:solidFill>
                <a:latin typeface="Calibri Light"/>
                <a:cs typeface="Calibri Light"/>
              </a:rPr>
              <a:t>Q</a:t>
            </a:r>
            <a:r>
              <a:rPr dirty="0" sz="6000" spc="-50" b="0">
                <a:solidFill>
                  <a:srgbClr val="FFFFFF"/>
                </a:solidFill>
                <a:latin typeface="Calibri Light"/>
                <a:cs typeface="Calibri Light"/>
              </a:rPr>
              <a:t>ue</a:t>
            </a:r>
            <a:r>
              <a:rPr dirty="0" sz="6000" spc="-114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6000" spc="-30" b="0">
                <a:solidFill>
                  <a:srgbClr val="FFFFFF"/>
                </a:solidFill>
                <a:latin typeface="Calibri Light"/>
                <a:cs typeface="Calibri Light"/>
              </a:rPr>
              <a:t>ti</a:t>
            </a:r>
            <a:r>
              <a:rPr dirty="0" sz="6000" spc="-4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6000" spc="-6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6000" spc="-5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6000" b="0">
                <a:solidFill>
                  <a:srgbClr val="FFFFFF"/>
                </a:solidFill>
                <a:latin typeface="Calibri Light"/>
                <a:cs typeface="Calibri Light"/>
              </a:rPr>
              <a:t>?</a:t>
            </a:r>
            <a:endParaRPr sz="60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3826" y="4966807"/>
            <a:ext cx="2786380" cy="1395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2540">
              <a:lnSpc>
                <a:spcPct val="124800"/>
              </a:lnSpc>
              <a:spcBef>
                <a:spcPts val="100"/>
              </a:spcBef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Lauren Diepenbrock  </a:t>
            </a:r>
            <a:r>
              <a:rPr dirty="0" u="heavy" sz="24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ldiepenb</a:t>
            </a:r>
            <a:r>
              <a:rPr dirty="0" u="heavy" sz="2400" spc="-3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ock@ufl</a:t>
            </a:r>
            <a:r>
              <a:rPr dirty="0" u="heavy" sz="24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heavy" sz="24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edu </a:t>
            </a:r>
            <a:r>
              <a:rPr dirty="0" sz="240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863-956-8801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4809" y="2816097"/>
            <a:ext cx="3802379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5400" spc="-20"/>
              <a:t>What </a:t>
            </a:r>
            <a:r>
              <a:rPr dirty="0" u="none" sz="5400" i="1">
                <a:latin typeface="Calibri"/>
                <a:cs typeface="Calibri"/>
              </a:rPr>
              <a:t>is</a:t>
            </a:r>
            <a:r>
              <a:rPr dirty="0" u="none" sz="5400" spc="-50" i="1">
                <a:latin typeface="Calibri"/>
                <a:cs typeface="Calibri"/>
              </a:rPr>
              <a:t> </a:t>
            </a:r>
            <a:r>
              <a:rPr dirty="0" u="none" sz="5400"/>
              <a:t>IPM?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623405"/>
            <a:ext cx="1025588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 b="1">
                <a:latin typeface="Calibri"/>
                <a:cs typeface="Calibri"/>
              </a:rPr>
              <a:t>Images from: planetnatural.com, sundaygardener.net, almanac.com/pest/whiteflies, heartspm.com/giant-swallowtail-butterfly.php, en.Wikipedia.orf/wiki/Anthrocoridae,</a:t>
            </a:r>
            <a:r>
              <a:rPr dirty="0" sz="1050" spc="195" b="1">
                <a:latin typeface="Calibri"/>
                <a:cs typeface="Calibri"/>
              </a:rPr>
              <a:t> </a:t>
            </a:r>
            <a:r>
              <a:rPr dirty="0" sz="1050" spc="-5" b="1">
                <a:latin typeface="Calibri"/>
                <a:cs typeface="Calibri"/>
              </a:rPr>
              <a:t>Diepenbrock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058400" cy="2491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706864" y="0"/>
            <a:ext cx="2485135" cy="248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67" y="4171188"/>
            <a:ext cx="12181332" cy="2441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>
              <a:alpha val="6705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82495" y="0"/>
            <a:ext cx="882700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36555" algn="l"/>
              </a:tabLst>
            </a:pPr>
            <a:r>
              <a:rPr dirty="0" spc="-250"/>
              <a:t> </a:t>
            </a:r>
            <a:r>
              <a:rPr dirty="0" spc="-15"/>
              <a:t>Step </a:t>
            </a:r>
            <a:r>
              <a:rPr dirty="0"/>
              <a:t>1:</a:t>
            </a:r>
            <a:r>
              <a:rPr dirty="0" spc="-90"/>
              <a:t> </a:t>
            </a:r>
            <a:r>
              <a:rPr dirty="0" spc="-5"/>
              <a:t>Identify/</a:t>
            </a:r>
            <a:r>
              <a:rPr dirty="0" spc="-5">
                <a:solidFill>
                  <a:srgbClr val="7E7E7E"/>
                </a:solidFill>
              </a:rPr>
              <a:t>Monitor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207414"/>
            <a:ext cx="6804025" cy="483679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Identify</a:t>
            </a:r>
            <a:endParaRPr sz="2800">
              <a:latin typeface="Calibri"/>
              <a:cs typeface="Calibri"/>
            </a:endParaRPr>
          </a:p>
          <a:p>
            <a:pPr marL="241300" marR="753110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0" b="1">
                <a:latin typeface="Calibri"/>
                <a:cs typeface="Calibri"/>
              </a:rPr>
              <a:t>Determine what </a:t>
            </a:r>
            <a:r>
              <a:rPr dirty="0" sz="2800" spc="-5" b="1">
                <a:latin typeface="Calibri"/>
                <a:cs typeface="Calibri"/>
              </a:rPr>
              <a:t>is </a:t>
            </a:r>
            <a:r>
              <a:rPr dirty="0" sz="2800" spc="-10" b="1">
                <a:latin typeface="Calibri"/>
                <a:cs typeface="Calibri"/>
              </a:rPr>
              <a:t>causing </a:t>
            </a:r>
            <a:r>
              <a:rPr dirty="0" sz="2800" b="1">
                <a:latin typeface="Calibri"/>
                <a:cs typeface="Calibri"/>
              </a:rPr>
              <a:t>injury </a:t>
            </a:r>
            <a:r>
              <a:rPr dirty="0" sz="2800" spc="-15" b="1">
                <a:latin typeface="Calibri"/>
                <a:cs typeface="Calibri"/>
              </a:rPr>
              <a:t>to </a:t>
            </a:r>
            <a:r>
              <a:rPr dirty="0" sz="2800" spc="-5" b="1">
                <a:latin typeface="Calibri"/>
                <a:cs typeface="Calibri"/>
              </a:rPr>
              <a:t>the  plant(s)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How </a:t>
            </a:r>
            <a:r>
              <a:rPr dirty="0" sz="2800" spc="-15" b="1">
                <a:latin typeface="Calibri"/>
                <a:cs typeface="Calibri"/>
              </a:rPr>
              <a:t>to </a:t>
            </a:r>
            <a:r>
              <a:rPr dirty="0" sz="2800" spc="-25" b="1">
                <a:latin typeface="Calibri"/>
                <a:cs typeface="Calibri"/>
              </a:rPr>
              <a:t>get </a:t>
            </a:r>
            <a:r>
              <a:rPr dirty="0" sz="2800" spc="-5" b="1">
                <a:latin typeface="Calibri"/>
                <a:cs typeface="Calibri"/>
              </a:rPr>
              <a:t>an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ID:</a:t>
            </a:r>
            <a:endParaRPr sz="2800">
              <a:latin typeface="Calibri"/>
              <a:cs typeface="Calibri"/>
            </a:endParaRPr>
          </a:p>
          <a:p>
            <a:pPr marL="469900" marR="89535">
              <a:lnSpc>
                <a:spcPct val="107100"/>
              </a:lnSpc>
              <a:spcBef>
                <a:spcPts val="40"/>
              </a:spcBef>
            </a:pPr>
            <a:r>
              <a:rPr dirty="0" sz="2400" spc="-5" b="1">
                <a:latin typeface="Calibri"/>
                <a:cs typeface="Calibri"/>
              </a:rPr>
              <a:t>Collect the suspected </a:t>
            </a:r>
            <a:r>
              <a:rPr dirty="0" sz="2400" spc="-10" b="1">
                <a:latin typeface="Calibri"/>
                <a:cs typeface="Calibri"/>
              </a:rPr>
              <a:t>pest </a:t>
            </a:r>
            <a:r>
              <a:rPr dirty="0" sz="2400" b="1">
                <a:latin typeface="Calibri"/>
                <a:cs typeface="Calibri"/>
              </a:rPr>
              <a:t>and </a:t>
            </a:r>
            <a:r>
              <a:rPr dirty="0" sz="2400" spc="-10" b="1">
                <a:latin typeface="Calibri"/>
                <a:cs typeface="Calibri"/>
              </a:rPr>
              <a:t>injured </a:t>
            </a:r>
            <a:r>
              <a:rPr dirty="0" sz="2400" spc="-15" b="1">
                <a:latin typeface="Calibri"/>
                <a:cs typeface="Calibri"/>
              </a:rPr>
              <a:t>vegetation  </a:t>
            </a:r>
            <a:r>
              <a:rPr dirty="0" sz="2400" spc="-10" b="1">
                <a:latin typeface="Calibri"/>
                <a:cs typeface="Calibri"/>
              </a:rPr>
              <a:t>Contact your </a:t>
            </a:r>
            <a:r>
              <a:rPr dirty="0" sz="2400" spc="-30" b="1">
                <a:latin typeface="Calibri"/>
                <a:cs typeface="Calibri"/>
              </a:rPr>
              <a:t>crop’s </a:t>
            </a:r>
            <a:r>
              <a:rPr dirty="0" sz="2400" spc="-5" b="1">
                <a:latin typeface="Calibri"/>
                <a:cs typeface="Calibri"/>
              </a:rPr>
              <a:t>entomology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specialist</a:t>
            </a:r>
            <a:endParaRPr sz="2400">
              <a:latin typeface="Calibri"/>
              <a:cs typeface="Calibri"/>
            </a:endParaRPr>
          </a:p>
          <a:p>
            <a:pPr marL="469900" marR="1469390">
              <a:lnSpc>
                <a:spcPts val="2590"/>
              </a:lnSpc>
              <a:spcBef>
                <a:spcPts val="545"/>
              </a:spcBef>
            </a:pPr>
            <a:r>
              <a:rPr dirty="0" sz="2400" spc="-5" b="1">
                <a:latin typeface="Calibri"/>
                <a:cs typeface="Calibri"/>
              </a:rPr>
              <a:t>OR </a:t>
            </a:r>
            <a:r>
              <a:rPr dirty="0" sz="2400" b="1">
                <a:latin typeface="Calibri"/>
                <a:cs typeface="Calibri"/>
              </a:rPr>
              <a:t>send </a:t>
            </a:r>
            <a:r>
              <a:rPr dirty="0" sz="2400" spc="-15" b="1">
                <a:latin typeface="Calibri"/>
                <a:cs typeface="Calibri"/>
              </a:rPr>
              <a:t>for </a:t>
            </a:r>
            <a:r>
              <a:rPr dirty="0" sz="2400" b="1">
                <a:latin typeface="Calibri"/>
                <a:cs typeface="Calibri"/>
              </a:rPr>
              <a:t>ID </a:t>
            </a:r>
            <a:r>
              <a:rPr dirty="0" sz="2400" spc="-15" b="1">
                <a:latin typeface="Calibri"/>
                <a:cs typeface="Calibri"/>
              </a:rPr>
              <a:t>at </a:t>
            </a:r>
            <a:r>
              <a:rPr dirty="0" sz="2400" spc="-5" b="1">
                <a:latin typeface="Calibri"/>
                <a:cs typeface="Calibri"/>
              </a:rPr>
              <a:t>the </a:t>
            </a:r>
            <a:r>
              <a:rPr dirty="0" sz="2400" b="1">
                <a:latin typeface="Calibri"/>
                <a:cs typeface="Calibri"/>
              </a:rPr>
              <a:t>UF </a:t>
            </a:r>
            <a:r>
              <a:rPr dirty="0" sz="2400" spc="-5" b="1">
                <a:latin typeface="Calibri"/>
                <a:cs typeface="Calibri"/>
              </a:rPr>
              <a:t>insect </a:t>
            </a:r>
            <a:r>
              <a:rPr dirty="0" sz="2400" b="1">
                <a:latin typeface="Calibri"/>
                <a:cs typeface="Calibri"/>
              </a:rPr>
              <a:t>ID </a:t>
            </a:r>
            <a:r>
              <a:rPr dirty="0" sz="2400" spc="-5" b="1">
                <a:latin typeface="Calibri"/>
                <a:cs typeface="Calibri"/>
              </a:rPr>
              <a:t>lab  </a:t>
            </a:r>
            <a:r>
              <a:rPr dirty="0" sz="2400" spc="-10" b="1">
                <a:latin typeface="Calibri"/>
                <a:cs typeface="Calibri"/>
              </a:rPr>
              <a:t>(</a:t>
            </a:r>
            <a:r>
              <a:rPr dirty="0" u="heavy" sz="2400" spc="-1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http://entnemdept.ufl.edu/insectid/</a:t>
            </a:r>
            <a:r>
              <a:rPr dirty="0" sz="2400" spc="-10" b="1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ts val="2735"/>
              </a:lnSpc>
              <a:spcBef>
                <a:spcPts val="180"/>
              </a:spcBef>
            </a:pPr>
            <a:r>
              <a:rPr dirty="0" sz="2400" spc="-5" b="1">
                <a:latin typeface="Calibri"/>
                <a:cs typeface="Calibri"/>
              </a:rPr>
              <a:t>OR </a:t>
            </a:r>
            <a:r>
              <a:rPr dirty="0" sz="2400" spc="-15" b="1">
                <a:latin typeface="Calibri"/>
                <a:cs typeface="Calibri"/>
              </a:rPr>
              <a:t>to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FDACS-DPI</a:t>
            </a:r>
            <a:endParaRPr sz="2400">
              <a:latin typeface="Calibri"/>
              <a:cs typeface="Calibri"/>
            </a:endParaRPr>
          </a:p>
          <a:p>
            <a:pPr marL="469900" marR="5080">
              <a:lnSpc>
                <a:spcPts val="2590"/>
              </a:lnSpc>
              <a:spcBef>
                <a:spcPts val="185"/>
              </a:spcBef>
            </a:pPr>
            <a:r>
              <a:rPr dirty="0" sz="2400" spc="-10" b="1">
                <a:latin typeface="Calibri"/>
                <a:cs typeface="Calibri"/>
                <a:hlinkClick r:id="rId3"/>
              </a:rPr>
              <a:t>(</a:t>
            </a:r>
            <a:r>
              <a:rPr dirty="0" u="heavy" sz="2400" spc="-1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https://www.freshfromflorida.com/Divisions- </a:t>
            </a:r>
            <a:r>
              <a:rPr dirty="0" sz="2400" spc="-10" b="1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u="heavy" sz="24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Offices/Plant-Industry/Business-Services/How-to- </a:t>
            </a:r>
            <a:r>
              <a:rPr dirty="0" sz="2400" spc="-5" b="1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u="heavy" sz="2400" spc="-1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Submit-a-Sample-for-Identification</a:t>
            </a:r>
            <a:r>
              <a:rPr dirty="0" sz="2400" spc="-10" b="1">
                <a:latin typeface="Calibri"/>
                <a:cs typeface="Calibri"/>
                <a:hlinkClick r:id="rId3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687718"/>
            <a:ext cx="21539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libri"/>
                <a:cs typeface="Calibri"/>
              </a:rPr>
              <a:t>Images from: Diepenbrock, </a:t>
            </a:r>
            <a:r>
              <a:rPr dirty="0" sz="1100" b="1">
                <a:latin typeface="Calibri"/>
                <a:cs typeface="Calibri"/>
              </a:rPr>
              <a:t>T.</a:t>
            </a:r>
            <a:r>
              <a:rPr dirty="0" sz="1100" spc="-5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Weeks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86343" y="178307"/>
            <a:ext cx="3745992" cy="6550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36555" algn="l"/>
              </a:tabLst>
            </a:pPr>
            <a:r>
              <a:rPr dirty="0" spc="-250"/>
              <a:t> </a:t>
            </a:r>
            <a:r>
              <a:rPr dirty="0" spc="-15"/>
              <a:t>Step </a:t>
            </a:r>
            <a:r>
              <a:rPr dirty="0"/>
              <a:t>1:</a:t>
            </a:r>
            <a:r>
              <a:rPr dirty="0" spc="-75"/>
              <a:t> </a:t>
            </a:r>
            <a:r>
              <a:rPr dirty="0" spc="-5">
                <a:solidFill>
                  <a:srgbClr val="7E7E7E"/>
                </a:solidFill>
              </a:rPr>
              <a:t>Identify</a:t>
            </a:r>
            <a:r>
              <a:rPr dirty="0" spc="-5"/>
              <a:t>/Monitor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216748"/>
            <a:ext cx="6384925" cy="367284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Monitor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Protocols </a:t>
            </a:r>
            <a:r>
              <a:rPr dirty="0" sz="2800" spc="-25" b="1">
                <a:latin typeface="Calibri"/>
                <a:cs typeface="Calibri"/>
              </a:rPr>
              <a:t>exist </a:t>
            </a:r>
            <a:r>
              <a:rPr dirty="0" sz="2800" spc="-20" b="1">
                <a:latin typeface="Calibri"/>
                <a:cs typeface="Calibri"/>
              </a:rPr>
              <a:t>for </a:t>
            </a:r>
            <a:r>
              <a:rPr dirty="0" sz="2800" spc="-5" b="1">
                <a:latin typeface="Calibri"/>
                <a:cs typeface="Calibri"/>
              </a:rPr>
              <a:t>monitoring </a:t>
            </a:r>
            <a:r>
              <a:rPr dirty="0" sz="2800" spc="-15" b="1">
                <a:latin typeface="Calibri"/>
                <a:cs typeface="Calibri"/>
              </a:rPr>
              <a:t>many</a:t>
            </a:r>
            <a:r>
              <a:rPr dirty="0" sz="2800" spc="9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pests</a:t>
            </a:r>
            <a:endParaRPr sz="2800">
              <a:latin typeface="Calibri"/>
              <a:cs typeface="Calibri"/>
            </a:endParaRPr>
          </a:p>
          <a:p>
            <a:pPr lvl="1" marL="698500" marR="892175" indent="-228600">
              <a:lnSpc>
                <a:spcPts val="3020"/>
              </a:lnSpc>
              <a:spcBef>
                <a:spcPts val="54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5" b="1">
                <a:latin typeface="Calibri"/>
                <a:cs typeface="Calibri"/>
              </a:rPr>
              <a:t>See if </a:t>
            </a:r>
            <a:r>
              <a:rPr dirty="0" sz="2800" spc="-10" b="1">
                <a:latin typeface="Calibri"/>
                <a:cs typeface="Calibri"/>
              </a:rPr>
              <a:t>population </a:t>
            </a:r>
            <a:r>
              <a:rPr dirty="0" sz="2800" spc="-5" b="1">
                <a:latin typeface="Calibri"/>
                <a:cs typeface="Calibri"/>
              </a:rPr>
              <a:t>is </a:t>
            </a:r>
            <a:r>
              <a:rPr dirty="0" sz="2800" spc="-10" b="1">
                <a:latin typeface="Calibri"/>
                <a:cs typeface="Calibri"/>
              </a:rPr>
              <a:t>increasing </a:t>
            </a:r>
            <a:r>
              <a:rPr dirty="0" sz="2800" spc="-5" b="1">
                <a:latin typeface="Calibri"/>
                <a:cs typeface="Calibri"/>
              </a:rPr>
              <a:t>or  </a:t>
            </a:r>
            <a:r>
              <a:rPr dirty="0" sz="2800" spc="-10" b="1">
                <a:latin typeface="Calibri"/>
                <a:cs typeface="Calibri"/>
              </a:rPr>
              <a:t>decreasing</a:t>
            </a:r>
            <a:endParaRPr sz="2800">
              <a:latin typeface="Calibri"/>
              <a:cs typeface="Calibri"/>
            </a:endParaRPr>
          </a:p>
          <a:p>
            <a:pPr marL="241300" marR="328930" indent="-228600">
              <a:lnSpc>
                <a:spcPts val="3020"/>
              </a:lnSpc>
              <a:spcBef>
                <a:spcPts val="1019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Readily available </a:t>
            </a:r>
            <a:r>
              <a:rPr dirty="0" sz="2800" spc="-20" b="1">
                <a:latin typeface="Calibri"/>
                <a:cs typeface="Calibri"/>
              </a:rPr>
              <a:t>traps for many </a:t>
            </a:r>
            <a:r>
              <a:rPr dirty="0" sz="2800" spc="-5" b="1">
                <a:latin typeface="Calibri"/>
                <a:cs typeface="Calibri"/>
              </a:rPr>
              <a:t>known  </a:t>
            </a:r>
            <a:r>
              <a:rPr dirty="0" sz="2800" spc="-10" b="1">
                <a:latin typeface="Calibri"/>
                <a:cs typeface="Calibri"/>
              </a:rPr>
              <a:t>pests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20" b="1">
                <a:latin typeface="Calibri"/>
                <a:cs typeface="Calibri"/>
              </a:rPr>
              <a:t>Passive/intercept</a:t>
            </a:r>
            <a:endParaRPr sz="2800">
              <a:latin typeface="Calibri"/>
              <a:cs typeface="Calibri"/>
            </a:endParaRPr>
          </a:p>
          <a:p>
            <a:pPr lvl="1" marL="698500" indent="-228600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25" b="1">
                <a:latin typeface="Calibri"/>
                <a:cs typeface="Calibri"/>
              </a:rPr>
              <a:t>Attractant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621576"/>
            <a:ext cx="50247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latin typeface="Calibri"/>
                <a:cs typeface="Calibri"/>
              </a:rPr>
              <a:t>Images from: </a:t>
            </a: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https://en.wikipedia.org/wiki/Insect_trap</a:t>
            </a:r>
            <a:r>
              <a:rPr dirty="0" sz="1100" spc="-5" b="1">
                <a:latin typeface="Calibri"/>
                <a:cs typeface="Calibri"/>
              </a:rPr>
              <a:t>,</a:t>
            </a:r>
            <a:r>
              <a:rPr dirty="0" sz="1100" spc="110" b="1">
                <a:latin typeface="Calibri"/>
                <a:cs typeface="Calibri"/>
              </a:rPr>
              <a:t> </a:t>
            </a: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https://trece.com/products/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35468" y="1807464"/>
            <a:ext cx="3784091" cy="1871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23147" y="3674364"/>
            <a:ext cx="2808731" cy="1773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086" y="352755"/>
            <a:ext cx="1088263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69295" algn="l"/>
              </a:tabLst>
            </a:pPr>
            <a:r>
              <a:rPr dirty="0" u="none" spc="-15"/>
              <a:t>St</a:t>
            </a:r>
            <a:r>
              <a:rPr dirty="0" spc="-15"/>
              <a:t>ep </a:t>
            </a:r>
            <a:r>
              <a:rPr dirty="0"/>
              <a:t>1:</a:t>
            </a:r>
            <a:r>
              <a:rPr dirty="0" spc="-85"/>
              <a:t> </a:t>
            </a:r>
            <a:r>
              <a:rPr dirty="0" spc="-5"/>
              <a:t>Identify/Monitor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8838" y="1180922"/>
            <a:ext cx="5754370" cy="536956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320040" marR="442595" indent="-307975">
              <a:lnSpc>
                <a:spcPts val="3000"/>
              </a:lnSpc>
              <a:spcBef>
                <a:spcPts val="305"/>
              </a:spcBef>
            </a:pPr>
            <a:r>
              <a:rPr dirty="0" sz="2600" spc="-5" b="1">
                <a:latin typeface="Calibri"/>
                <a:cs typeface="Calibri"/>
              </a:rPr>
              <a:t>Case study: </a:t>
            </a:r>
            <a:r>
              <a:rPr dirty="0" sz="2600" spc="-10" b="1">
                <a:latin typeface="Calibri"/>
                <a:cs typeface="Calibri"/>
              </a:rPr>
              <a:t>Grower </a:t>
            </a:r>
            <a:r>
              <a:rPr dirty="0" sz="2600" spc="-5" b="1">
                <a:latin typeface="Calibri"/>
                <a:cs typeface="Calibri"/>
              </a:rPr>
              <a:t>call about </a:t>
            </a:r>
            <a:r>
              <a:rPr dirty="0" sz="2600" spc="-10" b="1">
                <a:latin typeface="Calibri"/>
                <a:cs typeface="Calibri"/>
              </a:rPr>
              <a:t>sawdust  </a:t>
            </a:r>
            <a:r>
              <a:rPr dirty="0" sz="2600" b="1">
                <a:latin typeface="Calibri"/>
                <a:cs typeface="Calibri"/>
              </a:rPr>
              <a:t>Signs of</a:t>
            </a:r>
            <a:r>
              <a:rPr dirty="0" sz="2600" spc="-10" b="1">
                <a:latin typeface="Calibri"/>
                <a:cs typeface="Calibri"/>
              </a:rPr>
              <a:t> </a:t>
            </a:r>
            <a:r>
              <a:rPr dirty="0" sz="2600" spc="-5" b="1">
                <a:latin typeface="Calibri"/>
                <a:cs typeface="Calibri"/>
              </a:rPr>
              <a:t>injury:</a:t>
            </a:r>
            <a:endParaRPr sz="2600">
              <a:latin typeface="Calibri"/>
              <a:cs typeface="Calibri"/>
            </a:endParaRPr>
          </a:p>
          <a:p>
            <a:pPr marL="549275" indent="-229235">
              <a:lnSpc>
                <a:spcPts val="2850"/>
              </a:lnSpc>
              <a:buFont typeface="Arial"/>
              <a:buChar char="•"/>
              <a:tabLst>
                <a:tab pos="549910" algn="l"/>
              </a:tabLst>
            </a:pPr>
            <a:r>
              <a:rPr dirty="0" sz="2600" spc="-15" b="1">
                <a:latin typeface="Calibri"/>
                <a:cs typeface="Calibri"/>
              </a:rPr>
              <a:t>Sawdust/frass </a:t>
            </a:r>
            <a:r>
              <a:rPr dirty="0" sz="2600" spc="-10" b="1">
                <a:latin typeface="Calibri"/>
                <a:cs typeface="Calibri"/>
              </a:rPr>
              <a:t>from </a:t>
            </a:r>
            <a:r>
              <a:rPr dirty="0" sz="2600" spc="-5" b="1">
                <a:latin typeface="Calibri"/>
                <a:cs typeface="Calibri"/>
              </a:rPr>
              <a:t>ambrosia</a:t>
            </a:r>
            <a:r>
              <a:rPr dirty="0" sz="2600" spc="15" b="1">
                <a:latin typeface="Calibri"/>
                <a:cs typeface="Calibri"/>
              </a:rPr>
              <a:t> </a:t>
            </a:r>
            <a:r>
              <a:rPr dirty="0" sz="2600" spc="-10" b="1">
                <a:latin typeface="Calibri"/>
                <a:cs typeface="Calibri"/>
              </a:rPr>
              <a:t>beetles</a:t>
            </a:r>
            <a:endParaRPr sz="2600">
              <a:latin typeface="Calibri"/>
              <a:cs typeface="Calibri"/>
            </a:endParaRPr>
          </a:p>
          <a:p>
            <a:pPr marL="549275" marR="389890" indent="-229235">
              <a:lnSpc>
                <a:spcPts val="2500"/>
              </a:lnSpc>
              <a:spcBef>
                <a:spcPts val="540"/>
              </a:spcBef>
              <a:buFont typeface="Arial"/>
              <a:buChar char="•"/>
              <a:tabLst>
                <a:tab pos="549910" algn="l"/>
              </a:tabLst>
            </a:pPr>
            <a:r>
              <a:rPr dirty="0" sz="2600" spc="-45" b="1">
                <a:latin typeface="Calibri"/>
                <a:cs typeface="Calibri"/>
              </a:rPr>
              <a:t>Tree </a:t>
            </a:r>
            <a:r>
              <a:rPr dirty="0" sz="2600" spc="-5" b="1">
                <a:latin typeface="Calibri"/>
                <a:cs typeface="Calibri"/>
              </a:rPr>
              <a:t>decline </a:t>
            </a:r>
            <a:r>
              <a:rPr dirty="0" sz="2600" spc="-10" b="1">
                <a:latin typeface="Calibri"/>
                <a:cs typeface="Calibri"/>
              </a:rPr>
              <a:t>associated </a:t>
            </a:r>
            <a:r>
              <a:rPr dirty="0" sz="2600" spc="-5" b="1">
                <a:latin typeface="Calibri"/>
                <a:cs typeface="Calibri"/>
              </a:rPr>
              <a:t>with beetle  damage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20040">
              <a:lnSpc>
                <a:spcPts val="3060"/>
              </a:lnSpc>
            </a:pPr>
            <a:r>
              <a:rPr dirty="0" sz="2600" spc="-5" b="1">
                <a:latin typeface="Calibri"/>
                <a:cs typeface="Calibri"/>
              </a:rPr>
              <a:t>Causal</a:t>
            </a:r>
            <a:r>
              <a:rPr dirty="0" sz="2600" spc="-10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agent</a:t>
            </a:r>
            <a:endParaRPr sz="2600">
              <a:latin typeface="Calibri"/>
              <a:cs typeface="Calibri"/>
            </a:endParaRPr>
          </a:p>
          <a:p>
            <a:pPr marL="549275" marR="217804" indent="-229235">
              <a:lnSpc>
                <a:spcPct val="80000"/>
              </a:lnSpc>
              <a:spcBef>
                <a:spcPts val="565"/>
              </a:spcBef>
              <a:buFont typeface="Arial"/>
              <a:buChar char="•"/>
              <a:tabLst>
                <a:tab pos="549910" algn="l"/>
              </a:tabLst>
            </a:pPr>
            <a:r>
              <a:rPr dirty="0" sz="2600" spc="-20" b="1">
                <a:latin typeface="Calibri"/>
                <a:cs typeface="Calibri"/>
              </a:rPr>
              <a:t>NOT </a:t>
            </a:r>
            <a:r>
              <a:rPr dirty="0" sz="2600" spc="-5" b="1">
                <a:latin typeface="Calibri"/>
                <a:cs typeface="Calibri"/>
              </a:rPr>
              <a:t>the beetle! Proper </a:t>
            </a:r>
            <a:r>
              <a:rPr dirty="0" sz="2600" b="1">
                <a:latin typeface="Calibri"/>
                <a:cs typeface="Calibri"/>
              </a:rPr>
              <a:t>ID </a:t>
            </a:r>
            <a:r>
              <a:rPr dirty="0" sz="2600" spc="-5" b="1">
                <a:latin typeface="Calibri"/>
                <a:cs typeface="Calibri"/>
              </a:rPr>
              <a:t>showed </a:t>
            </a:r>
            <a:r>
              <a:rPr dirty="0" sz="2600" b="1">
                <a:latin typeface="Calibri"/>
                <a:cs typeface="Calibri"/>
              </a:rPr>
              <a:t>it  </a:t>
            </a:r>
            <a:r>
              <a:rPr dirty="0" sz="2600" spc="-10" b="1">
                <a:latin typeface="Calibri"/>
                <a:cs typeface="Calibri"/>
              </a:rPr>
              <a:t>was </a:t>
            </a:r>
            <a:r>
              <a:rPr dirty="0" sz="2600" b="1">
                <a:latin typeface="Calibri"/>
                <a:cs typeface="Calibri"/>
              </a:rPr>
              <a:t>a </a:t>
            </a:r>
            <a:r>
              <a:rPr dirty="0" sz="2600" spc="-15" b="1">
                <a:latin typeface="Calibri"/>
                <a:cs typeface="Calibri"/>
              </a:rPr>
              <a:t>generalist </a:t>
            </a:r>
            <a:r>
              <a:rPr dirty="0" sz="2600" spc="-5" b="1">
                <a:latin typeface="Calibri"/>
                <a:cs typeface="Calibri"/>
              </a:rPr>
              <a:t>beetle </a:t>
            </a:r>
            <a:r>
              <a:rPr dirty="0" sz="2600" spc="-10" b="1">
                <a:latin typeface="Calibri"/>
                <a:cs typeface="Calibri"/>
              </a:rPr>
              <a:t>that </a:t>
            </a:r>
            <a:r>
              <a:rPr dirty="0" sz="2600" spc="-5" b="1">
                <a:latin typeface="Calibri"/>
                <a:cs typeface="Calibri"/>
              </a:rPr>
              <a:t>is  </a:t>
            </a:r>
            <a:r>
              <a:rPr dirty="0" sz="2600" spc="-20" b="1">
                <a:latin typeface="Calibri"/>
                <a:cs typeface="Calibri"/>
              </a:rPr>
              <a:t>attracted </a:t>
            </a:r>
            <a:r>
              <a:rPr dirty="0" sz="2600" spc="-15" b="1">
                <a:latin typeface="Calibri"/>
                <a:cs typeface="Calibri"/>
              </a:rPr>
              <a:t>to </a:t>
            </a:r>
            <a:r>
              <a:rPr dirty="0" sz="2600" spc="-5" b="1">
                <a:latin typeface="Calibri"/>
                <a:cs typeface="Calibri"/>
              </a:rPr>
              <a:t>dead/dying</a:t>
            </a:r>
            <a:r>
              <a:rPr dirty="0" sz="2600" spc="65" b="1">
                <a:latin typeface="Calibri"/>
                <a:cs typeface="Calibri"/>
              </a:rPr>
              <a:t> </a:t>
            </a:r>
            <a:r>
              <a:rPr dirty="0" sz="2600" spc="-10" b="1">
                <a:latin typeface="Calibri"/>
                <a:cs typeface="Calibri"/>
              </a:rPr>
              <a:t>trees</a:t>
            </a:r>
            <a:endParaRPr sz="2600">
              <a:latin typeface="Calibri"/>
              <a:cs typeface="Calibri"/>
            </a:endParaRPr>
          </a:p>
          <a:p>
            <a:pPr marL="549275" marR="5080" indent="-229235">
              <a:lnSpc>
                <a:spcPts val="2500"/>
              </a:lnSpc>
              <a:spcBef>
                <a:spcPts val="480"/>
              </a:spcBef>
              <a:buFont typeface="Arial"/>
              <a:buChar char="•"/>
              <a:tabLst>
                <a:tab pos="549910" algn="l"/>
              </a:tabLst>
            </a:pPr>
            <a:r>
              <a:rPr dirty="0" sz="2600" spc="-45" b="1">
                <a:latin typeface="Calibri"/>
                <a:cs typeface="Calibri"/>
              </a:rPr>
              <a:t>Tree </a:t>
            </a:r>
            <a:r>
              <a:rPr dirty="0" sz="2600" spc="-5" b="1">
                <a:latin typeface="Calibri"/>
                <a:cs typeface="Calibri"/>
              </a:rPr>
              <a:t>was </a:t>
            </a:r>
            <a:r>
              <a:rPr dirty="0" sz="2600" spc="-20" b="1">
                <a:latin typeface="Calibri"/>
                <a:cs typeface="Calibri"/>
              </a:rPr>
              <a:t>infested </a:t>
            </a:r>
            <a:r>
              <a:rPr dirty="0" sz="2600" spc="-5" b="1">
                <a:latin typeface="Calibri"/>
                <a:cs typeface="Calibri"/>
              </a:rPr>
              <a:t>with </a:t>
            </a:r>
            <a:r>
              <a:rPr dirty="0" sz="2600" spc="-15" b="1">
                <a:latin typeface="Calibri"/>
                <a:cs typeface="Calibri"/>
              </a:rPr>
              <a:t>several </a:t>
            </a:r>
            <a:r>
              <a:rPr dirty="0" sz="2600" spc="-5" b="1">
                <a:latin typeface="Calibri"/>
                <a:cs typeface="Calibri"/>
              </a:rPr>
              <a:t>species  </a:t>
            </a:r>
            <a:r>
              <a:rPr dirty="0" sz="2600" b="1">
                <a:latin typeface="Calibri"/>
                <a:cs typeface="Calibri"/>
              </a:rPr>
              <a:t>of </a:t>
            </a:r>
            <a:r>
              <a:rPr dirty="0" sz="2600" spc="-5" b="1">
                <a:latin typeface="Calibri"/>
                <a:cs typeface="Calibri"/>
              </a:rPr>
              <a:t>fungi </a:t>
            </a:r>
            <a:r>
              <a:rPr dirty="0" sz="2600" spc="-10" b="1">
                <a:latin typeface="Calibri"/>
                <a:cs typeface="Calibri"/>
              </a:rPr>
              <a:t>internally </a:t>
            </a:r>
            <a:r>
              <a:rPr dirty="0" sz="2600" spc="-5" b="1">
                <a:latin typeface="Calibri"/>
                <a:cs typeface="Calibri"/>
              </a:rPr>
              <a:t>leading </a:t>
            </a:r>
            <a:r>
              <a:rPr dirty="0" sz="2600" spc="-15" b="1">
                <a:latin typeface="Calibri"/>
                <a:cs typeface="Calibri"/>
              </a:rPr>
              <a:t>to </a:t>
            </a:r>
            <a:r>
              <a:rPr dirty="0" sz="2600" spc="-5" b="1">
                <a:latin typeface="Calibri"/>
                <a:cs typeface="Calibri"/>
              </a:rPr>
              <a:t>decline  and beetle</a:t>
            </a:r>
            <a:r>
              <a:rPr dirty="0" sz="2600" spc="20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infestation</a:t>
            </a:r>
            <a:endParaRPr sz="2600">
              <a:latin typeface="Calibri"/>
              <a:cs typeface="Calibri"/>
            </a:endParaRPr>
          </a:p>
          <a:p>
            <a:pPr marL="549275" indent="-229235">
              <a:lnSpc>
                <a:spcPts val="2690"/>
              </a:lnSpc>
              <a:buFont typeface="Arial"/>
              <a:buChar char="•"/>
              <a:tabLst>
                <a:tab pos="549910" algn="l"/>
              </a:tabLst>
            </a:pPr>
            <a:r>
              <a:rPr dirty="0" sz="2600" b="1">
                <a:latin typeface="Calibri"/>
                <a:cs typeface="Calibri"/>
              </a:rPr>
              <a:t>No </a:t>
            </a:r>
            <a:r>
              <a:rPr dirty="0" sz="2600" spc="-5" b="1">
                <a:latin typeface="Calibri"/>
                <a:cs typeface="Calibri"/>
              </a:rPr>
              <a:t>further </a:t>
            </a:r>
            <a:r>
              <a:rPr dirty="0" sz="2600" b="1">
                <a:latin typeface="Calibri"/>
                <a:cs typeface="Calibri"/>
              </a:rPr>
              <a:t>action </a:t>
            </a:r>
            <a:r>
              <a:rPr dirty="0" sz="2600" spc="-15" b="1">
                <a:latin typeface="Calibri"/>
                <a:cs typeface="Calibri"/>
              </a:rPr>
              <a:t>for</a:t>
            </a:r>
            <a:r>
              <a:rPr dirty="0" sz="2600" spc="-25" b="1">
                <a:latin typeface="Calibri"/>
                <a:cs typeface="Calibri"/>
              </a:rPr>
              <a:t> </a:t>
            </a:r>
            <a:r>
              <a:rPr dirty="0" sz="2600" spc="-5" b="1">
                <a:latin typeface="Calibri"/>
                <a:cs typeface="Calibri"/>
              </a:rPr>
              <a:t>beetles</a:t>
            </a:r>
            <a:endParaRPr sz="2600">
              <a:latin typeface="Calibri"/>
              <a:cs typeface="Calibri"/>
            </a:endParaRPr>
          </a:p>
          <a:p>
            <a:pPr marL="549275">
              <a:lnSpc>
                <a:spcPts val="2810"/>
              </a:lnSpc>
            </a:pPr>
            <a:r>
              <a:rPr dirty="0" sz="2600" b="1">
                <a:latin typeface="Calibri"/>
                <a:cs typeface="Calibri"/>
              </a:rPr>
              <a:t>necessary (fungus</a:t>
            </a:r>
            <a:r>
              <a:rPr dirty="0" sz="2600" spc="-5" b="1">
                <a:latin typeface="Calibri"/>
                <a:cs typeface="Calibri"/>
              </a:rPr>
              <a:t> though…)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18503" y="254508"/>
            <a:ext cx="2743200" cy="3288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11056" y="249936"/>
            <a:ext cx="2743200" cy="3288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26323" y="3694176"/>
            <a:ext cx="2420112" cy="2999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36555" algn="l"/>
              </a:tabLst>
            </a:pPr>
            <a:r>
              <a:rPr dirty="0" spc="-275"/>
              <a:t> </a:t>
            </a:r>
            <a:r>
              <a:rPr dirty="0" spc="-15"/>
              <a:t>Step </a:t>
            </a:r>
            <a:r>
              <a:rPr dirty="0"/>
              <a:t>2:</a:t>
            </a:r>
            <a:r>
              <a:rPr dirty="0" spc="-80"/>
              <a:t> </a:t>
            </a:r>
            <a:r>
              <a:rPr dirty="0" spc="-35"/>
              <a:t>Evaluate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2373" y="2733801"/>
            <a:ext cx="5690870" cy="166814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41300" marR="438784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Is </a:t>
            </a:r>
            <a:r>
              <a:rPr dirty="0" sz="2800" spc="-10" b="1">
                <a:latin typeface="Calibri"/>
                <a:cs typeface="Calibri"/>
              </a:rPr>
              <a:t>there </a:t>
            </a:r>
            <a:r>
              <a:rPr dirty="0" sz="2800" spc="-15" b="1">
                <a:latin typeface="Calibri"/>
                <a:cs typeface="Calibri"/>
              </a:rPr>
              <a:t>just </a:t>
            </a:r>
            <a:r>
              <a:rPr dirty="0" u="heavy" sz="2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INJURY</a:t>
            </a:r>
            <a:r>
              <a:rPr dirty="0" sz="2800" spc="-15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or is the </a:t>
            </a:r>
            <a:r>
              <a:rPr dirty="0" sz="2800" spc="-10" b="1">
                <a:latin typeface="Calibri"/>
                <a:cs typeface="Calibri"/>
              </a:rPr>
              <a:t>plant  </a:t>
            </a:r>
            <a:r>
              <a:rPr dirty="0" sz="2800" spc="-15" b="1">
                <a:latin typeface="Calibri"/>
                <a:cs typeface="Calibri"/>
              </a:rPr>
              <a:t>experiencing</a:t>
            </a:r>
            <a:r>
              <a:rPr dirty="0" sz="2800" spc="45" b="1">
                <a:latin typeface="Calibri"/>
                <a:cs typeface="Calibri"/>
              </a:rPr>
              <a:t> </a:t>
            </a:r>
            <a:r>
              <a:rPr dirty="0" u="heavy" sz="28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DAMAGE</a:t>
            </a:r>
            <a:r>
              <a:rPr dirty="0" sz="2800" spc="-20" b="1"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  <a:p>
            <a:pPr lvl="1" marL="698500" marR="5080" indent="-228600">
              <a:lnSpc>
                <a:spcPts val="3020"/>
              </a:lnSpc>
              <a:spcBef>
                <a:spcPts val="515"/>
              </a:spcBef>
              <a:buFont typeface="Arial"/>
              <a:buChar char="•"/>
              <a:tabLst>
                <a:tab pos="699135" algn="l"/>
              </a:tabLst>
            </a:pPr>
            <a:r>
              <a:rPr dirty="0" sz="2800" spc="-15" b="1">
                <a:latin typeface="Calibri"/>
                <a:cs typeface="Calibri"/>
              </a:rPr>
              <a:t>INJURY </a:t>
            </a:r>
            <a:r>
              <a:rPr dirty="0" sz="2800" spc="-10" b="1">
                <a:latin typeface="Calibri"/>
                <a:cs typeface="Calibri"/>
              </a:rPr>
              <a:t>DOES </a:t>
            </a:r>
            <a:r>
              <a:rPr dirty="0" sz="2800" spc="-25" b="1">
                <a:latin typeface="Calibri"/>
                <a:cs typeface="Calibri"/>
              </a:rPr>
              <a:t>NOT </a:t>
            </a:r>
            <a:r>
              <a:rPr dirty="0" sz="2800" spc="-100" b="1">
                <a:latin typeface="Calibri"/>
                <a:cs typeface="Calibri"/>
              </a:rPr>
              <a:t>ALWAYS </a:t>
            </a:r>
            <a:r>
              <a:rPr dirty="0" sz="2800" spc="-15" b="1">
                <a:latin typeface="Calibri"/>
                <a:cs typeface="Calibri"/>
              </a:rPr>
              <a:t>CAUSE  </a:t>
            </a:r>
            <a:r>
              <a:rPr dirty="0" sz="2800" spc="-25" b="1">
                <a:latin typeface="Calibri"/>
                <a:cs typeface="Calibri"/>
              </a:rPr>
              <a:t>DAMAGE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35111" y="3488435"/>
            <a:ext cx="3584448" cy="2487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35111" y="96011"/>
            <a:ext cx="3584448" cy="2485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52373" y="1326896"/>
            <a:ext cx="10986770" cy="157035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41300" marR="5546090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Is the </a:t>
            </a:r>
            <a:r>
              <a:rPr dirty="0" sz="2800" spc="-15" b="1">
                <a:latin typeface="Calibri"/>
                <a:cs typeface="Calibri"/>
              </a:rPr>
              <a:t>pest </a:t>
            </a:r>
            <a:r>
              <a:rPr dirty="0" sz="2800" spc="-10" b="1">
                <a:latin typeface="Calibri"/>
                <a:cs typeface="Calibri"/>
              </a:rPr>
              <a:t>population increasing </a:t>
            </a:r>
            <a:r>
              <a:rPr dirty="0" sz="2800" spc="-5" b="1">
                <a:latin typeface="Calibri"/>
                <a:cs typeface="Calibri"/>
              </a:rPr>
              <a:t>or  declining?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3155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20" b="1">
                <a:latin typeface="Calibri"/>
                <a:cs typeface="Calibri"/>
              </a:rPr>
              <a:t>Have </a:t>
            </a:r>
            <a:r>
              <a:rPr dirty="0" sz="2800" spc="-15" b="1">
                <a:latin typeface="Calibri"/>
                <a:cs typeface="Calibri"/>
              </a:rPr>
              <a:t>natural </a:t>
            </a:r>
            <a:r>
              <a:rPr dirty="0" sz="2800" spc="-10" b="1">
                <a:latin typeface="Calibri"/>
                <a:cs typeface="Calibri"/>
              </a:rPr>
              <a:t>enemies</a:t>
            </a:r>
            <a:r>
              <a:rPr dirty="0" sz="2800" spc="6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established?</a:t>
            </a:r>
            <a:endParaRPr sz="2800">
              <a:latin typeface="Calibri"/>
              <a:cs typeface="Calibri"/>
            </a:endParaRPr>
          </a:p>
          <a:p>
            <a:pPr algn="r" marR="5080">
              <a:lnSpc>
                <a:spcPts val="1955"/>
              </a:lnSpc>
            </a:pPr>
            <a:r>
              <a:rPr dirty="0" sz="1800" spc="-10" b="1">
                <a:latin typeface="Calibri"/>
                <a:cs typeface="Calibri"/>
              </a:rPr>
              <a:t>Leaf </a:t>
            </a:r>
            <a:r>
              <a:rPr dirty="0" u="heavy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injury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from orangedog</a:t>
            </a:r>
            <a:r>
              <a:rPr dirty="0" sz="1800" spc="-8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feeding-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4741" y="2871596"/>
            <a:ext cx="332422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libri"/>
                <a:cs typeface="Calibri"/>
              </a:rPr>
              <a:t>unlikely to </a:t>
            </a:r>
            <a:r>
              <a:rPr dirty="0" sz="1800" spc="-5" b="1">
                <a:latin typeface="Calibri"/>
                <a:cs typeface="Calibri"/>
              </a:rPr>
              <a:t>cause damage/losses</a:t>
            </a:r>
            <a:r>
              <a:rPr dirty="0" sz="1800" spc="-8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to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tree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4741" y="5978448"/>
            <a:ext cx="3268979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Fruit </a:t>
            </a:r>
            <a:r>
              <a:rPr dirty="0" u="heavy" sz="1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damage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from caterpillar  </a:t>
            </a:r>
            <a:r>
              <a:rPr dirty="0" sz="1800" spc="-5" b="1">
                <a:latin typeface="Calibri"/>
                <a:cs typeface="Calibri"/>
              </a:rPr>
              <a:t>feeding- will </a:t>
            </a:r>
            <a:r>
              <a:rPr dirty="0" sz="1800" b="1">
                <a:latin typeface="Calibri"/>
                <a:cs typeface="Calibri"/>
              </a:rPr>
              <a:t>lead </a:t>
            </a:r>
            <a:r>
              <a:rPr dirty="0" sz="1800" spc="-10" b="1">
                <a:latin typeface="Calibri"/>
                <a:cs typeface="Calibri"/>
              </a:rPr>
              <a:t>to </a:t>
            </a:r>
            <a:r>
              <a:rPr dirty="0" sz="1800" spc="-5" b="1">
                <a:latin typeface="Calibri"/>
                <a:cs typeface="Calibri"/>
              </a:rPr>
              <a:t>fruit </a:t>
            </a:r>
            <a:r>
              <a:rPr dirty="0" sz="1800" spc="-10" b="1">
                <a:latin typeface="Calibri"/>
                <a:cs typeface="Calibri"/>
              </a:rPr>
              <a:t>drop</a:t>
            </a:r>
            <a:r>
              <a:rPr dirty="0" sz="1800" spc="-1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and  loss.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4790" y="332613"/>
            <a:ext cx="412115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/>
              <a:t>Injury </a:t>
            </a:r>
            <a:r>
              <a:rPr dirty="0" u="none" spc="-5"/>
              <a:t>vs.</a:t>
            </a:r>
            <a:r>
              <a:rPr dirty="0" u="none" spc="-40"/>
              <a:t> </a:t>
            </a:r>
            <a:r>
              <a:rPr dirty="0" u="none" spc="-15"/>
              <a:t>damage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135532"/>
            <a:ext cx="4942205" cy="232854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heavy" sz="2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Injury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1055"/>
              </a:spcBef>
            </a:pPr>
            <a:r>
              <a:rPr dirty="0" sz="2800" spc="-15" b="1">
                <a:latin typeface="Calibri"/>
                <a:cs typeface="Calibri"/>
              </a:rPr>
              <a:t>Physical </a:t>
            </a:r>
            <a:r>
              <a:rPr dirty="0" sz="2800" spc="-5" b="1">
                <a:latin typeface="Calibri"/>
                <a:cs typeface="Calibri"/>
              </a:rPr>
              <a:t>or </a:t>
            </a:r>
            <a:r>
              <a:rPr dirty="0" sz="2800" spc="-10" b="1">
                <a:latin typeface="Calibri"/>
                <a:cs typeface="Calibri"/>
              </a:rPr>
              <a:t>physiological </a:t>
            </a:r>
            <a:r>
              <a:rPr dirty="0" sz="2800" spc="-5" b="1">
                <a:latin typeface="Calibri"/>
                <a:cs typeface="Calibri"/>
              </a:rPr>
              <a:t>losses </a:t>
            </a:r>
            <a:r>
              <a:rPr dirty="0" sz="2800" spc="-15" b="1">
                <a:latin typeface="Calibri"/>
                <a:cs typeface="Calibri"/>
              </a:rPr>
              <a:t>to  </a:t>
            </a:r>
            <a:r>
              <a:rPr dirty="0" sz="2800" spc="-10" b="1">
                <a:latin typeface="Calibri"/>
                <a:cs typeface="Calibri"/>
              </a:rPr>
              <a:t>plants </a:t>
            </a:r>
            <a:r>
              <a:rPr dirty="0" sz="2800" spc="-5" b="1">
                <a:latin typeface="Calibri"/>
                <a:cs typeface="Calibri"/>
              </a:rPr>
              <a:t>caused </a:t>
            </a:r>
            <a:r>
              <a:rPr dirty="0" sz="2800" spc="-10" b="1">
                <a:latin typeface="Calibri"/>
                <a:cs typeface="Calibri"/>
              </a:rPr>
              <a:t>by</a:t>
            </a:r>
            <a:r>
              <a:rPr dirty="0" sz="2800" spc="2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pests</a:t>
            </a:r>
            <a:endParaRPr sz="2800">
              <a:latin typeface="Calibri"/>
              <a:cs typeface="Calibri"/>
            </a:endParaRPr>
          </a:p>
          <a:p>
            <a:pPr marL="12700" marR="465455">
              <a:lnSpc>
                <a:spcPts val="3020"/>
              </a:lnSpc>
              <a:spcBef>
                <a:spcPts val="1010"/>
              </a:spcBef>
            </a:pPr>
            <a:r>
              <a:rPr dirty="0" sz="2800" spc="-5" b="1">
                <a:latin typeface="Calibri"/>
                <a:cs typeface="Calibri"/>
              </a:rPr>
              <a:t>Ex: </a:t>
            </a:r>
            <a:r>
              <a:rPr dirty="0" sz="2800" spc="-15" b="1">
                <a:latin typeface="Calibri"/>
                <a:cs typeface="Calibri"/>
              </a:rPr>
              <a:t>reduced </a:t>
            </a:r>
            <a:r>
              <a:rPr dirty="0" sz="2800" spc="-10" b="1">
                <a:latin typeface="Calibri"/>
                <a:cs typeface="Calibri"/>
              </a:rPr>
              <a:t>leaf </a:t>
            </a:r>
            <a:r>
              <a:rPr dirty="0" sz="2800" spc="-15" b="1">
                <a:latin typeface="Calibri"/>
                <a:cs typeface="Calibri"/>
              </a:rPr>
              <a:t>area, reduced  </a:t>
            </a:r>
            <a:r>
              <a:rPr dirty="0" sz="2800" spc="-10" b="1">
                <a:latin typeface="Calibri"/>
                <a:cs typeface="Calibri"/>
              </a:rPr>
              <a:t>photosynthesis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51575" y="1135532"/>
            <a:ext cx="4224020" cy="194437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Damage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1055"/>
              </a:spcBef>
            </a:pPr>
            <a:r>
              <a:rPr dirty="0" sz="2800" spc="-10" b="1">
                <a:latin typeface="Calibri"/>
                <a:cs typeface="Calibri"/>
              </a:rPr>
              <a:t>Economic </a:t>
            </a:r>
            <a:r>
              <a:rPr dirty="0" sz="2800" spc="-5" b="1">
                <a:latin typeface="Calibri"/>
                <a:cs typeface="Calibri"/>
              </a:rPr>
              <a:t>loss of </a:t>
            </a:r>
            <a:r>
              <a:rPr dirty="0" sz="2800" spc="-10" b="1">
                <a:latin typeface="Calibri"/>
                <a:cs typeface="Calibri"/>
              </a:rPr>
              <a:t>plant/plant  product </a:t>
            </a:r>
            <a:r>
              <a:rPr dirty="0" sz="2800" spc="-5" b="1">
                <a:latin typeface="Calibri"/>
                <a:cs typeface="Calibri"/>
              </a:rPr>
              <a:t>caused </a:t>
            </a:r>
            <a:r>
              <a:rPr dirty="0" sz="2800" spc="-10" b="1">
                <a:latin typeface="Calibri"/>
                <a:cs typeface="Calibri"/>
              </a:rPr>
              <a:t>by</a:t>
            </a:r>
            <a:r>
              <a:rPr dirty="0" sz="2800" spc="15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pests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2800" spc="-5" b="1">
                <a:latin typeface="Calibri"/>
                <a:cs typeface="Calibri"/>
              </a:rPr>
              <a:t>Ex: </a:t>
            </a:r>
            <a:r>
              <a:rPr dirty="0" sz="2800" spc="-15" b="1">
                <a:latin typeface="Calibri"/>
                <a:cs typeface="Calibri"/>
              </a:rPr>
              <a:t>reduced </a:t>
            </a:r>
            <a:r>
              <a:rPr dirty="0" sz="2800" spc="-10" b="1">
                <a:latin typeface="Calibri"/>
                <a:cs typeface="Calibri"/>
              </a:rPr>
              <a:t>yield </a:t>
            </a:r>
            <a:r>
              <a:rPr dirty="0" sz="2800" spc="-5" b="1">
                <a:latin typeface="Calibri"/>
                <a:cs typeface="Calibri"/>
              </a:rPr>
              <a:t>or</a:t>
            </a:r>
            <a:r>
              <a:rPr dirty="0" sz="2800" spc="55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quality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4389" y="1093469"/>
            <a:ext cx="10523855" cy="0"/>
          </a:xfrm>
          <a:custGeom>
            <a:avLst/>
            <a:gdLst/>
            <a:ahLst/>
            <a:cxnLst/>
            <a:rect l="l" t="t" r="r" b="b"/>
            <a:pathLst>
              <a:path w="10523855" h="0">
                <a:moveTo>
                  <a:pt x="0" y="0"/>
                </a:moveTo>
                <a:lnTo>
                  <a:pt x="10523346" y="0"/>
                </a:lnTo>
              </a:path>
            </a:pathLst>
          </a:custGeom>
          <a:ln w="38100">
            <a:solidFill>
              <a:srgbClr val="6992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93992" y="3523488"/>
            <a:ext cx="3294888" cy="3061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27632" y="3523488"/>
            <a:ext cx="2857499" cy="3061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91050" y="3951985"/>
            <a:ext cx="2096592" cy="206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9303" y="6657238"/>
            <a:ext cx="2169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latin typeface="Calibri"/>
                <a:cs typeface="Calibri"/>
              </a:rPr>
              <a:t>Images </a:t>
            </a:r>
            <a:r>
              <a:rPr dirty="0" sz="1200" spc="-5" b="1">
                <a:latin typeface="Calibri"/>
                <a:cs typeface="Calibri"/>
              </a:rPr>
              <a:t>by: Diepenbrock, R.</a:t>
            </a:r>
            <a:r>
              <a:rPr dirty="0" sz="1200" spc="4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Stuart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6167" y="379857"/>
            <a:ext cx="105346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521315" algn="l"/>
              </a:tabLst>
            </a:pPr>
            <a:r>
              <a:rPr dirty="0" spc="-15"/>
              <a:t>Step </a:t>
            </a:r>
            <a:r>
              <a:rPr dirty="0" spc="-5"/>
              <a:t>3:</a:t>
            </a:r>
            <a:r>
              <a:rPr dirty="0" spc="-55"/>
              <a:t> </a:t>
            </a:r>
            <a:r>
              <a:rPr dirty="0" spc="-25"/>
              <a:t>Prevent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2632" y="1271422"/>
            <a:ext cx="7848600" cy="136969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Exclude</a:t>
            </a:r>
            <a:r>
              <a:rPr dirty="0" sz="2800" spc="-10" b="1">
                <a:latin typeface="Calibri"/>
                <a:cs typeface="Calibri"/>
              </a:rPr>
              <a:t> pests</a:t>
            </a:r>
            <a:endParaRPr sz="2800">
              <a:latin typeface="Calibri"/>
              <a:cs typeface="Calibri"/>
            </a:endParaRPr>
          </a:p>
          <a:p>
            <a:pPr lvl="1" marL="697865" indent="-22796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8500" algn="l"/>
              </a:tabLst>
            </a:pPr>
            <a:r>
              <a:rPr dirty="0" sz="2800" spc="-15" b="1">
                <a:latin typeface="Calibri"/>
                <a:cs typeface="Calibri"/>
              </a:rPr>
              <a:t>Physical </a:t>
            </a:r>
            <a:r>
              <a:rPr dirty="0" sz="2800" spc="-10" b="1">
                <a:latin typeface="Calibri"/>
                <a:cs typeface="Calibri"/>
              </a:rPr>
              <a:t>barriers- screens, tangle</a:t>
            </a:r>
            <a:r>
              <a:rPr dirty="0" sz="2800" spc="10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trap</a:t>
            </a:r>
            <a:endParaRPr sz="2800">
              <a:latin typeface="Calibri"/>
              <a:cs typeface="Calibri"/>
            </a:endParaRPr>
          </a:p>
          <a:p>
            <a:pPr lvl="1" marL="697865" indent="-22796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8500" algn="l"/>
              </a:tabLst>
            </a:pPr>
            <a:r>
              <a:rPr dirty="0" sz="2800" spc="-10" b="1">
                <a:latin typeface="Calibri"/>
                <a:cs typeface="Calibri"/>
              </a:rPr>
              <a:t>Disrupt </a:t>
            </a:r>
            <a:r>
              <a:rPr dirty="0" sz="2800" spc="-15" b="1">
                <a:latin typeface="Calibri"/>
                <a:cs typeface="Calibri"/>
              </a:rPr>
              <a:t>host </a:t>
            </a:r>
            <a:r>
              <a:rPr dirty="0" sz="2800" spc="-10" b="1">
                <a:latin typeface="Calibri"/>
                <a:cs typeface="Calibri"/>
              </a:rPr>
              <a:t>detection- </a:t>
            </a:r>
            <a:r>
              <a:rPr dirty="0" sz="2800" spc="-5" b="1">
                <a:latin typeface="Calibri"/>
                <a:cs typeface="Calibri"/>
              </a:rPr>
              <a:t>odor or visual</a:t>
            </a:r>
            <a:r>
              <a:rPr dirty="0" sz="2800" spc="110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deterrents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2632" y="2678328"/>
            <a:ext cx="7520305" cy="922019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Plant </a:t>
            </a:r>
            <a:r>
              <a:rPr dirty="0" sz="2800" spc="-20" b="1">
                <a:latin typeface="Calibri"/>
                <a:cs typeface="Calibri"/>
              </a:rPr>
              <a:t>tolerant</a:t>
            </a:r>
            <a:r>
              <a:rPr dirty="0" sz="2800" spc="4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varieties</a:t>
            </a:r>
            <a:endParaRPr sz="2800">
              <a:latin typeface="Calibri"/>
              <a:cs typeface="Calibri"/>
            </a:endParaRPr>
          </a:p>
          <a:p>
            <a:pPr lvl="1" marL="697865" indent="-22796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8500" algn="l"/>
              </a:tabLst>
            </a:pPr>
            <a:r>
              <a:rPr dirty="0" sz="2800" spc="-10" b="1">
                <a:latin typeface="Calibri"/>
                <a:cs typeface="Calibri"/>
              </a:rPr>
              <a:t>Can </a:t>
            </a:r>
            <a:r>
              <a:rPr dirty="0" sz="2800" spc="-15" b="1">
                <a:latin typeface="Calibri"/>
                <a:cs typeface="Calibri"/>
              </a:rPr>
              <a:t>withstand pressure from</a:t>
            </a:r>
            <a:r>
              <a:rPr dirty="0" sz="2800" spc="70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pests/pathogens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595242"/>
            <a:ext cx="10993755" cy="322516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669414" marR="239395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1670050" algn="l"/>
              </a:tabLst>
            </a:pPr>
            <a:r>
              <a:rPr dirty="0" sz="2800" spc="-5" b="1">
                <a:latin typeface="Calibri"/>
                <a:cs typeface="Calibri"/>
              </a:rPr>
              <a:t>Ex: </a:t>
            </a:r>
            <a:r>
              <a:rPr dirty="0" sz="2800" spc="-15" b="1" i="1">
                <a:latin typeface="Calibri"/>
                <a:cs typeface="Calibri"/>
              </a:rPr>
              <a:t>Poncirus trifoliata </a:t>
            </a:r>
            <a:r>
              <a:rPr dirty="0" sz="2800" spc="-15" b="1">
                <a:latin typeface="Calibri"/>
                <a:cs typeface="Calibri"/>
              </a:rPr>
              <a:t>rootstock </a:t>
            </a:r>
            <a:r>
              <a:rPr dirty="0" sz="2800" spc="-5" b="1">
                <a:latin typeface="Calibri"/>
                <a:cs typeface="Calibri"/>
              </a:rPr>
              <a:t>is used </a:t>
            </a:r>
            <a:r>
              <a:rPr dirty="0" sz="2800" spc="-20" b="1">
                <a:latin typeface="Calibri"/>
                <a:cs typeface="Calibri"/>
              </a:rPr>
              <a:t>for several </a:t>
            </a:r>
            <a:r>
              <a:rPr dirty="0" sz="2800" spc="-10" b="1">
                <a:latin typeface="Calibri"/>
                <a:cs typeface="Calibri"/>
              </a:rPr>
              <a:t>varieties </a:t>
            </a:r>
            <a:r>
              <a:rPr dirty="0" sz="2800" spc="-5" b="1">
                <a:latin typeface="Calibri"/>
                <a:cs typeface="Calibri"/>
              </a:rPr>
              <a:t>of  citrus, it is </a:t>
            </a:r>
            <a:r>
              <a:rPr dirty="0" sz="2800" spc="-20" b="1">
                <a:latin typeface="Calibri"/>
                <a:cs typeface="Calibri"/>
              </a:rPr>
              <a:t>tolerant </a:t>
            </a:r>
            <a:r>
              <a:rPr dirty="0" sz="2800" spc="-15" b="1">
                <a:latin typeface="Calibri"/>
                <a:cs typeface="Calibri"/>
              </a:rPr>
              <a:t>to </a:t>
            </a:r>
            <a:r>
              <a:rPr dirty="0" sz="2800" spc="-20" b="1">
                <a:latin typeface="Calibri"/>
                <a:cs typeface="Calibri"/>
              </a:rPr>
              <a:t>tristeza </a:t>
            </a:r>
            <a:r>
              <a:rPr dirty="0" sz="2800" spc="-10" b="1">
                <a:latin typeface="Calibri"/>
                <a:cs typeface="Calibri"/>
              </a:rPr>
              <a:t>virus </a:t>
            </a:r>
            <a:r>
              <a:rPr dirty="0" sz="2800" spc="-5" b="1">
                <a:latin typeface="Calibri"/>
                <a:cs typeface="Calibri"/>
              </a:rPr>
              <a:t>(CTV) and </a:t>
            </a:r>
            <a:r>
              <a:rPr dirty="0" sz="2800" spc="-15" b="1" i="1">
                <a:latin typeface="Calibri"/>
                <a:cs typeface="Calibri"/>
              </a:rPr>
              <a:t>Phytophthora  </a:t>
            </a:r>
            <a:r>
              <a:rPr dirty="0" sz="2800" spc="-10" b="1" i="1">
                <a:latin typeface="Calibri"/>
                <a:cs typeface="Calibri"/>
              </a:rPr>
              <a:t>parasitca</a:t>
            </a:r>
            <a:endParaRPr sz="2800">
              <a:latin typeface="Calibri"/>
              <a:cs typeface="Calibri"/>
            </a:endParaRPr>
          </a:p>
          <a:p>
            <a:pPr marL="755015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755650" algn="l"/>
              </a:tabLst>
            </a:pPr>
            <a:r>
              <a:rPr dirty="0" sz="2800" spc="-30" b="1">
                <a:latin typeface="Calibri"/>
                <a:cs typeface="Calibri"/>
              </a:rPr>
              <a:t>Rotate</a:t>
            </a:r>
            <a:r>
              <a:rPr dirty="0" sz="2800" spc="1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crops</a:t>
            </a:r>
            <a:endParaRPr sz="2800">
              <a:latin typeface="Calibri"/>
              <a:cs typeface="Calibri"/>
            </a:endParaRPr>
          </a:p>
          <a:p>
            <a:pPr lvl="1" marL="1212215" marR="5080" indent="-228600">
              <a:lnSpc>
                <a:spcPct val="90000"/>
              </a:lnSpc>
              <a:spcBef>
                <a:spcPts val="495"/>
              </a:spcBef>
              <a:buFont typeface="Arial"/>
              <a:buChar char="•"/>
              <a:tabLst>
                <a:tab pos="1212850" algn="l"/>
              </a:tabLst>
            </a:pPr>
            <a:r>
              <a:rPr dirty="0" sz="2800" spc="-10" b="1">
                <a:latin typeface="Calibri"/>
                <a:cs typeface="Calibri"/>
              </a:rPr>
              <a:t>With </a:t>
            </a:r>
            <a:r>
              <a:rPr dirty="0" sz="2800" spc="-15" b="1">
                <a:latin typeface="Calibri"/>
                <a:cs typeface="Calibri"/>
              </a:rPr>
              <a:t>year-round </a:t>
            </a:r>
            <a:r>
              <a:rPr dirty="0" sz="2800" spc="-20" b="1">
                <a:latin typeface="Calibri"/>
                <a:cs typeface="Calibri"/>
              </a:rPr>
              <a:t>temperatures </a:t>
            </a:r>
            <a:r>
              <a:rPr dirty="0" sz="2800" spc="-5" b="1">
                <a:latin typeface="Calibri"/>
                <a:cs typeface="Calibri"/>
              </a:rPr>
              <a:t>ideal </a:t>
            </a:r>
            <a:r>
              <a:rPr dirty="0" sz="2800" spc="-20" b="1">
                <a:latin typeface="Calibri"/>
                <a:cs typeface="Calibri"/>
              </a:rPr>
              <a:t>for many </a:t>
            </a:r>
            <a:r>
              <a:rPr dirty="0" sz="2800" spc="-15" b="1">
                <a:latin typeface="Calibri"/>
                <a:cs typeface="Calibri"/>
              </a:rPr>
              <a:t>pests </a:t>
            </a:r>
            <a:r>
              <a:rPr dirty="0" sz="2800" spc="-5" b="1">
                <a:latin typeface="Calibri"/>
                <a:cs typeface="Calibri"/>
              </a:rPr>
              <a:t>in </a:t>
            </a:r>
            <a:r>
              <a:rPr dirty="0" sz="2800" spc="10" b="1">
                <a:latin typeface="Calibri"/>
                <a:cs typeface="Calibri"/>
              </a:rPr>
              <a:t>FL, </a:t>
            </a:r>
            <a:r>
              <a:rPr dirty="0" sz="2800" spc="-10" b="1">
                <a:latin typeface="Calibri"/>
                <a:cs typeface="Calibri"/>
              </a:rPr>
              <a:t>altering  </a:t>
            </a:r>
            <a:r>
              <a:rPr dirty="0" sz="2800" spc="-15" b="1">
                <a:latin typeface="Calibri"/>
                <a:cs typeface="Calibri"/>
              </a:rPr>
              <a:t>host </a:t>
            </a:r>
            <a:r>
              <a:rPr dirty="0" sz="2800" spc="-10" b="1">
                <a:latin typeface="Calibri"/>
                <a:cs typeface="Calibri"/>
              </a:rPr>
              <a:t>availability by </a:t>
            </a:r>
            <a:r>
              <a:rPr dirty="0" sz="2800" spc="-15" b="1">
                <a:latin typeface="Calibri"/>
                <a:cs typeface="Calibri"/>
              </a:rPr>
              <a:t>removing </a:t>
            </a:r>
            <a:r>
              <a:rPr dirty="0" sz="2800" spc="-5" b="1">
                <a:latin typeface="Calibri"/>
                <a:cs typeface="Calibri"/>
              </a:rPr>
              <a:t>their </a:t>
            </a:r>
            <a:r>
              <a:rPr dirty="0" sz="2800" spc="-20" b="1">
                <a:latin typeface="Calibri"/>
                <a:cs typeface="Calibri"/>
              </a:rPr>
              <a:t>preferred </a:t>
            </a:r>
            <a:r>
              <a:rPr dirty="0" sz="2800" spc="-10" b="1">
                <a:latin typeface="Calibri"/>
                <a:cs typeface="Calibri"/>
              </a:rPr>
              <a:t>hosts </a:t>
            </a:r>
            <a:r>
              <a:rPr dirty="0" sz="2800" spc="-5" b="1">
                <a:latin typeface="Calibri"/>
                <a:cs typeface="Calibri"/>
              </a:rPr>
              <a:t>can </a:t>
            </a:r>
            <a:r>
              <a:rPr dirty="0" sz="2800" spc="-15" b="1">
                <a:latin typeface="Calibri"/>
                <a:cs typeface="Calibri"/>
              </a:rPr>
              <a:t>reduce pest  pressure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200" spc="-10" b="1">
                <a:latin typeface="Calibri"/>
                <a:cs typeface="Calibri"/>
              </a:rPr>
              <a:t>Image </a:t>
            </a:r>
            <a:r>
              <a:rPr dirty="0" sz="1200" spc="-5" b="1">
                <a:latin typeface="Calibri"/>
                <a:cs typeface="Calibri"/>
              </a:rPr>
              <a:t>from: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u="sng" sz="12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http://stevia.blogspot.com/2014/01/important-of-plastic-mulch-in-stevia_17.html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23172" y="2793872"/>
            <a:ext cx="32277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libri"/>
                <a:cs typeface="Calibri"/>
              </a:rPr>
              <a:t>Reflective </a:t>
            </a:r>
            <a:r>
              <a:rPr dirty="0" sz="1800" spc="-5" b="1">
                <a:latin typeface="Calibri"/>
                <a:cs typeface="Calibri"/>
              </a:rPr>
              <a:t>mulch </a:t>
            </a:r>
            <a:r>
              <a:rPr dirty="0" sz="1800" b="1">
                <a:latin typeface="Calibri"/>
                <a:cs typeface="Calibri"/>
              </a:rPr>
              <a:t>in </a:t>
            </a:r>
            <a:r>
              <a:rPr dirty="0" sz="1800" spc="-15" b="1">
                <a:latin typeface="Calibri"/>
                <a:cs typeface="Calibri"/>
              </a:rPr>
              <a:t>stevia; </a:t>
            </a:r>
            <a:r>
              <a:rPr dirty="0" sz="1800" spc="-10" b="1">
                <a:latin typeface="Calibri"/>
                <a:cs typeface="Calibri"/>
              </a:rPr>
              <a:t>creates  </a:t>
            </a:r>
            <a:r>
              <a:rPr dirty="0" sz="1800" spc="-5" b="1">
                <a:latin typeface="Calibri"/>
                <a:cs typeface="Calibri"/>
              </a:rPr>
              <a:t>visual </a:t>
            </a:r>
            <a:r>
              <a:rPr dirty="0" sz="1800" spc="-15" b="1">
                <a:latin typeface="Calibri"/>
                <a:cs typeface="Calibri"/>
              </a:rPr>
              <a:t>deterrent </a:t>
            </a:r>
            <a:r>
              <a:rPr dirty="0" sz="1800" spc="-10" b="1">
                <a:latin typeface="Calibri"/>
                <a:cs typeface="Calibri"/>
              </a:rPr>
              <a:t>to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pests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49640" y="106679"/>
            <a:ext cx="3543300" cy="2644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Diepenbrock,Lauren Marie</dc:creator>
  <dc:title>Fundamentals of Integrated Pest Management (IPM)</dc:title>
  <dcterms:created xsi:type="dcterms:W3CDTF">2019-11-08T14:22:55Z</dcterms:created>
  <dcterms:modified xsi:type="dcterms:W3CDTF">2019-11-08T14:22:55Z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2019-09-05T00:00:00Z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2019-11-08T00:00:00Z</vt:filetime>
  </property>
</Properties>
</file>