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83551" y="406400"/>
            <a:ext cx="8515985" cy="1718310"/>
          </a:xfrm>
          <a:custGeom>
            <a:avLst/>
            <a:gdLst/>
            <a:ahLst/>
            <a:cxnLst/>
            <a:rect l="l" t="t" r="r" b="b"/>
            <a:pathLst>
              <a:path w="8515985" h="1718310">
                <a:moveTo>
                  <a:pt x="0" y="1718309"/>
                </a:moveTo>
                <a:lnTo>
                  <a:pt x="8515594" y="1718309"/>
                </a:lnTo>
                <a:lnTo>
                  <a:pt x="8515594" y="0"/>
                </a:lnTo>
                <a:lnTo>
                  <a:pt x="0" y="0"/>
                </a:lnTo>
                <a:lnTo>
                  <a:pt x="0" y="1718309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220051" y="2239010"/>
            <a:ext cx="8706485" cy="0"/>
          </a:xfrm>
          <a:custGeom>
            <a:avLst/>
            <a:gdLst/>
            <a:ahLst/>
            <a:cxnLst/>
            <a:rect l="l" t="t" r="r" b="b"/>
            <a:pathLst>
              <a:path w="8706485" h="0">
                <a:moveTo>
                  <a:pt x="0" y="0"/>
                </a:moveTo>
                <a:lnTo>
                  <a:pt x="8706094" y="0"/>
                </a:lnTo>
              </a:path>
            </a:pathLst>
          </a:custGeom>
          <a:ln w="254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232751" y="304800"/>
            <a:ext cx="0" cy="1921510"/>
          </a:xfrm>
          <a:custGeom>
            <a:avLst/>
            <a:gdLst/>
            <a:ahLst/>
            <a:cxnLst/>
            <a:rect l="l" t="t" r="r" b="b"/>
            <a:pathLst>
              <a:path w="0" h="1921510">
                <a:moveTo>
                  <a:pt x="0" y="0"/>
                </a:moveTo>
                <a:lnTo>
                  <a:pt x="0" y="1921509"/>
                </a:lnTo>
              </a:path>
            </a:pathLst>
          </a:custGeom>
          <a:ln w="254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220051" y="292100"/>
            <a:ext cx="8706485" cy="0"/>
          </a:xfrm>
          <a:custGeom>
            <a:avLst/>
            <a:gdLst/>
            <a:ahLst/>
            <a:cxnLst/>
            <a:rect l="l" t="t" r="r" b="b"/>
            <a:pathLst>
              <a:path w="8706485" h="0">
                <a:moveTo>
                  <a:pt x="0" y="0"/>
                </a:moveTo>
                <a:lnTo>
                  <a:pt x="8706094" y="0"/>
                </a:lnTo>
              </a:path>
            </a:pathLst>
          </a:custGeom>
          <a:ln w="254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8913445" y="305385"/>
            <a:ext cx="0" cy="1920875"/>
          </a:xfrm>
          <a:custGeom>
            <a:avLst/>
            <a:gdLst/>
            <a:ahLst/>
            <a:cxnLst/>
            <a:rect l="l" t="t" r="r" b="b"/>
            <a:pathLst>
              <a:path w="0" h="1920875">
                <a:moveTo>
                  <a:pt x="0" y="0"/>
                </a:moveTo>
                <a:lnTo>
                  <a:pt x="0" y="1920455"/>
                </a:lnTo>
              </a:path>
            </a:pathLst>
          </a:custGeom>
          <a:ln w="254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bk object 21"/>
          <p:cNvSpPr/>
          <p:nvPr/>
        </p:nvSpPr>
        <p:spPr>
          <a:xfrm>
            <a:off x="270851" y="2162810"/>
            <a:ext cx="8604885" cy="0"/>
          </a:xfrm>
          <a:custGeom>
            <a:avLst/>
            <a:gdLst/>
            <a:ahLst/>
            <a:cxnLst/>
            <a:rect l="l" t="t" r="r" b="b"/>
            <a:pathLst>
              <a:path w="8604885" h="0">
                <a:moveTo>
                  <a:pt x="0" y="0"/>
                </a:moveTo>
                <a:lnTo>
                  <a:pt x="8604494" y="0"/>
                </a:lnTo>
              </a:path>
            </a:pathLst>
          </a:custGeom>
          <a:ln w="762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bk object 22"/>
          <p:cNvSpPr/>
          <p:nvPr/>
        </p:nvSpPr>
        <p:spPr>
          <a:xfrm>
            <a:off x="308951" y="406400"/>
            <a:ext cx="0" cy="1718310"/>
          </a:xfrm>
          <a:custGeom>
            <a:avLst/>
            <a:gdLst/>
            <a:ahLst/>
            <a:cxnLst/>
            <a:rect l="l" t="t" r="r" b="b"/>
            <a:pathLst>
              <a:path w="0" h="1718310">
                <a:moveTo>
                  <a:pt x="0" y="0"/>
                </a:moveTo>
                <a:lnTo>
                  <a:pt x="0" y="1718309"/>
                </a:lnTo>
              </a:path>
            </a:pathLst>
          </a:custGeom>
          <a:ln w="762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bk object 23"/>
          <p:cNvSpPr/>
          <p:nvPr/>
        </p:nvSpPr>
        <p:spPr>
          <a:xfrm>
            <a:off x="270851" y="368300"/>
            <a:ext cx="8604885" cy="0"/>
          </a:xfrm>
          <a:custGeom>
            <a:avLst/>
            <a:gdLst/>
            <a:ahLst/>
            <a:cxnLst/>
            <a:rect l="l" t="t" r="r" b="b"/>
            <a:pathLst>
              <a:path w="8604885" h="0">
                <a:moveTo>
                  <a:pt x="0" y="0"/>
                </a:moveTo>
                <a:lnTo>
                  <a:pt x="8604494" y="0"/>
                </a:lnTo>
              </a:path>
            </a:pathLst>
          </a:custGeom>
          <a:ln w="762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bk object 24"/>
          <p:cNvSpPr/>
          <p:nvPr/>
        </p:nvSpPr>
        <p:spPr>
          <a:xfrm>
            <a:off x="8837245" y="406985"/>
            <a:ext cx="0" cy="1717675"/>
          </a:xfrm>
          <a:custGeom>
            <a:avLst/>
            <a:gdLst/>
            <a:ahLst/>
            <a:cxnLst/>
            <a:rect l="l" t="t" r="r" b="b"/>
            <a:pathLst>
              <a:path w="0" h="1717675">
                <a:moveTo>
                  <a:pt x="0" y="0"/>
                </a:moveTo>
                <a:lnTo>
                  <a:pt x="0" y="1717255"/>
                </a:lnTo>
              </a:path>
            </a:pathLst>
          </a:custGeom>
          <a:ln w="762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25201" y="759104"/>
            <a:ext cx="7493597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9129" y="1661551"/>
            <a:ext cx="7825740" cy="3354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6" Type="http://schemas.openxmlformats.org/officeDocument/2006/relationships/image" Target="../media/image27.jpg"/><Relationship Id="rId7" Type="http://schemas.openxmlformats.org/officeDocument/2006/relationships/image" Target="../media/image28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7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jpg"/><Relationship Id="rId6" Type="http://schemas.openxmlformats.org/officeDocument/2006/relationships/image" Target="../media/image52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jpg"/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5" Type="http://schemas.openxmlformats.org/officeDocument/2006/relationships/image" Target="../media/image11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Relationship Id="rId3" Type="http://schemas.openxmlformats.org/officeDocument/2006/relationships/image" Target="../media/image58.jpg"/><Relationship Id="rId4" Type="http://schemas.openxmlformats.org/officeDocument/2006/relationships/image" Target="../media/image59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jpg"/><Relationship Id="rId3" Type="http://schemas.openxmlformats.org/officeDocument/2006/relationships/image" Target="../media/image61.jpg"/><Relationship Id="rId4" Type="http://schemas.openxmlformats.org/officeDocument/2006/relationships/image" Target="../media/image62.jpg"/><Relationship Id="rId5" Type="http://schemas.openxmlformats.org/officeDocument/2006/relationships/image" Target="../media/image63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jpg"/><Relationship Id="rId5" Type="http://schemas.openxmlformats.org/officeDocument/2006/relationships/image" Target="../media/image67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jpg"/><Relationship Id="rId3" Type="http://schemas.openxmlformats.org/officeDocument/2006/relationships/image" Target="../media/image72.jpg"/><Relationship Id="rId4" Type="http://schemas.openxmlformats.org/officeDocument/2006/relationships/image" Target="../media/image73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Relationship Id="rId3" Type="http://schemas.openxmlformats.org/officeDocument/2006/relationships/image" Target="../media/image76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0.jpg"/><Relationship Id="rId5" Type="http://schemas.openxmlformats.org/officeDocument/2006/relationships/image" Target="../media/image81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2.png"/><Relationship Id="rId3" Type="http://schemas.openxmlformats.org/officeDocument/2006/relationships/image" Target="../media/image78.png"/><Relationship Id="rId4" Type="http://schemas.openxmlformats.org/officeDocument/2006/relationships/image" Target="../media/image83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.jpg"/><Relationship Id="rId3" Type="http://schemas.openxmlformats.org/officeDocument/2006/relationships/image" Target="../media/image78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jpg"/><Relationship Id="rId3" Type="http://schemas.openxmlformats.org/officeDocument/2006/relationships/image" Target="../media/image86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7.jpg"/><Relationship Id="rId3" Type="http://schemas.openxmlformats.org/officeDocument/2006/relationships/image" Target="../media/image88.jpg"/><Relationship Id="rId4" Type="http://schemas.openxmlformats.org/officeDocument/2006/relationships/image" Target="../media/image89.jpg"/><Relationship Id="rId5" Type="http://schemas.openxmlformats.org/officeDocument/2006/relationships/image" Target="../media/image90.jp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jpg"/><Relationship Id="rId3" Type="http://schemas.openxmlformats.org/officeDocument/2006/relationships/image" Target="../media/image92.jp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3.jpg"/><Relationship Id="rId3" Type="http://schemas.openxmlformats.org/officeDocument/2006/relationships/image" Target="../media/image94.png"/><Relationship Id="rId4" Type="http://schemas.openxmlformats.org/officeDocument/2006/relationships/hyperlink" Target="mailto:agdale@ufl.edu" TargetMode="Externa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edis.ifas.ufl.edu/" TargetMode="External"/><Relationship Id="rId3" Type="http://schemas.openxmlformats.org/officeDocument/2006/relationships/hyperlink" Target="http://entnemdept.ufl.edu/insectid/" TargetMode="External"/><Relationship Id="rId4" Type="http://schemas.openxmlformats.org/officeDocument/2006/relationships/hyperlink" Target="mailto:ljbuss@ufl.edu" TargetMode="External"/><Relationship Id="rId5" Type="http://schemas.openxmlformats.org/officeDocument/2006/relationships/hyperlink" Target="http://nematology.ifas.ufl.edu/assaylab/index.html" TargetMode="External"/><Relationship Id="rId6" Type="http://schemas.openxmlformats.org/officeDocument/2006/relationships/hyperlink" Target="mailto:NEMALAB@ifas.ufl.edu" TargetMode="External"/><Relationship Id="rId7" Type="http://schemas.openxmlformats.org/officeDocument/2006/relationships/hyperlink" Target="http://entomology.ifas.ufl.edu/extension/" TargetMode="External"/><Relationship Id="rId8" Type="http://schemas.openxmlformats.org/officeDocument/2006/relationships/hyperlink" Target="http://entomology.ifas.ufl.edu/people-directory/" TargetMode="External"/><Relationship Id="rId9" Type="http://schemas.openxmlformats.org/officeDocument/2006/relationships/hyperlink" Target="http://ifasbooks.ifas.ufl.edu/p-153-helpful-harmful-" TargetMode="Externa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Relationship Id="rId4" Type="http://schemas.openxmlformats.org/officeDocument/2006/relationships/image" Target="../media/image14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Relationship Id="rId3" Type="http://schemas.openxmlformats.org/officeDocument/2006/relationships/image" Target="../media/image17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06774" y="5054830"/>
            <a:ext cx="5511800" cy="1241425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1465580" marR="5080" indent="-1453515">
              <a:lnSpc>
                <a:spcPts val="4530"/>
              </a:lnSpc>
              <a:spcBef>
                <a:spcPts val="675"/>
              </a:spcBef>
            </a:pPr>
            <a:r>
              <a:rPr dirty="0" sz="4200" spc="-5">
                <a:solidFill>
                  <a:srgbClr val="FFFFFF"/>
                </a:solidFill>
                <a:latin typeface="Arial"/>
                <a:cs typeface="Arial"/>
              </a:rPr>
              <a:t>Arthropod Identification  </a:t>
            </a:r>
            <a:r>
              <a:rPr dirty="0" sz="420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dirty="0" sz="42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200" spc="-5">
                <a:solidFill>
                  <a:srgbClr val="FFFFFF"/>
                </a:solidFill>
                <a:latin typeface="Arial"/>
                <a:cs typeface="Arial"/>
              </a:rPr>
              <a:t>Scouting</a:t>
            </a:r>
            <a:endParaRPr sz="4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53070" y="5275894"/>
            <a:ext cx="1902460" cy="753745"/>
          </a:xfrm>
          <a:prstGeom prst="rect">
            <a:avLst/>
          </a:prstGeom>
        </p:spPr>
        <p:txBody>
          <a:bodyPr wrap="square" lIns="0" tIns="1174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25"/>
              </a:spcBef>
            </a:pPr>
            <a:r>
              <a:rPr dirty="0" sz="1700">
                <a:solidFill>
                  <a:srgbClr val="FFFFFF"/>
                </a:solidFill>
                <a:latin typeface="Arial"/>
                <a:cs typeface="Arial"/>
              </a:rPr>
              <a:t>Adam</a:t>
            </a:r>
            <a:r>
              <a:rPr dirty="0" sz="1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5">
                <a:solidFill>
                  <a:srgbClr val="FFFFFF"/>
                </a:solidFill>
                <a:latin typeface="Arial"/>
                <a:cs typeface="Arial"/>
              </a:rPr>
              <a:t>Dale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1700">
                <a:solidFill>
                  <a:srgbClr val="FFFFFF"/>
                </a:solidFill>
                <a:latin typeface="Arial"/>
                <a:cs typeface="Arial"/>
              </a:rPr>
              <a:t>IPM </a:t>
            </a:r>
            <a:r>
              <a:rPr dirty="0" sz="1700" spc="-5">
                <a:solidFill>
                  <a:srgbClr val="FFFFFF"/>
                </a:solidFill>
                <a:latin typeface="Arial"/>
                <a:cs typeface="Arial"/>
              </a:rPr>
              <a:t>Academy</a:t>
            </a:r>
            <a:r>
              <a:rPr dirty="0" sz="17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17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143998" cy="45719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290132" y="5264106"/>
            <a:ext cx="0" cy="914400"/>
          </a:xfrm>
          <a:custGeom>
            <a:avLst/>
            <a:gdLst/>
            <a:ahLst/>
            <a:cxnLst/>
            <a:rect l="l" t="t" r="r" b="b"/>
            <a:pathLst>
              <a:path w="0" h="914400">
                <a:moveTo>
                  <a:pt x="0" y="914400"/>
                </a:moveTo>
                <a:lnTo>
                  <a:pt x="1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589732" y="1894160"/>
            <a:ext cx="1554267" cy="767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885834" y="1894160"/>
            <a:ext cx="703898" cy="16059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885834" y="1894160"/>
            <a:ext cx="2258164" cy="23732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636363" y="2661410"/>
            <a:ext cx="507636" cy="16059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885834" y="3500148"/>
            <a:ext cx="1750528" cy="7672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61123" y="1550917"/>
            <a:ext cx="2874388" cy="20247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213767" y="1900533"/>
            <a:ext cx="1947355" cy="13255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162311" y="4177777"/>
            <a:ext cx="2873201" cy="2154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104975" y="4020748"/>
            <a:ext cx="2056147" cy="15501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611263" y="5537218"/>
            <a:ext cx="1539256" cy="9574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28650" y="4593100"/>
            <a:ext cx="2829339" cy="21212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31266" y="3573779"/>
            <a:ext cx="5255895" cy="2840990"/>
          </a:xfrm>
          <a:custGeom>
            <a:avLst/>
            <a:gdLst/>
            <a:ahLst/>
            <a:cxnLst/>
            <a:rect l="l" t="t" r="r" b="b"/>
            <a:pathLst>
              <a:path w="5255895" h="2840990">
                <a:moveTo>
                  <a:pt x="0" y="2840990"/>
                </a:moveTo>
                <a:lnTo>
                  <a:pt x="5255662" y="2840990"/>
                </a:lnTo>
                <a:lnTo>
                  <a:pt x="5255662" y="0"/>
                </a:lnTo>
                <a:lnTo>
                  <a:pt x="0" y="0"/>
                </a:lnTo>
                <a:lnTo>
                  <a:pt x="0" y="284099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467766" y="6529069"/>
            <a:ext cx="5446395" cy="0"/>
          </a:xfrm>
          <a:custGeom>
            <a:avLst/>
            <a:gdLst/>
            <a:ahLst/>
            <a:cxnLst/>
            <a:rect l="l" t="t" r="r" b="b"/>
            <a:pathLst>
              <a:path w="5446395" h="0">
                <a:moveTo>
                  <a:pt x="0" y="0"/>
                </a:moveTo>
                <a:lnTo>
                  <a:pt x="5446162" y="0"/>
                </a:lnTo>
              </a:path>
            </a:pathLst>
          </a:custGeom>
          <a:ln w="254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480466" y="3472179"/>
            <a:ext cx="0" cy="3044190"/>
          </a:xfrm>
          <a:custGeom>
            <a:avLst/>
            <a:gdLst/>
            <a:ahLst/>
            <a:cxnLst/>
            <a:rect l="l" t="t" r="r" b="b"/>
            <a:pathLst>
              <a:path w="0" h="3044190">
                <a:moveTo>
                  <a:pt x="0" y="0"/>
                </a:moveTo>
                <a:lnTo>
                  <a:pt x="0" y="3044190"/>
                </a:lnTo>
              </a:path>
            </a:pathLst>
          </a:custGeom>
          <a:ln w="254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467766" y="3459479"/>
            <a:ext cx="5446395" cy="0"/>
          </a:xfrm>
          <a:custGeom>
            <a:avLst/>
            <a:gdLst/>
            <a:ahLst/>
            <a:cxnLst/>
            <a:rect l="l" t="t" r="r" b="b"/>
            <a:pathLst>
              <a:path w="5446395" h="0">
                <a:moveTo>
                  <a:pt x="0" y="0"/>
                </a:moveTo>
                <a:lnTo>
                  <a:pt x="5446162" y="0"/>
                </a:lnTo>
              </a:path>
            </a:pathLst>
          </a:custGeom>
          <a:ln w="254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901229" y="3471862"/>
            <a:ext cx="0" cy="3044190"/>
          </a:xfrm>
          <a:custGeom>
            <a:avLst/>
            <a:gdLst/>
            <a:ahLst/>
            <a:cxnLst/>
            <a:rect l="l" t="t" r="r" b="b"/>
            <a:pathLst>
              <a:path w="0" h="3044190">
                <a:moveTo>
                  <a:pt x="0" y="0"/>
                </a:moveTo>
                <a:lnTo>
                  <a:pt x="0" y="3044039"/>
                </a:lnTo>
              </a:path>
            </a:pathLst>
          </a:custGeom>
          <a:ln w="254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518566" y="6452870"/>
            <a:ext cx="5344795" cy="0"/>
          </a:xfrm>
          <a:custGeom>
            <a:avLst/>
            <a:gdLst/>
            <a:ahLst/>
            <a:cxnLst/>
            <a:rect l="l" t="t" r="r" b="b"/>
            <a:pathLst>
              <a:path w="5344795" h="0">
                <a:moveTo>
                  <a:pt x="0" y="0"/>
                </a:moveTo>
                <a:lnTo>
                  <a:pt x="5344562" y="0"/>
                </a:lnTo>
              </a:path>
            </a:pathLst>
          </a:custGeom>
          <a:ln w="76199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556666" y="3573779"/>
            <a:ext cx="0" cy="2840990"/>
          </a:xfrm>
          <a:custGeom>
            <a:avLst/>
            <a:gdLst/>
            <a:ahLst/>
            <a:cxnLst/>
            <a:rect l="l" t="t" r="r" b="b"/>
            <a:pathLst>
              <a:path w="0" h="2840990">
                <a:moveTo>
                  <a:pt x="0" y="0"/>
                </a:moveTo>
                <a:lnTo>
                  <a:pt x="0" y="2840990"/>
                </a:lnTo>
              </a:path>
            </a:pathLst>
          </a:custGeom>
          <a:ln w="762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518566" y="3535679"/>
            <a:ext cx="5344795" cy="0"/>
          </a:xfrm>
          <a:custGeom>
            <a:avLst/>
            <a:gdLst/>
            <a:ahLst/>
            <a:cxnLst/>
            <a:rect l="l" t="t" r="r" b="b"/>
            <a:pathLst>
              <a:path w="5344795" h="0">
                <a:moveTo>
                  <a:pt x="0" y="0"/>
                </a:moveTo>
                <a:lnTo>
                  <a:pt x="5344562" y="0"/>
                </a:lnTo>
              </a:path>
            </a:pathLst>
          </a:custGeom>
          <a:ln w="762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825029" y="3573462"/>
            <a:ext cx="0" cy="2840990"/>
          </a:xfrm>
          <a:custGeom>
            <a:avLst/>
            <a:gdLst/>
            <a:ahLst/>
            <a:cxnLst/>
            <a:rect l="l" t="t" r="r" b="b"/>
            <a:pathLst>
              <a:path w="0" h="2840990">
                <a:moveTo>
                  <a:pt x="0" y="0"/>
                </a:moveTo>
                <a:lnTo>
                  <a:pt x="0" y="2840839"/>
                </a:lnTo>
              </a:path>
            </a:pathLst>
          </a:custGeom>
          <a:ln w="762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845105" y="4139232"/>
            <a:ext cx="4478655" cy="1125220"/>
          </a:xfrm>
          <a:prstGeom prst="rect">
            <a:avLst/>
          </a:prstGeom>
        </p:spPr>
        <p:txBody>
          <a:bodyPr wrap="square" lIns="0" tIns="78740" rIns="0" bIns="0" rtlCol="0" vert="horz">
            <a:spAutoFit/>
          </a:bodyPr>
          <a:lstStyle/>
          <a:p>
            <a:pPr marL="12700" marR="5080">
              <a:lnSpc>
                <a:spcPts val="4100"/>
              </a:lnSpc>
              <a:spcBef>
                <a:spcPts val="620"/>
              </a:spcBef>
            </a:pPr>
            <a:r>
              <a:rPr dirty="0" sz="3800" spc="-10" b="0">
                <a:solidFill>
                  <a:srgbClr val="FFFFFF"/>
                </a:solidFill>
                <a:latin typeface="Calibri Light"/>
                <a:cs typeface="Calibri Light"/>
              </a:rPr>
              <a:t>Horticulturally </a:t>
            </a:r>
            <a:r>
              <a:rPr dirty="0" sz="3800" spc="-25" b="0">
                <a:solidFill>
                  <a:srgbClr val="FFFFFF"/>
                </a:solidFill>
                <a:latin typeface="Calibri Light"/>
                <a:cs typeface="Calibri Light"/>
              </a:rPr>
              <a:t>relevant  </a:t>
            </a:r>
            <a:r>
              <a:rPr dirty="0" sz="3800" spc="-15" b="0">
                <a:solidFill>
                  <a:srgbClr val="FFFFFF"/>
                </a:solidFill>
                <a:latin typeface="Calibri Light"/>
                <a:cs typeface="Calibri Light"/>
              </a:rPr>
              <a:t>predatory</a:t>
            </a:r>
            <a:r>
              <a:rPr dirty="0" sz="3800" spc="-10" b="0">
                <a:solidFill>
                  <a:srgbClr val="FFFFFF"/>
                </a:solidFill>
                <a:latin typeface="Calibri Light"/>
                <a:cs typeface="Calibri Light"/>
              </a:rPr>
              <a:t> mites</a:t>
            </a:r>
            <a:endParaRPr sz="3800">
              <a:latin typeface="Calibri Light"/>
              <a:cs typeface="Calibri Ligh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38225" y="321732"/>
            <a:ext cx="3113760" cy="30266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479215" y="321732"/>
            <a:ext cx="2654981" cy="29858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61427" y="321734"/>
            <a:ext cx="2651692" cy="29857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853714" y="5443085"/>
            <a:ext cx="4800600" cy="0"/>
          </a:xfrm>
          <a:custGeom>
            <a:avLst/>
            <a:gdLst/>
            <a:ahLst/>
            <a:cxnLst/>
            <a:rect l="l" t="t" r="r" b="b"/>
            <a:pathLst>
              <a:path w="4800600" h="0">
                <a:moveTo>
                  <a:pt x="0" y="0"/>
                </a:moveTo>
                <a:lnTo>
                  <a:pt x="4800600" y="1"/>
                </a:lnTo>
              </a:path>
            </a:pathLst>
          </a:custGeom>
          <a:ln w="222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38225" y="3509433"/>
            <a:ext cx="3120339" cy="30268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92737" y="1073717"/>
            <a:ext cx="1902691" cy="1340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710858" y="2912165"/>
            <a:ext cx="2119943" cy="1414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337974" y="5127707"/>
            <a:ext cx="2332182" cy="14904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088909" y="2263528"/>
            <a:ext cx="2055091" cy="11654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24600" y="4594279"/>
            <a:ext cx="2702050" cy="21648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170608" y="5143848"/>
            <a:ext cx="2277745" cy="273685"/>
          </a:xfrm>
          <a:custGeom>
            <a:avLst/>
            <a:gdLst/>
            <a:ahLst/>
            <a:cxnLst/>
            <a:rect l="l" t="t" r="r" b="b"/>
            <a:pathLst>
              <a:path w="2277745" h="273685">
                <a:moveTo>
                  <a:pt x="0" y="0"/>
                </a:moveTo>
                <a:lnTo>
                  <a:pt x="2277533" y="0"/>
                </a:lnTo>
                <a:lnTo>
                  <a:pt x="2277533" y="273635"/>
                </a:lnTo>
                <a:lnTo>
                  <a:pt x="0" y="27363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173503" y="3029935"/>
            <a:ext cx="3221771" cy="13697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327510" y="4399702"/>
            <a:ext cx="2067764" cy="24582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45964" y="3029935"/>
            <a:ext cx="4849310" cy="38280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45964" y="3029935"/>
            <a:ext cx="1627539" cy="38280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8670" y="2981692"/>
            <a:ext cx="7613868" cy="3876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7390" y="633000"/>
            <a:ext cx="3973829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>
                <a:solidFill>
                  <a:srgbClr val="000000"/>
                </a:solidFill>
              </a:rPr>
              <a:t>The insect</a:t>
            </a:r>
            <a:r>
              <a:rPr dirty="0" spc="-55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body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19998" y="1710380"/>
            <a:ext cx="7442834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dirty="0" sz="2800">
                <a:latin typeface="Arial"/>
                <a:cs typeface="Arial"/>
              </a:rPr>
              <a:t>Insect bodies are separated into three</a:t>
            </a:r>
            <a:r>
              <a:rPr dirty="0" sz="2800" spc="-4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distinct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9998" y="2005823"/>
            <a:ext cx="2729230" cy="2070735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241300">
              <a:lnSpc>
                <a:spcPct val="100000"/>
              </a:lnSpc>
              <a:spcBef>
                <a:spcPts val="770"/>
              </a:spcBef>
            </a:pPr>
            <a:r>
              <a:rPr dirty="0" sz="2800">
                <a:latin typeface="Arial"/>
                <a:cs typeface="Arial"/>
              </a:rPr>
              <a:t>functional</a:t>
            </a:r>
            <a:r>
              <a:rPr dirty="0" sz="2800" spc="-7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units:</a:t>
            </a:r>
            <a:endParaRPr sz="2800">
              <a:latin typeface="Arial"/>
              <a:cs typeface="Arial"/>
            </a:endParaRPr>
          </a:p>
          <a:p>
            <a:pPr marL="527050" indent="-514350">
              <a:lnSpc>
                <a:spcPct val="100000"/>
              </a:lnSpc>
              <a:spcBef>
                <a:spcPts val="675"/>
              </a:spcBef>
              <a:buAutoNum type="arabicPeriod"/>
              <a:tabLst>
                <a:tab pos="526415" algn="l"/>
                <a:tab pos="527050" algn="l"/>
              </a:tabLst>
            </a:pPr>
            <a:r>
              <a:rPr dirty="0" sz="2800">
                <a:latin typeface="Arial"/>
                <a:cs typeface="Arial"/>
              </a:rPr>
              <a:t>Head</a:t>
            </a:r>
            <a:endParaRPr sz="2800">
              <a:latin typeface="Arial"/>
              <a:cs typeface="Arial"/>
            </a:endParaRPr>
          </a:p>
          <a:p>
            <a:pPr marL="527050" indent="-514350">
              <a:lnSpc>
                <a:spcPct val="100000"/>
              </a:lnSpc>
              <a:spcBef>
                <a:spcPts val="675"/>
              </a:spcBef>
              <a:buAutoNum type="arabicPeriod"/>
              <a:tabLst>
                <a:tab pos="526415" algn="l"/>
                <a:tab pos="527050" algn="l"/>
              </a:tabLst>
            </a:pPr>
            <a:r>
              <a:rPr dirty="0" sz="2800">
                <a:latin typeface="Arial"/>
                <a:cs typeface="Arial"/>
              </a:rPr>
              <a:t>Thorax</a:t>
            </a:r>
            <a:endParaRPr sz="2800">
              <a:latin typeface="Arial"/>
              <a:cs typeface="Arial"/>
            </a:endParaRPr>
          </a:p>
          <a:p>
            <a:pPr marL="527050" indent="-514350">
              <a:lnSpc>
                <a:spcPct val="100000"/>
              </a:lnSpc>
              <a:spcBef>
                <a:spcPts val="640"/>
              </a:spcBef>
              <a:buAutoNum type="arabicPeriod"/>
              <a:tabLst>
                <a:tab pos="526415" algn="l"/>
                <a:tab pos="527050" algn="l"/>
              </a:tabLst>
            </a:pPr>
            <a:r>
              <a:rPr dirty="0" sz="2800">
                <a:latin typeface="Arial"/>
                <a:cs typeface="Arial"/>
              </a:rPr>
              <a:t>Abdomen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49334" y="2122525"/>
            <a:ext cx="17145" cy="4735830"/>
          </a:xfrm>
          <a:custGeom>
            <a:avLst/>
            <a:gdLst/>
            <a:ahLst/>
            <a:cxnLst/>
            <a:rect l="l" t="t" r="r" b="b"/>
            <a:pathLst>
              <a:path w="17145" h="4735830">
                <a:moveTo>
                  <a:pt x="16933" y="0"/>
                </a:moveTo>
                <a:lnTo>
                  <a:pt x="0" y="4735475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959600" y="2159995"/>
            <a:ext cx="34290" cy="4698365"/>
          </a:xfrm>
          <a:custGeom>
            <a:avLst/>
            <a:gdLst/>
            <a:ahLst/>
            <a:cxnLst/>
            <a:rect l="l" t="t" r="r" b="b"/>
            <a:pathLst>
              <a:path w="34290" h="4698365">
                <a:moveTo>
                  <a:pt x="0" y="0"/>
                </a:moveTo>
                <a:lnTo>
                  <a:pt x="33867" y="4698004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7365546" y="5904292"/>
            <a:ext cx="25146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"/>
                <a:cs typeface="Arial"/>
              </a:rPr>
              <a:t>1</a:t>
            </a:r>
            <a:endParaRPr sz="3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58427" y="5904291"/>
            <a:ext cx="25146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"/>
                <a:cs typeface="Arial"/>
              </a:rPr>
              <a:t>2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72038" y="5904293"/>
            <a:ext cx="25146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Arial"/>
                <a:cs typeface="Arial"/>
              </a:rPr>
              <a:t>3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3555" y="583907"/>
            <a:ext cx="7596505" cy="741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700" spc="-5" b="0">
                <a:latin typeface="Calibri Light"/>
                <a:cs typeface="Calibri Light"/>
              </a:rPr>
              <a:t>Do </a:t>
            </a:r>
            <a:r>
              <a:rPr dirty="0" sz="4700" spc="-20" b="0">
                <a:latin typeface="Calibri Light"/>
                <a:cs typeface="Calibri Light"/>
              </a:rPr>
              <a:t>you </a:t>
            </a:r>
            <a:r>
              <a:rPr dirty="0" sz="4700" spc="-10" b="0">
                <a:latin typeface="Calibri Light"/>
                <a:cs typeface="Calibri Light"/>
              </a:rPr>
              <a:t>know </a:t>
            </a:r>
            <a:r>
              <a:rPr dirty="0" sz="4700" spc="-20" b="0">
                <a:latin typeface="Calibri Light"/>
                <a:cs typeface="Calibri Light"/>
              </a:rPr>
              <a:t>your</a:t>
            </a:r>
            <a:r>
              <a:rPr dirty="0" sz="4700" spc="5" b="0">
                <a:latin typeface="Calibri Light"/>
                <a:cs typeface="Calibri Light"/>
              </a:rPr>
              <a:t> </a:t>
            </a:r>
            <a:r>
              <a:rPr dirty="0" sz="4700" spc="-10" b="0">
                <a:latin typeface="Calibri Light"/>
                <a:cs typeface="Calibri Light"/>
              </a:rPr>
              <a:t>mouthparts?</a:t>
            </a:r>
            <a:endParaRPr sz="47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57350" y="1448630"/>
            <a:ext cx="5829300" cy="0"/>
          </a:xfrm>
          <a:custGeom>
            <a:avLst/>
            <a:gdLst/>
            <a:ahLst/>
            <a:cxnLst/>
            <a:rect l="l" t="t" r="r" b="b"/>
            <a:pathLst>
              <a:path w="5829300" h="0">
                <a:moveTo>
                  <a:pt x="0" y="0"/>
                </a:moveTo>
                <a:lnTo>
                  <a:pt x="5829300" y="1"/>
                </a:lnTo>
              </a:path>
            </a:pathLst>
          </a:custGeom>
          <a:ln w="222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21033" y="2509910"/>
            <a:ext cx="8460609" cy="3997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44679" y="10"/>
            <a:ext cx="4699176" cy="22859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241306" y="2286000"/>
            <a:ext cx="3902690" cy="228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367693" y="4571990"/>
            <a:ext cx="2776306" cy="2286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0"/>
            <a:ext cx="7192645" cy="6858000"/>
          </a:xfrm>
          <a:custGeom>
            <a:avLst/>
            <a:gdLst/>
            <a:ahLst/>
            <a:cxnLst/>
            <a:rect l="l" t="t" r="r" b="b"/>
            <a:pathLst>
              <a:path w="7192645" h="6858000">
                <a:moveTo>
                  <a:pt x="4810536" y="0"/>
                </a:moveTo>
                <a:lnTo>
                  <a:pt x="0" y="0"/>
                </a:lnTo>
                <a:lnTo>
                  <a:pt x="0" y="6857999"/>
                </a:lnTo>
                <a:lnTo>
                  <a:pt x="7192651" y="6857999"/>
                </a:lnTo>
                <a:lnTo>
                  <a:pt x="4810536" y="0"/>
                </a:lnTo>
                <a:close/>
              </a:path>
            </a:pathLst>
          </a:custGeom>
          <a:solidFill>
            <a:srgbClr val="FFFFFF">
              <a:alpha val="7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5340" y="647404"/>
            <a:ext cx="4065904" cy="635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>
                <a:solidFill>
                  <a:srgbClr val="000000"/>
                </a:solidFill>
              </a:rPr>
              <a:t>Insect</a:t>
            </a:r>
            <a:r>
              <a:rPr dirty="0" sz="4000" spc="-85">
                <a:solidFill>
                  <a:srgbClr val="000000"/>
                </a:solidFill>
              </a:rPr>
              <a:t> </a:t>
            </a:r>
            <a:r>
              <a:rPr dirty="0" sz="4000">
                <a:solidFill>
                  <a:srgbClr val="000000"/>
                </a:solidFill>
              </a:rPr>
              <a:t>Mouthparts</a:t>
            </a:r>
            <a:endParaRPr sz="4000"/>
          </a:p>
        </p:txBody>
      </p:sp>
      <p:sp>
        <p:nvSpPr>
          <p:cNvPr id="7" name="object 7"/>
          <p:cNvSpPr txBox="1"/>
          <p:nvPr/>
        </p:nvSpPr>
        <p:spPr>
          <a:xfrm>
            <a:off x="707390" y="1912854"/>
            <a:ext cx="3632835" cy="3133090"/>
          </a:xfrm>
          <a:prstGeom prst="rect">
            <a:avLst/>
          </a:prstGeom>
        </p:spPr>
        <p:txBody>
          <a:bodyPr wrap="square" lIns="0" tIns="8636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680"/>
              </a:spcBef>
              <a:buChar char="•"/>
              <a:tabLst>
                <a:tab pos="241300" algn="l"/>
              </a:tabLst>
            </a:pPr>
            <a:r>
              <a:rPr dirty="0" sz="3600" spc="-5">
                <a:latin typeface="Arial"/>
                <a:cs typeface="Arial"/>
              </a:rPr>
              <a:t>Chewing</a:t>
            </a:r>
            <a:endParaRPr sz="36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80"/>
              </a:spcBef>
              <a:buChar char="•"/>
              <a:tabLst>
                <a:tab pos="241300" algn="l"/>
              </a:tabLst>
            </a:pPr>
            <a:r>
              <a:rPr dirty="0" sz="3600" spc="-5">
                <a:latin typeface="Arial"/>
                <a:cs typeface="Arial"/>
              </a:rPr>
              <a:t>Piercing-sucking</a:t>
            </a:r>
            <a:endParaRPr sz="36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45"/>
              </a:spcBef>
              <a:buChar char="•"/>
              <a:tabLst>
                <a:tab pos="241300" algn="l"/>
              </a:tabLst>
            </a:pPr>
            <a:r>
              <a:rPr dirty="0" sz="3600" spc="-5">
                <a:latin typeface="Arial"/>
                <a:cs typeface="Arial"/>
              </a:rPr>
              <a:t>Rasping-sucking</a:t>
            </a:r>
            <a:endParaRPr sz="36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80"/>
              </a:spcBef>
              <a:buChar char="•"/>
              <a:tabLst>
                <a:tab pos="241300" algn="l"/>
              </a:tabLst>
            </a:pPr>
            <a:r>
              <a:rPr dirty="0" sz="3600" spc="-5">
                <a:latin typeface="Arial"/>
                <a:cs typeface="Arial"/>
              </a:rPr>
              <a:t>Sponging</a:t>
            </a:r>
            <a:endParaRPr sz="36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80"/>
              </a:spcBef>
              <a:buChar char="•"/>
              <a:tabLst>
                <a:tab pos="241300" algn="l"/>
              </a:tabLst>
            </a:pPr>
            <a:r>
              <a:rPr dirty="0" sz="3600" spc="-5">
                <a:latin typeface="Arial"/>
                <a:cs typeface="Arial"/>
              </a:rPr>
              <a:t>Siphoning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476531" y="6535"/>
            <a:ext cx="5667468" cy="68514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37456" y="633000"/>
            <a:ext cx="282257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>
                <a:solidFill>
                  <a:srgbClr val="000000"/>
                </a:solidFill>
              </a:rPr>
              <a:t>Mouthparts</a:t>
            </a:r>
          </a:p>
        </p:txBody>
      </p:sp>
      <p:sp>
        <p:nvSpPr>
          <p:cNvPr id="5" name="object 5"/>
          <p:cNvSpPr/>
          <p:nvPr/>
        </p:nvSpPr>
        <p:spPr>
          <a:xfrm>
            <a:off x="4450308" y="4689693"/>
            <a:ext cx="388620" cy="838835"/>
          </a:xfrm>
          <a:custGeom>
            <a:avLst/>
            <a:gdLst/>
            <a:ahLst/>
            <a:cxnLst/>
            <a:rect l="l" t="t" r="r" b="b"/>
            <a:pathLst>
              <a:path w="388620" h="838835">
                <a:moveTo>
                  <a:pt x="384242" y="0"/>
                </a:moveTo>
                <a:lnTo>
                  <a:pt x="310196" y="60854"/>
                </a:lnTo>
                <a:lnTo>
                  <a:pt x="336297" y="72485"/>
                </a:lnTo>
                <a:lnTo>
                  <a:pt x="0" y="827104"/>
                </a:lnTo>
                <a:lnTo>
                  <a:pt x="26101" y="838735"/>
                </a:lnTo>
                <a:lnTo>
                  <a:pt x="362397" y="84117"/>
                </a:lnTo>
                <a:lnTo>
                  <a:pt x="387981" y="84117"/>
                </a:lnTo>
                <a:lnTo>
                  <a:pt x="384242" y="0"/>
                </a:lnTo>
                <a:close/>
              </a:path>
              <a:path w="388620" h="838835">
                <a:moveTo>
                  <a:pt x="387981" y="84117"/>
                </a:moveTo>
                <a:lnTo>
                  <a:pt x="362397" y="84117"/>
                </a:lnTo>
                <a:lnTo>
                  <a:pt x="388498" y="95749"/>
                </a:lnTo>
                <a:lnTo>
                  <a:pt x="387981" y="841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338539" y="3510586"/>
            <a:ext cx="838835" cy="490855"/>
          </a:xfrm>
          <a:custGeom>
            <a:avLst/>
            <a:gdLst/>
            <a:ahLst/>
            <a:cxnLst/>
            <a:rect l="l" t="t" r="r" b="b"/>
            <a:pathLst>
              <a:path w="838835" h="490854">
                <a:moveTo>
                  <a:pt x="14250" y="0"/>
                </a:moveTo>
                <a:lnTo>
                  <a:pt x="0" y="24767"/>
                </a:lnTo>
                <a:lnTo>
                  <a:pt x="757105" y="460343"/>
                </a:lnTo>
                <a:lnTo>
                  <a:pt x="742854" y="485112"/>
                </a:lnTo>
                <a:lnTo>
                  <a:pt x="838535" y="490707"/>
                </a:lnTo>
                <a:lnTo>
                  <a:pt x="802012" y="435574"/>
                </a:lnTo>
                <a:lnTo>
                  <a:pt x="771354" y="435574"/>
                </a:lnTo>
                <a:lnTo>
                  <a:pt x="14250" y="0"/>
                </a:lnTo>
                <a:close/>
              </a:path>
              <a:path w="838835" h="490854">
                <a:moveTo>
                  <a:pt x="785604" y="410805"/>
                </a:moveTo>
                <a:lnTo>
                  <a:pt x="771354" y="435574"/>
                </a:lnTo>
                <a:lnTo>
                  <a:pt x="802012" y="435574"/>
                </a:lnTo>
                <a:lnTo>
                  <a:pt x="785604" y="4108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555270" y="3232133"/>
            <a:ext cx="10668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"/>
                <a:cs typeface="Arial"/>
              </a:rPr>
              <a:t>Mandibles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93148" y="5551379"/>
            <a:ext cx="15240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"/>
                <a:cs typeface="Arial"/>
              </a:rPr>
              <a:t>Maxilla</a:t>
            </a:r>
            <a:r>
              <a:rPr dirty="0" sz="1800" spc="-50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(Palps)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7390" y="417893"/>
            <a:ext cx="707898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>
                <a:solidFill>
                  <a:srgbClr val="000000"/>
                </a:solidFill>
              </a:rPr>
              <a:t>Piercing-sucking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spc="-5">
                <a:solidFill>
                  <a:srgbClr val="000000"/>
                </a:solidFill>
              </a:rPr>
              <a:t>Mouthparts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02500" y="1926174"/>
            <a:ext cx="7715884" cy="1731010"/>
          </a:xfrm>
          <a:prstGeom prst="rect">
            <a:avLst/>
          </a:prstGeom>
        </p:spPr>
        <p:txBody>
          <a:bodyPr wrap="square" lIns="0" tIns="63500" rIns="0" bIns="0" rtlCol="0" vert="horz">
            <a:spAutoFit/>
          </a:bodyPr>
          <a:lstStyle/>
          <a:p>
            <a:pPr marL="241300" marR="1305560" indent="-228600">
              <a:lnSpc>
                <a:spcPts val="3000"/>
              </a:lnSpc>
              <a:spcBef>
                <a:spcPts val="500"/>
              </a:spcBef>
              <a:buChar char="•"/>
              <a:tabLst>
                <a:tab pos="241300" algn="l"/>
              </a:tabLst>
            </a:pPr>
            <a:r>
              <a:rPr dirty="0" sz="2800">
                <a:latin typeface="Arial"/>
                <a:cs typeface="Arial"/>
              </a:rPr>
              <a:t>Mouthparts are modified into </a:t>
            </a:r>
            <a:r>
              <a:rPr dirty="0" sz="2800" spc="-5">
                <a:latin typeface="Arial"/>
                <a:cs typeface="Arial"/>
              </a:rPr>
              <a:t>stylets </a:t>
            </a:r>
            <a:r>
              <a:rPr dirty="0" sz="2800">
                <a:latin typeface="Arial"/>
                <a:cs typeface="Arial"/>
              </a:rPr>
              <a:t>for  piercing plant tissues or arthropod</a:t>
            </a:r>
            <a:r>
              <a:rPr dirty="0" sz="2800" spc="-2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prey</a:t>
            </a:r>
            <a:endParaRPr sz="2800">
              <a:latin typeface="Arial"/>
              <a:cs typeface="Arial"/>
            </a:endParaRPr>
          </a:p>
          <a:p>
            <a:pPr marL="241300" marR="5080" indent="-228600">
              <a:lnSpc>
                <a:spcPts val="3030"/>
              </a:lnSpc>
              <a:spcBef>
                <a:spcPts val="1010"/>
              </a:spcBef>
              <a:buChar char="•"/>
              <a:tabLst>
                <a:tab pos="241300" algn="l"/>
              </a:tabLst>
            </a:pPr>
            <a:r>
              <a:rPr dirty="0" sz="2800">
                <a:latin typeface="Arial"/>
                <a:cs typeface="Arial"/>
              </a:rPr>
              <a:t>Mouthparts extract nutrients from host plants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or  </a:t>
            </a:r>
            <a:r>
              <a:rPr dirty="0" sz="2800" spc="5">
                <a:latin typeface="Arial"/>
                <a:cs typeface="Arial"/>
              </a:rPr>
              <a:t>prey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53219" y="3570912"/>
            <a:ext cx="3990780" cy="30322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2725149"/>
            <a:ext cx="4667110" cy="41328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507296" y="5042940"/>
            <a:ext cx="1400087" cy="16954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162391" y="3639453"/>
            <a:ext cx="2089900" cy="12671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31266" y="3573779"/>
            <a:ext cx="5255895" cy="2840990"/>
          </a:xfrm>
          <a:custGeom>
            <a:avLst/>
            <a:gdLst/>
            <a:ahLst/>
            <a:cxnLst/>
            <a:rect l="l" t="t" r="r" b="b"/>
            <a:pathLst>
              <a:path w="5255895" h="2840990">
                <a:moveTo>
                  <a:pt x="0" y="2840990"/>
                </a:moveTo>
                <a:lnTo>
                  <a:pt x="5255662" y="2840990"/>
                </a:lnTo>
                <a:lnTo>
                  <a:pt x="5255662" y="0"/>
                </a:lnTo>
                <a:lnTo>
                  <a:pt x="0" y="0"/>
                </a:lnTo>
                <a:lnTo>
                  <a:pt x="0" y="284099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467766" y="6529069"/>
            <a:ext cx="5446395" cy="0"/>
          </a:xfrm>
          <a:custGeom>
            <a:avLst/>
            <a:gdLst/>
            <a:ahLst/>
            <a:cxnLst/>
            <a:rect l="l" t="t" r="r" b="b"/>
            <a:pathLst>
              <a:path w="5446395" h="0">
                <a:moveTo>
                  <a:pt x="0" y="0"/>
                </a:moveTo>
                <a:lnTo>
                  <a:pt x="5446162" y="0"/>
                </a:lnTo>
              </a:path>
            </a:pathLst>
          </a:custGeom>
          <a:ln w="254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480466" y="3472179"/>
            <a:ext cx="0" cy="3044190"/>
          </a:xfrm>
          <a:custGeom>
            <a:avLst/>
            <a:gdLst/>
            <a:ahLst/>
            <a:cxnLst/>
            <a:rect l="l" t="t" r="r" b="b"/>
            <a:pathLst>
              <a:path w="0" h="3044190">
                <a:moveTo>
                  <a:pt x="0" y="0"/>
                </a:moveTo>
                <a:lnTo>
                  <a:pt x="0" y="3044190"/>
                </a:lnTo>
              </a:path>
            </a:pathLst>
          </a:custGeom>
          <a:ln w="254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467766" y="3459479"/>
            <a:ext cx="5446395" cy="0"/>
          </a:xfrm>
          <a:custGeom>
            <a:avLst/>
            <a:gdLst/>
            <a:ahLst/>
            <a:cxnLst/>
            <a:rect l="l" t="t" r="r" b="b"/>
            <a:pathLst>
              <a:path w="5446395" h="0">
                <a:moveTo>
                  <a:pt x="0" y="0"/>
                </a:moveTo>
                <a:lnTo>
                  <a:pt x="5446162" y="0"/>
                </a:lnTo>
              </a:path>
            </a:pathLst>
          </a:custGeom>
          <a:ln w="254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901229" y="3471862"/>
            <a:ext cx="0" cy="3044190"/>
          </a:xfrm>
          <a:custGeom>
            <a:avLst/>
            <a:gdLst/>
            <a:ahLst/>
            <a:cxnLst/>
            <a:rect l="l" t="t" r="r" b="b"/>
            <a:pathLst>
              <a:path w="0" h="3044190">
                <a:moveTo>
                  <a:pt x="0" y="0"/>
                </a:moveTo>
                <a:lnTo>
                  <a:pt x="0" y="3044039"/>
                </a:lnTo>
              </a:path>
            </a:pathLst>
          </a:custGeom>
          <a:ln w="254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518566" y="6452870"/>
            <a:ext cx="5344795" cy="0"/>
          </a:xfrm>
          <a:custGeom>
            <a:avLst/>
            <a:gdLst/>
            <a:ahLst/>
            <a:cxnLst/>
            <a:rect l="l" t="t" r="r" b="b"/>
            <a:pathLst>
              <a:path w="5344795" h="0">
                <a:moveTo>
                  <a:pt x="0" y="0"/>
                </a:moveTo>
                <a:lnTo>
                  <a:pt x="5344562" y="0"/>
                </a:lnTo>
              </a:path>
            </a:pathLst>
          </a:custGeom>
          <a:ln w="76199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556666" y="3573779"/>
            <a:ext cx="0" cy="2840990"/>
          </a:xfrm>
          <a:custGeom>
            <a:avLst/>
            <a:gdLst/>
            <a:ahLst/>
            <a:cxnLst/>
            <a:rect l="l" t="t" r="r" b="b"/>
            <a:pathLst>
              <a:path w="0" h="2840990">
                <a:moveTo>
                  <a:pt x="0" y="0"/>
                </a:moveTo>
                <a:lnTo>
                  <a:pt x="0" y="2840990"/>
                </a:lnTo>
              </a:path>
            </a:pathLst>
          </a:custGeom>
          <a:ln w="762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518566" y="3535679"/>
            <a:ext cx="5344795" cy="0"/>
          </a:xfrm>
          <a:custGeom>
            <a:avLst/>
            <a:gdLst/>
            <a:ahLst/>
            <a:cxnLst/>
            <a:rect l="l" t="t" r="r" b="b"/>
            <a:pathLst>
              <a:path w="5344795" h="0">
                <a:moveTo>
                  <a:pt x="0" y="0"/>
                </a:moveTo>
                <a:lnTo>
                  <a:pt x="5344562" y="0"/>
                </a:lnTo>
              </a:path>
            </a:pathLst>
          </a:custGeom>
          <a:ln w="762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825029" y="3573462"/>
            <a:ext cx="0" cy="2840990"/>
          </a:xfrm>
          <a:custGeom>
            <a:avLst/>
            <a:gdLst/>
            <a:ahLst/>
            <a:cxnLst/>
            <a:rect l="l" t="t" r="r" b="b"/>
            <a:pathLst>
              <a:path w="0" h="2840990">
                <a:moveTo>
                  <a:pt x="0" y="0"/>
                </a:moveTo>
                <a:lnTo>
                  <a:pt x="0" y="2840839"/>
                </a:lnTo>
              </a:path>
            </a:pathLst>
          </a:custGeom>
          <a:ln w="762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38225" y="321732"/>
            <a:ext cx="3113760" cy="30267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479215" y="321732"/>
            <a:ext cx="2654981" cy="29858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261426" y="321734"/>
            <a:ext cx="2651692" cy="29857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38225" y="3509433"/>
            <a:ext cx="3120339" cy="30268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679961" y="4405531"/>
            <a:ext cx="5022215" cy="1609090"/>
          </a:xfrm>
          <a:custGeom>
            <a:avLst/>
            <a:gdLst/>
            <a:ahLst/>
            <a:cxnLst/>
            <a:rect l="l" t="t" r="r" b="b"/>
            <a:pathLst>
              <a:path w="5022215" h="1609089">
                <a:moveTo>
                  <a:pt x="0" y="1608794"/>
                </a:moveTo>
                <a:lnTo>
                  <a:pt x="5021773" y="1608794"/>
                </a:lnTo>
                <a:lnTo>
                  <a:pt x="5021773" y="0"/>
                </a:lnTo>
                <a:lnTo>
                  <a:pt x="0" y="0"/>
                </a:lnTo>
                <a:lnTo>
                  <a:pt x="0" y="1608794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3758700" y="3629588"/>
            <a:ext cx="4846955" cy="22586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dirty="0" sz="3200" spc="-5" b="0">
                <a:solidFill>
                  <a:srgbClr val="FFFFFF"/>
                </a:solidFill>
                <a:latin typeface="Calibri Light"/>
                <a:cs typeface="Calibri Light"/>
              </a:rPr>
              <a:t>Rasping-sucking Mouthparts</a:t>
            </a:r>
            <a:endParaRPr sz="3200">
              <a:latin typeface="Calibri Light"/>
              <a:cs typeface="Calibri Light"/>
            </a:endParaRPr>
          </a:p>
          <a:p>
            <a:pPr marL="241300" marR="407034" indent="-228600">
              <a:lnSpc>
                <a:spcPts val="2600"/>
              </a:lnSpc>
              <a:spcBef>
                <a:spcPts val="241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400">
                <a:solidFill>
                  <a:srgbClr val="E7E6E6"/>
                </a:solidFill>
                <a:latin typeface="Calibri"/>
                <a:cs typeface="Calibri"/>
              </a:rPr>
              <a:t>A </a:t>
            </a:r>
            <a:r>
              <a:rPr dirty="0" sz="2400" spc="-10">
                <a:solidFill>
                  <a:srgbClr val="E7E6E6"/>
                </a:solidFill>
                <a:latin typeface="Calibri"/>
                <a:cs typeface="Calibri"/>
              </a:rPr>
              <a:t>combination </a:t>
            </a:r>
            <a:r>
              <a:rPr dirty="0" sz="2400" spc="-5">
                <a:solidFill>
                  <a:srgbClr val="E7E6E6"/>
                </a:solidFill>
                <a:latin typeface="Calibri"/>
                <a:cs typeface="Calibri"/>
              </a:rPr>
              <a:t>of piercing-sucking  </a:t>
            </a:r>
            <a:r>
              <a:rPr dirty="0" sz="2400">
                <a:solidFill>
                  <a:srgbClr val="E7E6E6"/>
                </a:solidFill>
                <a:latin typeface="Calibri"/>
                <a:cs typeface="Calibri"/>
              </a:rPr>
              <a:t>and</a:t>
            </a:r>
            <a:r>
              <a:rPr dirty="0" sz="2400" spc="-10">
                <a:solidFill>
                  <a:srgbClr val="E7E6E6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E7E6E6"/>
                </a:solidFill>
                <a:latin typeface="Calibri"/>
                <a:cs typeface="Calibri"/>
              </a:rPr>
              <a:t>chewing</a:t>
            </a:r>
            <a:endParaRPr sz="2400">
              <a:latin typeface="Calibri"/>
              <a:cs typeface="Calibri"/>
            </a:endParaRPr>
          </a:p>
          <a:p>
            <a:pPr marL="241300" marR="5080" indent="-228600">
              <a:lnSpc>
                <a:spcPts val="2600"/>
              </a:lnSpc>
              <a:spcBef>
                <a:spcPts val="965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400" spc="-10">
                <a:solidFill>
                  <a:srgbClr val="E7E6E6"/>
                </a:solidFill>
                <a:latin typeface="Calibri"/>
                <a:cs typeface="Calibri"/>
              </a:rPr>
              <a:t>Scrape surface </a:t>
            </a:r>
            <a:r>
              <a:rPr dirty="0" sz="2400" spc="-5">
                <a:solidFill>
                  <a:srgbClr val="E7E6E6"/>
                </a:solidFill>
                <a:latin typeface="Calibri"/>
                <a:cs typeface="Calibri"/>
              </a:rPr>
              <a:t>of plant tissue </a:t>
            </a:r>
            <a:r>
              <a:rPr dirty="0" sz="2400">
                <a:solidFill>
                  <a:srgbClr val="E7E6E6"/>
                </a:solidFill>
                <a:latin typeface="Calibri"/>
                <a:cs typeface="Calibri"/>
              </a:rPr>
              <a:t>and </a:t>
            </a:r>
            <a:r>
              <a:rPr dirty="0" sz="2400" spc="-5">
                <a:solidFill>
                  <a:srgbClr val="E7E6E6"/>
                </a:solidFill>
                <a:latin typeface="Calibri"/>
                <a:cs typeface="Calibri"/>
              </a:rPr>
              <a:t>lap  </a:t>
            </a:r>
            <a:r>
              <a:rPr dirty="0" sz="2400">
                <a:solidFill>
                  <a:srgbClr val="E7E6E6"/>
                </a:solidFill>
                <a:latin typeface="Calibri"/>
                <a:cs typeface="Calibri"/>
              </a:rPr>
              <a:t>up </a:t>
            </a:r>
            <a:r>
              <a:rPr dirty="0" sz="2400" spc="-5">
                <a:solidFill>
                  <a:srgbClr val="E7E6E6"/>
                </a:solidFill>
                <a:latin typeface="Calibri"/>
                <a:cs typeface="Calibri"/>
              </a:rPr>
              <a:t>the</a:t>
            </a:r>
            <a:r>
              <a:rPr dirty="0" sz="2400" spc="-15">
                <a:solidFill>
                  <a:srgbClr val="E7E6E6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E7E6E6"/>
                </a:solidFill>
                <a:latin typeface="Calibri"/>
                <a:cs typeface="Calibri"/>
              </a:rPr>
              <a:t>sap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31266" y="3573779"/>
            <a:ext cx="5255895" cy="2840990"/>
          </a:xfrm>
          <a:custGeom>
            <a:avLst/>
            <a:gdLst/>
            <a:ahLst/>
            <a:cxnLst/>
            <a:rect l="l" t="t" r="r" b="b"/>
            <a:pathLst>
              <a:path w="5255895" h="2840990">
                <a:moveTo>
                  <a:pt x="0" y="2840990"/>
                </a:moveTo>
                <a:lnTo>
                  <a:pt x="5255662" y="2840990"/>
                </a:lnTo>
                <a:lnTo>
                  <a:pt x="5255662" y="0"/>
                </a:lnTo>
                <a:lnTo>
                  <a:pt x="0" y="0"/>
                </a:lnTo>
                <a:lnTo>
                  <a:pt x="0" y="284099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467766" y="6529069"/>
            <a:ext cx="5446395" cy="0"/>
          </a:xfrm>
          <a:custGeom>
            <a:avLst/>
            <a:gdLst/>
            <a:ahLst/>
            <a:cxnLst/>
            <a:rect l="l" t="t" r="r" b="b"/>
            <a:pathLst>
              <a:path w="5446395" h="0">
                <a:moveTo>
                  <a:pt x="0" y="0"/>
                </a:moveTo>
                <a:lnTo>
                  <a:pt x="5446162" y="0"/>
                </a:lnTo>
              </a:path>
            </a:pathLst>
          </a:custGeom>
          <a:ln w="254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480466" y="3472179"/>
            <a:ext cx="0" cy="3044190"/>
          </a:xfrm>
          <a:custGeom>
            <a:avLst/>
            <a:gdLst/>
            <a:ahLst/>
            <a:cxnLst/>
            <a:rect l="l" t="t" r="r" b="b"/>
            <a:pathLst>
              <a:path w="0" h="3044190">
                <a:moveTo>
                  <a:pt x="0" y="0"/>
                </a:moveTo>
                <a:lnTo>
                  <a:pt x="0" y="3044190"/>
                </a:lnTo>
              </a:path>
            </a:pathLst>
          </a:custGeom>
          <a:ln w="254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467766" y="3459479"/>
            <a:ext cx="5446395" cy="0"/>
          </a:xfrm>
          <a:custGeom>
            <a:avLst/>
            <a:gdLst/>
            <a:ahLst/>
            <a:cxnLst/>
            <a:rect l="l" t="t" r="r" b="b"/>
            <a:pathLst>
              <a:path w="5446395" h="0">
                <a:moveTo>
                  <a:pt x="0" y="0"/>
                </a:moveTo>
                <a:lnTo>
                  <a:pt x="5446162" y="0"/>
                </a:lnTo>
              </a:path>
            </a:pathLst>
          </a:custGeom>
          <a:ln w="254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901229" y="3471862"/>
            <a:ext cx="0" cy="3044190"/>
          </a:xfrm>
          <a:custGeom>
            <a:avLst/>
            <a:gdLst/>
            <a:ahLst/>
            <a:cxnLst/>
            <a:rect l="l" t="t" r="r" b="b"/>
            <a:pathLst>
              <a:path w="0" h="3044190">
                <a:moveTo>
                  <a:pt x="0" y="0"/>
                </a:moveTo>
                <a:lnTo>
                  <a:pt x="0" y="3044039"/>
                </a:lnTo>
              </a:path>
            </a:pathLst>
          </a:custGeom>
          <a:ln w="254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518566" y="6452870"/>
            <a:ext cx="5344795" cy="0"/>
          </a:xfrm>
          <a:custGeom>
            <a:avLst/>
            <a:gdLst/>
            <a:ahLst/>
            <a:cxnLst/>
            <a:rect l="l" t="t" r="r" b="b"/>
            <a:pathLst>
              <a:path w="5344795" h="0">
                <a:moveTo>
                  <a:pt x="0" y="0"/>
                </a:moveTo>
                <a:lnTo>
                  <a:pt x="5344562" y="0"/>
                </a:lnTo>
              </a:path>
            </a:pathLst>
          </a:custGeom>
          <a:ln w="76199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556666" y="3573779"/>
            <a:ext cx="0" cy="2840990"/>
          </a:xfrm>
          <a:custGeom>
            <a:avLst/>
            <a:gdLst/>
            <a:ahLst/>
            <a:cxnLst/>
            <a:rect l="l" t="t" r="r" b="b"/>
            <a:pathLst>
              <a:path w="0" h="2840990">
                <a:moveTo>
                  <a:pt x="0" y="0"/>
                </a:moveTo>
                <a:lnTo>
                  <a:pt x="0" y="2840990"/>
                </a:lnTo>
              </a:path>
            </a:pathLst>
          </a:custGeom>
          <a:ln w="762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518566" y="3535679"/>
            <a:ext cx="5344795" cy="0"/>
          </a:xfrm>
          <a:custGeom>
            <a:avLst/>
            <a:gdLst/>
            <a:ahLst/>
            <a:cxnLst/>
            <a:rect l="l" t="t" r="r" b="b"/>
            <a:pathLst>
              <a:path w="5344795" h="0">
                <a:moveTo>
                  <a:pt x="0" y="0"/>
                </a:moveTo>
                <a:lnTo>
                  <a:pt x="5344562" y="0"/>
                </a:lnTo>
              </a:path>
            </a:pathLst>
          </a:custGeom>
          <a:ln w="762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825029" y="3573462"/>
            <a:ext cx="0" cy="2840990"/>
          </a:xfrm>
          <a:custGeom>
            <a:avLst/>
            <a:gdLst/>
            <a:ahLst/>
            <a:cxnLst/>
            <a:rect l="l" t="t" r="r" b="b"/>
            <a:pathLst>
              <a:path w="0" h="2840990">
                <a:moveTo>
                  <a:pt x="0" y="0"/>
                </a:moveTo>
                <a:lnTo>
                  <a:pt x="0" y="2840839"/>
                </a:lnTo>
              </a:path>
            </a:pathLst>
          </a:custGeom>
          <a:ln w="762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845105" y="4218230"/>
            <a:ext cx="4827905" cy="665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200" spc="-10" b="0">
                <a:solidFill>
                  <a:srgbClr val="FFFFFF"/>
                </a:solidFill>
                <a:latin typeface="Calibri Light"/>
                <a:cs typeface="Calibri Light"/>
              </a:rPr>
              <a:t>What </a:t>
            </a:r>
            <a:r>
              <a:rPr dirty="0" sz="4200" spc="-5" b="0">
                <a:solidFill>
                  <a:srgbClr val="FFFFFF"/>
                </a:solidFill>
                <a:latin typeface="Calibri Light"/>
                <a:cs typeface="Calibri Light"/>
              </a:rPr>
              <a:t>is an</a:t>
            </a:r>
            <a:r>
              <a:rPr dirty="0" sz="4200" spc="-65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4200" spc="-10" b="0">
                <a:solidFill>
                  <a:srgbClr val="FFFFFF"/>
                </a:solidFill>
                <a:latin typeface="Calibri Light"/>
                <a:cs typeface="Calibri Light"/>
              </a:rPr>
              <a:t>arthropod?</a:t>
            </a:r>
            <a:endParaRPr sz="4200">
              <a:latin typeface="Calibri Light"/>
              <a:cs typeface="Calibri Ligh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629513"/>
            <a:ext cx="4167554" cy="24405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531266" y="75393"/>
            <a:ext cx="5612733" cy="33536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768964" y="5712193"/>
            <a:ext cx="1168779" cy="7656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853714" y="5443085"/>
            <a:ext cx="4800600" cy="0"/>
          </a:xfrm>
          <a:custGeom>
            <a:avLst/>
            <a:gdLst/>
            <a:ahLst/>
            <a:cxnLst/>
            <a:rect l="l" t="t" r="r" b="b"/>
            <a:pathLst>
              <a:path w="4800600" h="0">
                <a:moveTo>
                  <a:pt x="0" y="0"/>
                </a:moveTo>
                <a:lnTo>
                  <a:pt x="4800600" y="1"/>
                </a:lnTo>
              </a:path>
            </a:pathLst>
          </a:custGeom>
          <a:ln w="222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55539" y="3787025"/>
            <a:ext cx="2940629" cy="30201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06319" y="423481"/>
            <a:ext cx="3940175" cy="6654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200" spc="-5"/>
              <a:t>Who </a:t>
            </a:r>
            <a:r>
              <a:rPr dirty="0" sz="4200"/>
              <a:t>has</a:t>
            </a:r>
            <a:r>
              <a:rPr dirty="0" sz="4200" spc="-95"/>
              <a:t> </a:t>
            </a:r>
            <a:r>
              <a:rPr dirty="0" sz="4200"/>
              <a:t>wings?</a:t>
            </a:r>
            <a:endParaRPr sz="4200"/>
          </a:p>
        </p:txBody>
      </p:sp>
      <p:sp>
        <p:nvSpPr>
          <p:cNvPr id="4" name="object 4"/>
          <p:cNvSpPr/>
          <p:nvPr/>
        </p:nvSpPr>
        <p:spPr>
          <a:xfrm>
            <a:off x="19" y="10"/>
            <a:ext cx="3356342" cy="2232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9" y="2325504"/>
            <a:ext cx="3356307" cy="22155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9" y="4634159"/>
            <a:ext cx="3356342" cy="22238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663453" y="1331344"/>
            <a:ext cx="5144135" cy="5180965"/>
          </a:xfrm>
          <a:prstGeom prst="rect">
            <a:avLst/>
          </a:prstGeom>
        </p:spPr>
        <p:txBody>
          <a:bodyPr wrap="square" lIns="0" tIns="100330" rIns="0" bIns="0" rtlCol="0" vert="horz">
            <a:spAutoFit/>
          </a:bodyPr>
          <a:lstStyle/>
          <a:p>
            <a:pPr marL="241300" marR="66040" indent="-228600">
              <a:lnSpc>
                <a:spcPct val="79400"/>
              </a:lnSpc>
              <a:spcBef>
                <a:spcPts val="790"/>
              </a:spcBef>
              <a:buChar char="•"/>
              <a:tabLst>
                <a:tab pos="241300" algn="l"/>
              </a:tabLst>
            </a:pP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Most adult insects have</a:t>
            </a:r>
            <a:r>
              <a:rPr dirty="0" sz="28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wings,  but there are</a:t>
            </a:r>
            <a:r>
              <a:rPr dirty="0" sz="28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exceptions!</a:t>
            </a:r>
            <a:endParaRPr sz="2800">
              <a:latin typeface="Arial"/>
              <a:cs typeface="Arial"/>
            </a:endParaRPr>
          </a:p>
          <a:p>
            <a:pPr marL="241300" marR="321945" indent="-228600">
              <a:lnSpc>
                <a:spcPct val="79400"/>
              </a:lnSpc>
              <a:spcBef>
                <a:spcPts val="1035"/>
              </a:spcBef>
              <a:buChar char="•"/>
              <a:tabLst>
                <a:tab pos="241300" algn="l"/>
              </a:tabLst>
            </a:pP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Immature insects never</a:t>
            </a:r>
            <a:r>
              <a:rPr dirty="0" sz="28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have  wings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Arial"/>
              <a:buChar char="•"/>
            </a:pPr>
            <a:endParaRPr sz="4100">
              <a:latin typeface="Times New Roman"/>
              <a:cs typeface="Times New Roman"/>
            </a:endParaRPr>
          </a:p>
          <a:p>
            <a:pPr marL="241300" marR="322580" indent="-228600">
              <a:lnSpc>
                <a:spcPct val="79400"/>
              </a:lnSpc>
              <a:buChar char="•"/>
              <a:tabLst>
                <a:tab pos="241300" algn="l"/>
              </a:tabLst>
            </a:pP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Groups </a:t>
            </a: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no wings:</a:t>
            </a:r>
            <a:r>
              <a:rPr dirty="0" sz="28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Fleas,  springtails,</a:t>
            </a:r>
            <a:r>
              <a:rPr dirty="0" sz="28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silverfish</a:t>
            </a:r>
            <a:endParaRPr sz="2800">
              <a:latin typeface="Arial"/>
              <a:cs typeface="Arial"/>
            </a:endParaRPr>
          </a:p>
          <a:p>
            <a:pPr marL="241300" marR="5080" indent="-228600">
              <a:lnSpc>
                <a:spcPts val="2700"/>
              </a:lnSpc>
              <a:spcBef>
                <a:spcPts val="980"/>
              </a:spcBef>
              <a:buChar char="•"/>
              <a:tabLst>
                <a:tab pos="241300" algn="l"/>
              </a:tabLst>
            </a:pP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Groups </a:t>
            </a: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with two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wings (1 pair):  Flies, male scale</a:t>
            </a:r>
            <a:r>
              <a:rPr dirty="0" sz="28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insects</a:t>
            </a:r>
            <a:endParaRPr sz="2800">
              <a:latin typeface="Arial"/>
              <a:cs typeface="Arial"/>
            </a:endParaRPr>
          </a:p>
          <a:p>
            <a:pPr marL="241300" marR="244475" indent="-228600">
              <a:lnSpc>
                <a:spcPct val="80000"/>
              </a:lnSpc>
              <a:spcBef>
                <a:spcPts val="1000"/>
              </a:spcBef>
              <a:buChar char="•"/>
              <a:tabLst>
                <a:tab pos="241300" algn="l"/>
              </a:tabLst>
            </a:pP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Groups </a:t>
            </a:r>
            <a:r>
              <a:rPr dirty="0" sz="2800" spc="-5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four wings (2  pairs): Beetles, Earwigs,</a:t>
            </a:r>
            <a:r>
              <a:rPr dirty="0" sz="28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5">
                <a:solidFill>
                  <a:srgbClr val="FFFFFF"/>
                </a:solidFill>
                <a:latin typeface="Arial"/>
                <a:cs typeface="Arial"/>
              </a:rPr>
              <a:t>True 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bugs, </a:t>
            </a:r>
            <a:r>
              <a:rPr dirty="0" sz="2800" spc="-20">
                <a:solidFill>
                  <a:srgbClr val="FFFFFF"/>
                </a:solidFill>
                <a:latin typeface="Arial"/>
                <a:cs typeface="Arial"/>
              </a:rPr>
              <a:t>Wasps,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Bees, Crickets,  and many</a:t>
            </a:r>
            <a:r>
              <a:rPr dirty="0" sz="28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>
                <a:solidFill>
                  <a:srgbClr val="FFFFFF"/>
                </a:solidFill>
                <a:latin typeface="Arial"/>
                <a:cs typeface="Arial"/>
              </a:rPr>
              <a:t>others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2800" y="0"/>
            <a:ext cx="2405470" cy="59945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561034" y="0"/>
            <a:ext cx="2074947" cy="60680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801243" y="0"/>
            <a:ext cx="1885203" cy="14695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801243" y="1598138"/>
            <a:ext cx="2130034" cy="52598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531119" y="6221928"/>
            <a:ext cx="3221990" cy="3549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150" spc="110">
                <a:solidFill>
                  <a:srgbClr val="0F0F0F"/>
                </a:solidFill>
                <a:latin typeface="Times New Roman"/>
                <a:cs typeface="Times New Roman"/>
              </a:rPr>
              <a:t>annual </a:t>
            </a:r>
            <a:r>
              <a:rPr dirty="0" sz="2150" spc="50">
                <a:solidFill>
                  <a:srgbClr val="0F0F0F"/>
                </a:solidFill>
                <a:latin typeface="Times New Roman"/>
                <a:cs typeface="Times New Roman"/>
              </a:rPr>
              <a:t>cicada </a:t>
            </a:r>
            <a:r>
              <a:rPr dirty="0" sz="2100" spc="75" i="1">
                <a:solidFill>
                  <a:srgbClr val="0F0F0F"/>
                </a:solidFill>
                <a:latin typeface="Times New Roman"/>
                <a:cs typeface="Times New Roman"/>
              </a:rPr>
              <a:t>(Tibicen</a:t>
            </a:r>
            <a:r>
              <a:rPr dirty="0" sz="2100" spc="100" i="1">
                <a:solidFill>
                  <a:srgbClr val="0F0F0F"/>
                </a:solidFill>
                <a:latin typeface="Times New Roman"/>
                <a:cs typeface="Times New Roman"/>
              </a:rPr>
              <a:t> </a:t>
            </a:r>
            <a:r>
              <a:rPr dirty="0" sz="2150" spc="45">
                <a:solidFill>
                  <a:srgbClr val="0F0F0F"/>
                </a:solidFill>
                <a:latin typeface="Times New Roman"/>
                <a:cs typeface="Times New Roman"/>
              </a:rPr>
              <a:t>sp.)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0030" y="6692900"/>
            <a:ext cx="1372235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50">
                <a:solidFill>
                  <a:srgbClr val="4D4D4D"/>
                </a:solidFill>
                <a:latin typeface="Times New Roman"/>
                <a:cs typeface="Times New Roman"/>
              </a:rPr>
              <a:t>© </a:t>
            </a:r>
            <a:r>
              <a:rPr dirty="0" sz="850" spc="5">
                <a:solidFill>
                  <a:srgbClr val="3B3B3B"/>
                </a:solidFill>
                <a:latin typeface="Arial"/>
                <a:cs typeface="Arial"/>
              </a:rPr>
              <a:t>MATT </a:t>
            </a:r>
            <a:r>
              <a:rPr dirty="0" sz="850">
                <a:solidFill>
                  <a:srgbClr val="3B3B3B"/>
                </a:solidFill>
                <a:latin typeface="Arial"/>
                <a:cs typeface="Arial"/>
              </a:rPr>
              <a:t>BERTONE</a:t>
            </a:r>
            <a:r>
              <a:rPr dirty="0" sz="850" spc="145">
                <a:solidFill>
                  <a:srgbClr val="3B3B3B"/>
                </a:solidFill>
                <a:latin typeface="Arial"/>
                <a:cs typeface="Arial"/>
              </a:rPr>
              <a:t> </a:t>
            </a:r>
            <a:r>
              <a:rPr dirty="0" sz="850" spc="25">
                <a:solidFill>
                  <a:srgbClr val="4D4D4D"/>
                </a:solidFill>
                <a:latin typeface="Arial"/>
                <a:cs typeface="Arial"/>
              </a:rPr>
              <a:t>2013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900" y="1481667"/>
            <a:ext cx="8966200" cy="3382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35371" y="4387091"/>
            <a:ext cx="85979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Short-winged Mole Cricket (Orthoptera: Gryllotalpidae: </a:t>
            </a:r>
            <a:r>
              <a:rPr dirty="0" sz="1800" spc="-5" i="1">
                <a:solidFill>
                  <a:srgbClr val="FFFFFF"/>
                </a:solidFill>
                <a:latin typeface="Arial"/>
                <a:cs typeface="Arial"/>
              </a:rPr>
              <a:t>Neoscapteriscus</a:t>
            </a:r>
            <a:r>
              <a:rPr dirty="0" sz="1800" spc="60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 i="1">
                <a:solidFill>
                  <a:srgbClr val="FFFFFF"/>
                </a:solidFill>
                <a:latin typeface="Arial"/>
                <a:cs typeface="Arial"/>
              </a:rPr>
              <a:t>abbreviatus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3580" y="5104076"/>
            <a:ext cx="4626215" cy="15428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516719" y="5100675"/>
            <a:ext cx="2334557" cy="1546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698227" y="5100675"/>
            <a:ext cx="2308129" cy="15462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74332" y="3170766"/>
            <a:ext cx="4995332" cy="3060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47133" y="1765300"/>
            <a:ext cx="2531532" cy="18330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498166" y="1443565"/>
            <a:ext cx="2540000" cy="21547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13746" y="5062219"/>
            <a:ext cx="2351690" cy="15616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440402" y="3628306"/>
            <a:ext cx="2149190" cy="1433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079635" y="3136304"/>
            <a:ext cx="2064364" cy="13740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6733" y="4472001"/>
            <a:ext cx="8270532" cy="19030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887" y="334861"/>
            <a:ext cx="3648829" cy="23766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490720" y="542290"/>
            <a:ext cx="5212715" cy="5791200"/>
          </a:xfrm>
          <a:custGeom>
            <a:avLst/>
            <a:gdLst/>
            <a:ahLst/>
            <a:cxnLst/>
            <a:rect l="l" t="t" r="r" b="b"/>
            <a:pathLst>
              <a:path w="5212715" h="5791200">
                <a:moveTo>
                  <a:pt x="0" y="5791200"/>
                </a:moveTo>
                <a:lnTo>
                  <a:pt x="5212091" y="5791200"/>
                </a:lnTo>
                <a:lnTo>
                  <a:pt x="5212091" y="0"/>
                </a:lnTo>
                <a:lnTo>
                  <a:pt x="0" y="0"/>
                </a:lnTo>
                <a:lnTo>
                  <a:pt x="0" y="579120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427220" y="6447790"/>
            <a:ext cx="5403215" cy="0"/>
          </a:xfrm>
          <a:custGeom>
            <a:avLst/>
            <a:gdLst/>
            <a:ahLst/>
            <a:cxnLst/>
            <a:rect l="l" t="t" r="r" b="b"/>
            <a:pathLst>
              <a:path w="5403215" h="0">
                <a:moveTo>
                  <a:pt x="0" y="0"/>
                </a:moveTo>
                <a:lnTo>
                  <a:pt x="5402591" y="0"/>
                </a:lnTo>
              </a:path>
            </a:pathLst>
          </a:custGeom>
          <a:ln w="254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439920" y="440690"/>
            <a:ext cx="0" cy="5994400"/>
          </a:xfrm>
          <a:custGeom>
            <a:avLst/>
            <a:gdLst/>
            <a:ahLst/>
            <a:cxnLst/>
            <a:rect l="l" t="t" r="r" b="b"/>
            <a:pathLst>
              <a:path w="0" h="5994400">
                <a:moveTo>
                  <a:pt x="0" y="0"/>
                </a:moveTo>
                <a:lnTo>
                  <a:pt x="0" y="5994400"/>
                </a:lnTo>
              </a:path>
            </a:pathLst>
          </a:custGeom>
          <a:ln w="254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427220" y="427990"/>
            <a:ext cx="5403215" cy="0"/>
          </a:xfrm>
          <a:custGeom>
            <a:avLst/>
            <a:gdLst/>
            <a:ahLst/>
            <a:cxnLst/>
            <a:rect l="l" t="t" r="r" b="b"/>
            <a:pathLst>
              <a:path w="5403215" h="0">
                <a:moveTo>
                  <a:pt x="0" y="0"/>
                </a:moveTo>
                <a:lnTo>
                  <a:pt x="5402591" y="0"/>
                </a:lnTo>
              </a:path>
            </a:pathLst>
          </a:custGeom>
          <a:ln w="254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817112" y="440132"/>
            <a:ext cx="0" cy="5995035"/>
          </a:xfrm>
          <a:custGeom>
            <a:avLst/>
            <a:gdLst/>
            <a:ahLst/>
            <a:cxnLst/>
            <a:rect l="l" t="t" r="r" b="b"/>
            <a:pathLst>
              <a:path w="0" h="5995035">
                <a:moveTo>
                  <a:pt x="0" y="0"/>
                </a:moveTo>
                <a:lnTo>
                  <a:pt x="0" y="5994872"/>
                </a:lnTo>
              </a:path>
            </a:pathLst>
          </a:custGeom>
          <a:ln w="254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478020" y="6371590"/>
            <a:ext cx="5301615" cy="0"/>
          </a:xfrm>
          <a:custGeom>
            <a:avLst/>
            <a:gdLst/>
            <a:ahLst/>
            <a:cxnLst/>
            <a:rect l="l" t="t" r="r" b="b"/>
            <a:pathLst>
              <a:path w="5301615" h="0">
                <a:moveTo>
                  <a:pt x="0" y="0"/>
                </a:moveTo>
                <a:lnTo>
                  <a:pt x="5300991" y="0"/>
                </a:lnTo>
              </a:path>
            </a:pathLst>
          </a:custGeom>
          <a:ln w="762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516120" y="542290"/>
            <a:ext cx="0" cy="5791200"/>
          </a:xfrm>
          <a:custGeom>
            <a:avLst/>
            <a:gdLst/>
            <a:ahLst/>
            <a:cxnLst/>
            <a:rect l="l" t="t" r="r" b="b"/>
            <a:pathLst>
              <a:path w="0" h="5791200">
                <a:moveTo>
                  <a:pt x="0" y="0"/>
                </a:moveTo>
                <a:lnTo>
                  <a:pt x="0" y="5791200"/>
                </a:lnTo>
              </a:path>
            </a:pathLst>
          </a:custGeom>
          <a:ln w="762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478020" y="504190"/>
            <a:ext cx="5301615" cy="0"/>
          </a:xfrm>
          <a:custGeom>
            <a:avLst/>
            <a:gdLst/>
            <a:ahLst/>
            <a:cxnLst/>
            <a:rect l="l" t="t" r="r" b="b"/>
            <a:pathLst>
              <a:path w="5301615" h="0">
                <a:moveTo>
                  <a:pt x="0" y="0"/>
                </a:moveTo>
                <a:lnTo>
                  <a:pt x="5300991" y="0"/>
                </a:lnTo>
              </a:path>
            </a:pathLst>
          </a:custGeom>
          <a:ln w="762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740912" y="541732"/>
            <a:ext cx="0" cy="5791835"/>
          </a:xfrm>
          <a:custGeom>
            <a:avLst/>
            <a:gdLst/>
            <a:ahLst/>
            <a:cxnLst/>
            <a:rect l="l" t="t" r="r" b="b"/>
            <a:pathLst>
              <a:path w="0" h="5791835">
                <a:moveTo>
                  <a:pt x="0" y="0"/>
                </a:moveTo>
                <a:lnTo>
                  <a:pt x="0" y="5791672"/>
                </a:lnTo>
              </a:path>
            </a:pathLst>
          </a:custGeom>
          <a:ln w="76200">
            <a:solidFill>
              <a:srgbClr val="4040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192145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Immature</a:t>
            </a:r>
            <a:r>
              <a:rPr dirty="0" spc="-65"/>
              <a:t> </a:t>
            </a:r>
            <a:r>
              <a:rPr dirty="0"/>
              <a:t>Insects</a:t>
            </a:r>
          </a:p>
        </p:txBody>
      </p:sp>
      <p:sp>
        <p:nvSpPr>
          <p:cNvPr id="13" name="object 13"/>
          <p:cNvSpPr/>
          <p:nvPr/>
        </p:nvSpPr>
        <p:spPr>
          <a:xfrm>
            <a:off x="502373" y="3004158"/>
            <a:ext cx="2572439" cy="38538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657600" y="1679330"/>
            <a:ext cx="4984115" cy="4625340"/>
          </a:xfrm>
          <a:custGeom>
            <a:avLst/>
            <a:gdLst/>
            <a:ahLst/>
            <a:cxnLst/>
            <a:rect l="l" t="t" r="r" b="b"/>
            <a:pathLst>
              <a:path w="4984115" h="4625340">
                <a:moveTo>
                  <a:pt x="0" y="4624748"/>
                </a:moveTo>
                <a:lnTo>
                  <a:pt x="4984027" y="4624748"/>
                </a:lnTo>
                <a:lnTo>
                  <a:pt x="4984027" y="0"/>
                </a:lnTo>
                <a:lnTo>
                  <a:pt x="0" y="0"/>
                </a:lnTo>
                <a:lnTo>
                  <a:pt x="0" y="4624748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63500" rIns="0" bIns="0" rtlCol="0" vert="horz">
            <a:spAutoFit/>
          </a:bodyPr>
          <a:lstStyle/>
          <a:p>
            <a:pPr marL="3318510" marR="5080" indent="-228600">
              <a:lnSpc>
                <a:spcPts val="3000"/>
              </a:lnSpc>
              <a:spcBef>
                <a:spcPts val="500"/>
              </a:spcBef>
              <a:buChar char="•"/>
              <a:tabLst>
                <a:tab pos="3318510" algn="l"/>
              </a:tabLst>
            </a:pPr>
            <a:r>
              <a:rPr dirty="0" spc="-20"/>
              <a:t>Typically </a:t>
            </a:r>
            <a:r>
              <a:rPr dirty="0"/>
              <a:t>the most damaging  </a:t>
            </a:r>
            <a:r>
              <a:rPr dirty="0" spc="-5"/>
              <a:t>life </a:t>
            </a:r>
            <a:r>
              <a:rPr dirty="0"/>
              <a:t>stage</a:t>
            </a:r>
          </a:p>
          <a:p>
            <a:pPr marL="3077210">
              <a:lnSpc>
                <a:spcPct val="100000"/>
              </a:lnSpc>
              <a:spcBef>
                <a:spcPts val="20"/>
              </a:spcBef>
              <a:buChar char="•"/>
            </a:pPr>
            <a:endParaRPr sz="4350">
              <a:latin typeface="Times New Roman"/>
              <a:cs typeface="Times New Roman"/>
            </a:endParaRPr>
          </a:p>
          <a:p>
            <a:pPr marL="3318510" marR="123189" indent="-228600">
              <a:lnSpc>
                <a:spcPts val="3470"/>
              </a:lnSpc>
              <a:buChar char="•"/>
              <a:tabLst>
                <a:tab pos="3318510" algn="l"/>
              </a:tabLst>
            </a:pPr>
            <a:r>
              <a:rPr dirty="0" sz="3200" spc="-5"/>
              <a:t>Incomplete  metamorphosis:</a:t>
            </a:r>
            <a:r>
              <a:rPr dirty="0" sz="3200" spc="-70"/>
              <a:t> </a:t>
            </a:r>
            <a:r>
              <a:rPr dirty="0" sz="3200" spc="-5" b="1">
                <a:latin typeface="Arial"/>
                <a:cs typeface="Arial"/>
              </a:rPr>
              <a:t>Nymph</a:t>
            </a:r>
            <a:endParaRPr sz="3200">
              <a:latin typeface="Arial"/>
              <a:cs typeface="Arial"/>
            </a:endParaRPr>
          </a:p>
          <a:p>
            <a:pPr marL="3318510" marR="417830" indent="-228600">
              <a:lnSpc>
                <a:spcPts val="3470"/>
              </a:lnSpc>
              <a:spcBef>
                <a:spcPts val="960"/>
              </a:spcBef>
              <a:buChar char="•"/>
              <a:tabLst>
                <a:tab pos="3318510" algn="l"/>
              </a:tabLst>
            </a:pPr>
            <a:r>
              <a:rPr dirty="0" sz="3200" spc="-5"/>
              <a:t>Complete  metamorphosis:</a:t>
            </a:r>
            <a:r>
              <a:rPr dirty="0" sz="3200" spc="-85"/>
              <a:t> </a:t>
            </a:r>
            <a:r>
              <a:rPr dirty="0" sz="3200" spc="-5" b="1">
                <a:latin typeface="Arial"/>
                <a:cs typeface="Arial"/>
              </a:rPr>
              <a:t>Larva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41961" y="3507964"/>
            <a:ext cx="4302038" cy="33500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717351" y="3132053"/>
            <a:ext cx="2738755" cy="1426845"/>
          </a:xfrm>
          <a:prstGeom prst="rect">
            <a:avLst/>
          </a:prstGeom>
        </p:spPr>
        <p:txBody>
          <a:bodyPr wrap="square" lIns="0" tIns="93980" rIns="0" bIns="0" rtlCol="0" vert="horz">
            <a:spAutoFit/>
          </a:bodyPr>
          <a:lstStyle/>
          <a:p>
            <a:pPr marL="110489">
              <a:lnSpc>
                <a:spcPct val="100000"/>
              </a:lnSpc>
              <a:spcBef>
                <a:spcPts val="740"/>
              </a:spcBef>
            </a:pPr>
            <a:r>
              <a:rPr dirty="0" sz="2800">
                <a:latin typeface="Arial"/>
                <a:cs typeface="Arial"/>
              </a:rPr>
              <a:t>spersal</a:t>
            </a:r>
            <a:endParaRPr sz="2800">
              <a:latin typeface="Arial"/>
              <a:cs typeface="Arial"/>
            </a:endParaRPr>
          </a:p>
          <a:p>
            <a:pPr marL="113664" marR="5080" indent="-101600">
              <a:lnSpc>
                <a:spcPts val="3030"/>
              </a:lnSpc>
              <a:spcBef>
                <a:spcPts val="1015"/>
              </a:spcBef>
            </a:pPr>
            <a:r>
              <a:rPr dirty="0" sz="2800">
                <a:latin typeface="Arial"/>
                <a:cs typeface="Arial"/>
              </a:rPr>
              <a:t>ely</a:t>
            </a:r>
            <a:r>
              <a:rPr dirty="0" sz="2800" spc="-7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taxonomically  e</a:t>
            </a:r>
            <a:r>
              <a:rPr dirty="0" sz="2800" spc="-1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stages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7325" y="6367223"/>
            <a:ext cx="2003425" cy="3005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082879" y="0"/>
            <a:ext cx="5061120" cy="19842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559154" y="2355000"/>
            <a:ext cx="2380396" cy="15900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256474" y="4297062"/>
            <a:ext cx="3743147" cy="24856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05966" y="4330700"/>
            <a:ext cx="3674532" cy="2468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4950" y="6378721"/>
            <a:ext cx="2003425" cy="3005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724150" y="4700178"/>
            <a:ext cx="2468562" cy="1828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711450" y="4687478"/>
            <a:ext cx="2494280" cy="1854200"/>
          </a:xfrm>
          <a:custGeom>
            <a:avLst/>
            <a:gdLst/>
            <a:ahLst/>
            <a:cxnLst/>
            <a:rect l="l" t="t" r="r" b="b"/>
            <a:pathLst>
              <a:path w="2494279" h="1854200">
                <a:moveTo>
                  <a:pt x="0" y="0"/>
                </a:moveTo>
                <a:lnTo>
                  <a:pt x="2493963" y="0"/>
                </a:lnTo>
                <a:lnTo>
                  <a:pt x="2493963" y="1854200"/>
                </a:lnTo>
                <a:lnTo>
                  <a:pt x="0" y="18542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873875" y="6407296"/>
            <a:ext cx="2003425" cy="3005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36163" y="4136230"/>
            <a:ext cx="2486393" cy="26278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531400" y="4131468"/>
            <a:ext cx="2496185" cy="2637790"/>
          </a:xfrm>
          <a:custGeom>
            <a:avLst/>
            <a:gdLst/>
            <a:ahLst/>
            <a:cxnLst/>
            <a:rect l="l" t="t" r="r" b="b"/>
            <a:pathLst>
              <a:path w="2496184" h="2637790">
                <a:moveTo>
                  <a:pt x="0" y="0"/>
                </a:moveTo>
                <a:lnTo>
                  <a:pt x="2495919" y="0"/>
                </a:lnTo>
                <a:lnTo>
                  <a:pt x="2495919" y="2637367"/>
                </a:lnTo>
                <a:lnTo>
                  <a:pt x="0" y="2637367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57287" y="4639105"/>
            <a:ext cx="3143250" cy="21249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43977" y="3529319"/>
            <a:ext cx="1927665" cy="1916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648771" y="2337659"/>
            <a:ext cx="2338952" cy="19491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610386" y="1759809"/>
            <a:ext cx="1247612" cy="14744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472789" y="5329652"/>
            <a:ext cx="2514935" cy="14146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43525" y="3836193"/>
            <a:ext cx="3021806" cy="30218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688306" y="4562279"/>
            <a:ext cx="1876425" cy="15696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" y="8"/>
            <a:ext cx="9143979" cy="4654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92200" y="4388303"/>
            <a:ext cx="618490" cy="703580"/>
          </a:xfrm>
          <a:custGeom>
            <a:avLst/>
            <a:gdLst/>
            <a:ahLst/>
            <a:cxnLst/>
            <a:rect l="l" t="t" r="r" b="b"/>
            <a:pathLst>
              <a:path w="618489" h="703579">
                <a:moveTo>
                  <a:pt x="309032" y="0"/>
                </a:moveTo>
                <a:lnTo>
                  <a:pt x="263366" y="3811"/>
                </a:lnTo>
                <a:lnTo>
                  <a:pt x="219780" y="14881"/>
                </a:lnTo>
                <a:lnTo>
                  <a:pt x="178752" y="32668"/>
                </a:lnTo>
                <a:lnTo>
                  <a:pt x="140761" y="56627"/>
                </a:lnTo>
                <a:lnTo>
                  <a:pt x="106284" y="86215"/>
                </a:lnTo>
                <a:lnTo>
                  <a:pt x="75800" y="120887"/>
                </a:lnTo>
                <a:lnTo>
                  <a:pt x="49787" y="160101"/>
                </a:lnTo>
                <a:lnTo>
                  <a:pt x="28722" y="203312"/>
                </a:lnTo>
                <a:lnTo>
                  <a:pt x="13084" y="249976"/>
                </a:lnTo>
                <a:lnTo>
                  <a:pt x="3350" y="299551"/>
                </a:lnTo>
                <a:lnTo>
                  <a:pt x="0" y="351492"/>
                </a:lnTo>
                <a:lnTo>
                  <a:pt x="3350" y="403433"/>
                </a:lnTo>
                <a:lnTo>
                  <a:pt x="13084" y="453008"/>
                </a:lnTo>
                <a:lnTo>
                  <a:pt x="28722" y="499673"/>
                </a:lnTo>
                <a:lnTo>
                  <a:pt x="49787" y="542884"/>
                </a:lnTo>
                <a:lnTo>
                  <a:pt x="75800" y="582098"/>
                </a:lnTo>
                <a:lnTo>
                  <a:pt x="106284" y="616770"/>
                </a:lnTo>
                <a:lnTo>
                  <a:pt x="140761" y="646358"/>
                </a:lnTo>
                <a:lnTo>
                  <a:pt x="178752" y="670317"/>
                </a:lnTo>
                <a:lnTo>
                  <a:pt x="219780" y="688103"/>
                </a:lnTo>
                <a:lnTo>
                  <a:pt x="263366" y="699174"/>
                </a:lnTo>
                <a:lnTo>
                  <a:pt x="309032" y="702985"/>
                </a:lnTo>
                <a:lnTo>
                  <a:pt x="354699" y="699174"/>
                </a:lnTo>
                <a:lnTo>
                  <a:pt x="398286" y="688103"/>
                </a:lnTo>
                <a:lnTo>
                  <a:pt x="439314" y="670317"/>
                </a:lnTo>
                <a:lnTo>
                  <a:pt x="477305" y="646358"/>
                </a:lnTo>
                <a:lnTo>
                  <a:pt x="511782" y="616770"/>
                </a:lnTo>
                <a:lnTo>
                  <a:pt x="542266" y="582098"/>
                </a:lnTo>
                <a:lnTo>
                  <a:pt x="568279" y="542884"/>
                </a:lnTo>
                <a:lnTo>
                  <a:pt x="589344" y="499673"/>
                </a:lnTo>
                <a:lnTo>
                  <a:pt x="604982" y="453008"/>
                </a:lnTo>
                <a:lnTo>
                  <a:pt x="614716" y="403433"/>
                </a:lnTo>
                <a:lnTo>
                  <a:pt x="618067" y="351492"/>
                </a:lnTo>
                <a:lnTo>
                  <a:pt x="614716" y="299551"/>
                </a:lnTo>
                <a:lnTo>
                  <a:pt x="604982" y="249976"/>
                </a:lnTo>
                <a:lnTo>
                  <a:pt x="589344" y="203312"/>
                </a:lnTo>
                <a:lnTo>
                  <a:pt x="568279" y="160101"/>
                </a:lnTo>
                <a:lnTo>
                  <a:pt x="542266" y="120887"/>
                </a:lnTo>
                <a:lnTo>
                  <a:pt x="511782" y="86215"/>
                </a:lnTo>
                <a:lnTo>
                  <a:pt x="477305" y="56627"/>
                </a:lnTo>
                <a:lnTo>
                  <a:pt x="439314" y="32668"/>
                </a:lnTo>
                <a:lnTo>
                  <a:pt x="398286" y="14881"/>
                </a:lnTo>
                <a:lnTo>
                  <a:pt x="354699" y="3811"/>
                </a:lnTo>
                <a:lnTo>
                  <a:pt x="3090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82488" y="4989772"/>
            <a:ext cx="2276475" cy="558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5">
                <a:latin typeface="Arial"/>
                <a:cs typeface="Arial"/>
              </a:rPr>
              <a:t>Questions?</a:t>
            </a:r>
            <a:endParaRPr sz="35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31425" y="4017916"/>
            <a:ext cx="173736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latin typeface="Arial"/>
                <a:cs typeface="Arial"/>
              </a:rPr>
              <a:t>Contact</a:t>
            </a:r>
            <a:r>
              <a:rPr dirty="0" sz="2400" spc="-55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info: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31425" y="4383676"/>
            <a:ext cx="2397760" cy="1397635"/>
          </a:xfrm>
          <a:prstGeom prst="rect">
            <a:avLst/>
          </a:prstGeom>
        </p:spPr>
        <p:txBody>
          <a:bodyPr wrap="square" lIns="0" tIns="104139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19"/>
              </a:spcBef>
              <a:buChar char="•"/>
              <a:tabLst>
                <a:tab pos="241300" algn="l"/>
              </a:tabLst>
            </a:pPr>
            <a:r>
              <a:rPr dirty="0" sz="2400">
                <a:latin typeface="Arial"/>
                <a:cs typeface="Arial"/>
                <a:hlinkClick r:id="rId4"/>
              </a:rPr>
              <a:t>agda</a:t>
            </a:r>
            <a:r>
              <a:rPr dirty="0" sz="2400" spc="5">
                <a:latin typeface="Arial"/>
                <a:cs typeface="Arial"/>
                <a:hlinkClick r:id="rId4"/>
              </a:rPr>
              <a:t>l</a:t>
            </a:r>
            <a:r>
              <a:rPr dirty="0" sz="2400">
                <a:latin typeface="Arial"/>
                <a:cs typeface="Arial"/>
                <a:hlinkClick r:id="rId4"/>
              </a:rPr>
              <a:t>e@u</a:t>
            </a:r>
            <a:r>
              <a:rPr dirty="0" sz="2400" spc="-5">
                <a:latin typeface="Arial"/>
                <a:cs typeface="Arial"/>
                <a:hlinkClick r:id="rId4"/>
              </a:rPr>
              <a:t>f</a:t>
            </a:r>
            <a:r>
              <a:rPr dirty="0" sz="2400" spc="5">
                <a:latin typeface="Arial"/>
                <a:cs typeface="Arial"/>
                <a:hlinkClick r:id="rId4"/>
              </a:rPr>
              <a:t>l</a:t>
            </a:r>
            <a:r>
              <a:rPr dirty="0" sz="2400" spc="-5">
                <a:latin typeface="Arial"/>
                <a:cs typeface="Arial"/>
                <a:hlinkClick r:id="rId4"/>
              </a:rPr>
              <a:t>.</a:t>
            </a:r>
            <a:r>
              <a:rPr dirty="0" sz="2400">
                <a:latin typeface="Arial"/>
                <a:cs typeface="Arial"/>
                <a:hlinkClick r:id="rId4"/>
              </a:rPr>
              <a:t>edu</a:t>
            </a:r>
            <a:endParaRPr sz="24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20"/>
              </a:spcBef>
              <a:buChar char="•"/>
              <a:tabLst>
                <a:tab pos="241300" algn="l"/>
              </a:tabLst>
            </a:pPr>
            <a:r>
              <a:rPr dirty="0" sz="2400">
                <a:latin typeface="Arial"/>
                <a:cs typeface="Arial"/>
              </a:rPr>
              <a:t>352-273-3976</a:t>
            </a:r>
            <a:endParaRPr sz="24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20"/>
              </a:spcBef>
              <a:buChar char="•"/>
              <a:tabLst>
                <a:tab pos="241300" algn="l"/>
              </a:tabLst>
            </a:pPr>
            <a:r>
              <a:rPr dirty="0" sz="2400">
                <a:latin typeface="Arial"/>
                <a:cs typeface="Arial"/>
              </a:rPr>
              <a:t>dalelab.org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8923" y="1568480"/>
            <a:ext cx="6169025" cy="5059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077595">
              <a:lnSpc>
                <a:spcPct val="100000"/>
              </a:lnSpc>
              <a:spcBef>
                <a:spcPts val="100"/>
              </a:spcBef>
            </a:pPr>
            <a:r>
              <a:rPr dirty="0" u="heavy" sz="2200" spc="-5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  <a:hlinkClick r:id="rId2"/>
              </a:rPr>
              <a:t>http://edis.ifas.ufl.edu </a:t>
            </a:r>
            <a:r>
              <a:rPr dirty="0" sz="2200" spc="-5">
                <a:solidFill>
                  <a:srgbClr val="0563C1"/>
                </a:solidFill>
                <a:latin typeface="Arial"/>
                <a:cs typeface="Arial"/>
              </a:rPr>
              <a:t> </a:t>
            </a:r>
            <a:r>
              <a:rPr dirty="0" u="heavy" sz="2200" spc="-5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https://entnemdept.ifas.ufl.edu/creatures/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100">
              <a:latin typeface="Times New Roman"/>
              <a:cs typeface="Times New Roman"/>
            </a:endParaRPr>
          </a:p>
          <a:p>
            <a:pPr marL="12700" marR="1948814">
              <a:lnSpc>
                <a:spcPts val="2600"/>
              </a:lnSpc>
            </a:pPr>
            <a:r>
              <a:rPr dirty="0" u="heavy" sz="2200" spc="-5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  <a:hlinkClick r:id="rId3"/>
              </a:rPr>
              <a:t>http://entnemdept.ufl.edu/insectid/ </a:t>
            </a:r>
            <a:r>
              <a:rPr dirty="0" sz="2200" spc="-5">
                <a:solidFill>
                  <a:srgbClr val="0563C1"/>
                </a:solidFill>
                <a:latin typeface="Arial"/>
                <a:cs typeface="Arial"/>
              </a:rPr>
              <a:t> </a:t>
            </a:r>
            <a:r>
              <a:rPr dirty="0" u="heavy" sz="2200" spc="-5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  <a:hlinkClick r:id="rId4"/>
              </a:rPr>
              <a:t>ljbuss@ufl.edu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900">
              <a:latin typeface="Times New Roman"/>
              <a:cs typeface="Times New Roman"/>
            </a:endParaRPr>
          </a:p>
          <a:p>
            <a:pPr marL="12700" marR="58419">
              <a:lnSpc>
                <a:spcPct val="100000"/>
              </a:lnSpc>
            </a:pPr>
            <a:r>
              <a:rPr dirty="0" u="heavy" sz="2200" spc="-5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  <a:hlinkClick r:id="rId5"/>
              </a:rPr>
              <a:t>http://nematology.ifas.ufl.edu/assaylab/index.html </a:t>
            </a:r>
            <a:r>
              <a:rPr dirty="0" sz="2200" spc="-5">
                <a:solidFill>
                  <a:srgbClr val="0563C1"/>
                </a:solidFill>
                <a:latin typeface="Arial"/>
                <a:cs typeface="Arial"/>
              </a:rPr>
              <a:t> </a:t>
            </a:r>
            <a:r>
              <a:rPr dirty="0" u="heavy" sz="2200" spc="-5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  <a:hlinkClick r:id="rId6"/>
              </a:rPr>
              <a:t>NEMALAB@ifas.ufl.edu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100">
              <a:latin typeface="Times New Roman"/>
              <a:cs typeface="Times New Roman"/>
            </a:endParaRPr>
          </a:p>
          <a:p>
            <a:pPr marL="12700" marR="429895">
              <a:lnSpc>
                <a:spcPts val="2600"/>
              </a:lnSpc>
            </a:pPr>
            <a:r>
              <a:rPr dirty="0" u="heavy" sz="2200" spc="-5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  <a:hlinkClick r:id="rId7"/>
              </a:rPr>
              <a:t>http://entomology.ifas.ufl.edu/extension/ </a:t>
            </a:r>
            <a:r>
              <a:rPr dirty="0" sz="2200" spc="-5">
                <a:solidFill>
                  <a:srgbClr val="0563C1"/>
                </a:solidFill>
                <a:latin typeface="Arial"/>
                <a:cs typeface="Arial"/>
              </a:rPr>
              <a:t> </a:t>
            </a:r>
            <a:r>
              <a:rPr dirty="0" u="heavy" sz="2200" spc="-5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  <a:hlinkClick r:id="rId8"/>
              </a:rPr>
              <a:t>http://entomology.ifas.ufl.edu/people-directory/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400">
              <a:latin typeface="Times New Roman"/>
              <a:cs typeface="Times New Roman"/>
            </a:endParaRPr>
          </a:p>
          <a:p>
            <a:pPr marL="12700" marR="5080">
              <a:lnSpc>
                <a:spcPct val="79500"/>
              </a:lnSpc>
            </a:pPr>
            <a:r>
              <a:rPr dirty="0" u="heavy" sz="2200" spc="-5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  <a:hlinkClick r:id="rId9"/>
              </a:rPr>
              <a:t>http://ifasbooks.ifas.ufl.edu/p-153-helpful-harmful- </a:t>
            </a:r>
            <a:r>
              <a:rPr dirty="0" sz="2200" spc="-5">
                <a:solidFill>
                  <a:srgbClr val="0563C1"/>
                </a:solidFill>
                <a:latin typeface="Arial"/>
                <a:cs typeface="Arial"/>
              </a:rPr>
              <a:t> </a:t>
            </a:r>
            <a:r>
              <a:rPr dirty="0" u="heavy" sz="2200" spc="-5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harmless.aspx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46456" y="4539969"/>
            <a:ext cx="2835757" cy="21268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405806" y="4512230"/>
            <a:ext cx="1636725" cy="2182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56251" y="4547185"/>
            <a:ext cx="1497591" cy="21268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5659" y="4572000"/>
            <a:ext cx="5293995" cy="1964689"/>
          </a:xfrm>
          <a:prstGeom prst="rect">
            <a:avLst/>
          </a:prstGeom>
          <a:solidFill>
            <a:srgbClr val="6F3D31"/>
          </a:solidFill>
        </p:spPr>
        <p:txBody>
          <a:bodyPr wrap="square" lIns="0" tIns="401955" rIns="0" bIns="0" rtlCol="0" vert="horz">
            <a:spAutoFit/>
          </a:bodyPr>
          <a:lstStyle/>
          <a:p>
            <a:pPr marL="808355" marR="284480" indent="-346075">
              <a:lnSpc>
                <a:spcPts val="4730"/>
              </a:lnSpc>
              <a:spcBef>
                <a:spcPts val="3165"/>
              </a:spcBef>
            </a:pPr>
            <a:r>
              <a:rPr dirty="0" sz="4400" spc="-5">
                <a:solidFill>
                  <a:srgbClr val="FFFFFF"/>
                </a:solidFill>
                <a:latin typeface="Arial"/>
                <a:cs typeface="Arial"/>
              </a:rPr>
              <a:t>The Challenges </a:t>
            </a:r>
            <a:r>
              <a:rPr dirty="0" sz="4400">
                <a:solidFill>
                  <a:srgbClr val="FFFFFF"/>
                </a:solidFill>
                <a:latin typeface="Arial"/>
                <a:cs typeface="Arial"/>
              </a:rPr>
              <a:t>of  </a:t>
            </a:r>
            <a:r>
              <a:rPr dirty="0" sz="4400" spc="-5">
                <a:solidFill>
                  <a:srgbClr val="FFFFFF"/>
                </a:solidFill>
                <a:latin typeface="Arial"/>
                <a:cs typeface="Arial"/>
              </a:rPr>
              <a:t>Common</a:t>
            </a:r>
            <a:r>
              <a:rPr dirty="0" sz="44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4400" spc="-5">
                <a:solidFill>
                  <a:srgbClr val="FFFFFF"/>
                </a:solidFill>
                <a:latin typeface="Arial"/>
                <a:cs typeface="Arial"/>
              </a:rPr>
              <a:t>Names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5660" y="321732"/>
            <a:ext cx="5293622" cy="41073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650990" y="321731"/>
            <a:ext cx="3251835" cy="6214745"/>
          </a:xfrm>
          <a:custGeom>
            <a:avLst/>
            <a:gdLst/>
            <a:ahLst/>
            <a:cxnLst/>
            <a:rect l="l" t="t" r="r" b="b"/>
            <a:pathLst>
              <a:path w="3251834" h="6214745">
                <a:moveTo>
                  <a:pt x="0" y="6214534"/>
                </a:moveTo>
                <a:lnTo>
                  <a:pt x="3251709" y="6214534"/>
                </a:lnTo>
                <a:lnTo>
                  <a:pt x="3251709" y="0"/>
                </a:lnTo>
                <a:lnTo>
                  <a:pt x="0" y="0"/>
                </a:lnTo>
                <a:lnTo>
                  <a:pt x="0" y="6214534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765661" y="684465"/>
            <a:ext cx="3018155" cy="3862704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241300" marR="598805" indent="-228600">
              <a:lnSpc>
                <a:spcPts val="2600"/>
              </a:lnSpc>
              <a:spcBef>
                <a:spcPts val="420"/>
              </a:spcBef>
              <a:buChar char="•"/>
              <a:tabLst>
                <a:tab pos="2413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Common</a:t>
            </a:r>
            <a:r>
              <a:rPr dirty="0" sz="24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name: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Palmetto</a:t>
            </a:r>
            <a:r>
              <a:rPr dirty="0" sz="24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bug</a:t>
            </a:r>
            <a:endParaRPr sz="2400">
              <a:latin typeface="Arial"/>
              <a:cs typeface="Arial"/>
            </a:endParaRPr>
          </a:p>
          <a:p>
            <a:pPr marL="241300" marR="598805" indent="-228600">
              <a:lnSpc>
                <a:spcPts val="2600"/>
              </a:lnSpc>
              <a:spcBef>
                <a:spcPts val="1000"/>
              </a:spcBef>
              <a:buChar char="•"/>
              <a:tabLst>
                <a:tab pos="2413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Common</a:t>
            </a:r>
            <a:r>
              <a:rPr dirty="0" sz="24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name:  </a:t>
            </a:r>
            <a:r>
              <a:rPr dirty="0" sz="2400" spc="-25">
                <a:solidFill>
                  <a:srgbClr val="FFFFFF"/>
                </a:solidFill>
                <a:latin typeface="Arial"/>
                <a:cs typeface="Arial"/>
              </a:rPr>
              <a:t>Water</a:t>
            </a:r>
            <a:r>
              <a:rPr dirty="0" sz="24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bug</a:t>
            </a:r>
            <a:endParaRPr sz="2400">
              <a:latin typeface="Arial"/>
              <a:cs typeface="Arial"/>
            </a:endParaRPr>
          </a:p>
          <a:p>
            <a:pPr marL="241300" marR="598805" indent="-228600">
              <a:lnSpc>
                <a:spcPts val="2600"/>
              </a:lnSpc>
              <a:spcBef>
                <a:spcPts val="965"/>
              </a:spcBef>
              <a:buChar char="•"/>
              <a:tabLst>
                <a:tab pos="2413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Common</a:t>
            </a:r>
            <a:r>
              <a:rPr dirty="0" sz="24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name: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Kakerlac</a:t>
            </a:r>
            <a:endParaRPr sz="2400">
              <a:latin typeface="Arial"/>
              <a:cs typeface="Arial"/>
            </a:endParaRPr>
          </a:p>
          <a:p>
            <a:pPr marL="241300" marR="598805" indent="-228600">
              <a:lnSpc>
                <a:spcPts val="2600"/>
              </a:lnSpc>
              <a:spcBef>
                <a:spcPts val="1000"/>
              </a:spcBef>
              <a:buChar char="•"/>
              <a:tabLst>
                <a:tab pos="2413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Common</a:t>
            </a:r>
            <a:r>
              <a:rPr dirty="0" sz="24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name: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Bombay</a:t>
            </a:r>
            <a:r>
              <a:rPr dirty="0" sz="24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canary</a:t>
            </a:r>
            <a:endParaRPr sz="2400">
              <a:latin typeface="Arial"/>
              <a:cs typeface="Arial"/>
            </a:endParaRPr>
          </a:p>
          <a:p>
            <a:pPr marL="241300" marR="5080" indent="-228600">
              <a:lnSpc>
                <a:spcPts val="2600"/>
              </a:lnSpc>
              <a:spcBef>
                <a:spcPts val="965"/>
              </a:spcBef>
              <a:buChar char="•"/>
              <a:tabLst>
                <a:tab pos="241300" algn="l"/>
              </a:tabLs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Common name:  </a:t>
            </a: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American</a:t>
            </a:r>
            <a:r>
              <a:rPr dirty="0" sz="24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cockroach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65661" y="5070156"/>
            <a:ext cx="2407285" cy="1047750"/>
          </a:xfrm>
          <a:prstGeom prst="rect">
            <a:avLst/>
          </a:prstGeom>
        </p:spPr>
        <p:txBody>
          <a:bodyPr wrap="square" lIns="0" tIns="50165" rIns="0" bIns="0" rtlCol="0" vert="horz">
            <a:spAutoFit/>
          </a:bodyPr>
          <a:lstStyle/>
          <a:p>
            <a:pPr marL="241300" marR="5080" indent="-228600">
              <a:lnSpc>
                <a:spcPct val="89700"/>
              </a:lnSpc>
              <a:spcBef>
                <a:spcPts val="395"/>
              </a:spcBef>
              <a:buChar char="•"/>
              <a:tabLst>
                <a:tab pos="241300" algn="l"/>
              </a:tabLst>
            </a:pPr>
            <a:r>
              <a:rPr dirty="0" sz="2400" spc="-5">
                <a:solidFill>
                  <a:srgbClr val="FFFFFF"/>
                </a:solidFill>
                <a:latin typeface="Arial"/>
                <a:cs typeface="Arial"/>
              </a:rPr>
              <a:t>Scientific</a:t>
            </a:r>
            <a:r>
              <a:rPr dirty="0" sz="24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name:  </a:t>
            </a:r>
            <a:r>
              <a:rPr dirty="0" sz="2400" spc="-5" i="1">
                <a:solidFill>
                  <a:srgbClr val="FFFFFF"/>
                </a:solidFill>
                <a:latin typeface="Arial"/>
                <a:cs typeface="Arial"/>
              </a:rPr>
              <a:t>Periplaneta  </a:t>
            </a:r>
            <a:r>
              <a:rPr dirty="0" sz="2400" i="1">
                <a:solidFill>
                  <a:srgbClr val="FFFFFF"/>
                </a:solidFill>
                <a:latin typeface="Arial"/>
                <a:cs typeface="Arial"/>
              </a:rPr>
              <a:t>americana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5815" y="1114475"/>
            <a:ext cx="3460036" cy="27721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81700" y="5317066"/>
            <a:ext cx="2277532" cy="1282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113028" y="5592650"/>
            <a:ext cx="2120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latin typeface="Arial"/>
                <a:cs typeface="Arial"/>
              </a:rPr>
              <a:t>Ab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77006" y="5179129"/>
            <a:ext cx="283210" cy="400685"/>
          </a:xfrm>
          <a:custGeom>
            <a:avLst/>
            <a:gdLst/>
            <a:ahLst/>
            <a:cxnLst/>
            <a:rect l="l" t="t" r="r" b="b"/>
            <a:pathLst>
              <a:path w="283209" h="400685">
                <a:moveTo>
                  <a:pt x="6931" y="0"/>
                </a:moveTo>
                <a:lnTo>
                  <a:pt x="0" y="4862"/>
                </a:lnTo>
                <a:lnTo>
                  <a:pt x="235615" y="340702"/>
                </a:lnTo>
                <a:lnTo>
                  <a:pt x="207891" y="360154"/>
                </a:lnTo>
                <a:lnTo>
                  <a:pt x="282844" y="400651"/>
                </a:lnTo>
                <a:lnTo>
                  <a:pt x="273173" y="335840"/>
                </a:lnTo>
                <a:lnTo>
                  <a:pt x="242547" y="335840"/>
                </a:lnTo>
                <a:lnTo>
                  <a:pt x="6931" y="0"/>
                </a:lnTo>
                <a:close/>
              </a:path>
              <a:path w="283209" h="400685">
                <a:moveTo>
                  <a:pt x="270271" y="316390"/>
                </a:moveTo>
                <a:lnTo>
                  <a:pt x="242547" y="335840"/>
                </a:lnTo>
                <a:lnTo>
                  <a:pt x="273173" y="335840"/>
                </a:lnTo>
                <a:lnTo>
                  <a:pt x="270271" y="3163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172317" y="5317669"/>
            <a:ext cx="294005" cy="426084"/>
          </a:xfrm>
          <a:custGeom>
            <a:avLst/>
            <a:gdLst/>
            <a:ahLst/>
            <a:cxnLst/>
            <a:rect l="l" t="t" r="r" b="b"/>
            <a:pathLst>
              <a:path w="294004" h="426085">
                <a:moveTo>
                  <a:pt x="11625" y="341457"/>
                </a:moveTo>
                <a:lnTo>
                  <a:pt x="0" y="425854"/>
                </a:lnTo>
                <a:lnTo>
                  <a:pt x="74493" y="384516"/>
                </a:lnTo>
                <a:lnTo>
                  <a:pt x="46551" y="365379"/>
                </a:lnTo>
                <a:lnTo>
                  <a:pt x="49828" y="360594"/>
                </a:lnTo>
                <a:lnTo>
                  <a:pt x="39566" y="360594"/>
                </a:lnTo>
                <a:lnTo>
                  <a:pt x="11625" y="341457"/>
                </a:lnTo>
                <a:close/>
              </a:path>
              <a:path w="294004" h="426085">
                <a:moveTo>
                  <a:pt x="286543" y="0"/>
                </a:moveTo>
                <a:lnTo>
                  <a:pt x="39566" y="360594"/>
                </a:lnTo>
                <a:lnTo>
                  <a:pt x="49828" y="360594"/>
                </a:lnTo>
                <a:lnTo>
                  <a:pt x="293528" y="4784"/>
                </a:lnTo>
                <a:lnTo>
                  <a:pt x="2865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534656" y="5802784"/>
            <a:ext cx="901065" cy="76200"/>
          </a:xfrm>
          <a:custGeom>
            <a:avLst/>
            <a:gdLst/>
            <a:ahLst/>
            <a:cxnLst/>
            <a:rect l="l" t="t" r="r" b="b"/>
            <a:pathLst>
              <a:path w="901065" h="76200">
                <a:moveTo>
                  <a:pt x="76200" y="0"/>
                </a:moveTo>
                <a:lnTo>
                  <a:pt x="0" y="38100"/>
                </a:lnTo>
                <a:lnTo>
                  <a:pt x="76200" y="76199"/>
                </a:lnTo>
                <a:lnTo>
                  <a:pt x="76200" y="42333"/>
                </a:lnTo>
                <a:lnTo>
                  <a:pt x="900573" y="42332"/>
                </a:lnTo>
                <a:lnTo>
                  <a:pt x="900573" y="33866"/>
                </a:lnTo>
                <a:lnTo>
                  <a:pt x="76200" y="33866"/>
                </a:lnTo>
                <a:lnTo>
                  <a:pt x="76200" y="0"/>
                </a:lnTo>
                <a:close/>
              </a:path>
              <a:path w="901065" h="76200">
                <a:moveTo>
                  <a:pt x="900573" y="33865"/>
                </a:moveTo>
                <a:lnTo>
                  <a:pt x="76200" y="33866"/>
                </a:lnTo>
                <a:lnTo>
                  <a:pt x="900573" y="338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490340" y="1588710"/>
            <a:ext cx="2811145" cy="430530"/>
          </a:xfrm>
          <a:custGeom>
            <a:avLst/>
            <a:gdLst/>
            <a:ahLst/>
            <a:cxnLst/>
            <a:rect l="l" t="t" r="r" b="b"/>
            <a:pathLst>
              <a:path w="2811145" h="430530">
                <a:moveTo>
                  <a:pt x="0" y="0"/>
                </a:moveTo>
                <a:lnTo>
                  <a:pt x="2810933" y="0"/>
                </a:lnTo>
                <a:lnTo>
                  <a:pt x="2810933" y="430215"/>
                </a:lnTo>
                <a:lnTo>
                  <a:pt x="0" y="43021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58309" y="3410700"/>
            <a:ext cx="1482090" cy="0"/>
          </a:xfrm>
          <a:custGeom>
            <a:avLst/>
            <a:gdLst/>
            <a:ahLst/>
            <a:cxnLst/>
            <a:rect l="l" t="t" r="r" b="b"/>
            <a:pathLst>
              <a:path w="1482089" h="0">
                <a:moveTo>
                  <a:pt x="0" y="0"/>
                </a:moveTo>
                <a:lnTo>
                  <a:pt x="1481667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78443" y="149479"/>
            <a:ext cx="4265425" cy="20749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601554" y="2286000"/>
            <a:ext cx="3542444" cy="20749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418271" y="4572000"/>
            <a:ext cx="2725584" cy="20045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0"/>
            <a:ext cx="7192645" cy="6858000"/>
          </a:xfrm>
          <a:custGeom>
            <a:avLst/>
            <a:gdLst/>
            <a:ahLst/>
            <a:cxnLst/>
            <a:rect l="l" t="t" r="r" b="b"/>
            <a:pathLst>
              <a:path w="7192645" h="6858000">
                <a:moveTo>
                  <a:pt x="4810536" y="0"/>
                </a:moveTo>
                <a:lnTo>
                  <a:pt x="0" y="0"/>
                </a:lnTo>
                <a:lnTo>
                  <a:pt x="0" y="6857999"/>
                </a:lnTo>
                <a:lnTo>
                  <a:pt x="7192651" y="6857999"/>
                </a:lnTo>
                <a:lnTo>
                  <a:pt x="4810536" y="0"/>
                </a:lnTo>
                <a:close/>
              </a:path>
            </a:pathLst>
          </a:custGeom>
          <a:solidFill>
            <a:srgbClr val="FFFFFF">
              <a:alpha val="7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07390" y="711676"/>
            <a:ext cx="2003425" cy="558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5">
                <a:solidFill>
                  <a:srgbClr val="000000"/>
                </a:solidFill>
              </a:rPr>
              <a:t>Arachnids</a:t>
            </a:r>
            <a:endParaRPr sz="3500"/>
          </a:p>
        </p:txBody>
      </p:sp>
      <p:sp>
        <p:nvSpPr>
          <p:cNvPr id="7" name="object 7"/>
          <p:cNvSpPr txBox="1"/>
          <p:nvPr/>
        </p:nvSpPr>
        <p:spPr>
          <a:xfrm>
            <a:off x="518606" y="2052838"/>
            <a:ext cx="4662805" cy="3856990"/>
          </a:xfrm>
          <a:prstGeom prst="rect">
            <a:avLst/>
          </a:prstGeom>
        </p:spPr>
        <p:txBody>
          <a:bodyPr wrap="square" lIns="0" tIns="939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dirty="0" u="heavy" sz="280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Orders of</a:t>
            </a:r>
            <a:r>
              <a:rPr dirty="0" u="heavy" sz="2800" spc="-17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80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Arachnids</a:t>
            </a:r>
            <a:endParaRPr sz="2800">
              <a:latin typeface="Arial"/>
              <a:cs typeface="Arial"/>
            </a:endParaRPr>
          </a:p>
          <a:p>
            <a:pPr marL="527050" indent="-514350">
              <a:lnSpc>
                <a:spcPct val="100000"/>
              </a:lnSpc>
              <a:spcBef>
                <a:spcPts val="640"/>
              </a:spcBef>
              <a:buAutoNum type="arabicPeriod"/>
              <a:tabLst>
                <a:tab pos="526415" algn="l"/>
                <a:tab pos="527050" algn="l"/>
              </a:tabLst>
            </a:pPr>
            <a:r>
              <a:rPr dirty="0" sz="2800">
                <a:latin typeface="Arial"/>
                <a:cs typeface="Arial"/>
              </a:rPr>
              <a:t>Scorpiones</a:t>
            </a:r>
            <a:r>
              <a:rPr dirty="0" sz="2800" spc="-1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(scorpions)</a:t>
            </a:r>
            <a:endParaRPr sz="2800">
              <a:latin typeface="Arial"/>
              <a:cs typeface="Arial"/>
            </a:endParaRPr>
          </a:p>
          <a:p>
            <a:pPr marL="527050" marR="226060" indent="-514350">
              <a:lnSpc>
                <a:spcPts val="3030"/>
              </a:lnSpc>
              <a:spcBef>
                <a:spcPts val="1050"/>
              </a:spcBef>
              <a:buAutoNum type="arabicPeriod"/>
              <a:tabLst>
                <a:tab pos="526415" algn="l"/>
                <a:tab pos="527050" algn="l"/>
              </a:tabLst>
            </a:pPr>
            <a:r>
              <a:rPr dirty="0" sz="2800">
                <a:latin typeface="Arial"/>
                <a:cs typeface="Arial"/>
              </a:rPr>
              <a:t>Pseudoscorpiones</a:t>
            </a:r>
            <a:r>
              <a:rPr dirty="0" sz="2800" spc="-5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(false  scorpions)</a:t>
            </a:r>
            <a:endParaRPr sz="2800">
              <a:latin typeface="Arial"/>
              <a:cs typeface="Arial"/>
            </a:endParaRPr>
          </a:p>
          <a:p>
            <a:pPr marL="527050" indent="-514350">
              <a:lnSpc>
                <a:spcPct val="100000"/>
              </a:lnSpc>
              <a:spcBef>
                <a:spcPts val="595"/>
              </a:spcBef>
              <a:buAutoNum type="arabicPeriod"/>
              <a:tabLst>
                <a:tab pos="526415" algn="l"/>
                <a:tab pos="527050" algn="l"/>
              </a:tabLst>
            </a:pPr>
            <a:r>
              <a:rPr dirty="0" sz="2800">
                <a:latin typeface="Arial"/>
                <a:cs typeface="Arial"/>
              </a:rPr>
              <a:t>Acari (ticks and</a:t>
            </a:r>
            <a:r>
              <a:rPr dirty="0" sz="2800" spc="-4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mites)</a:t>
            </a:r>
            <a:endParaRPr sz="2800">
              <a:latin typeface="Arial"/>
              <a:cs typeface="Arial"/>
            </a:endParaRPr>
          </a:p>
          <a:p>
            <a:pPr marL="527050" indent="-514350">
              <a:lnSpc>
                <a:spcPts val="3195"/>
              </a:lnSpc>
              <a:spcBef>
                <a:spcPts val="675"/>
              </a:spcBef>
              <a:buAutoNum type="arabicPeriod"/>
              <a:tabLst>
                <a:tab pos="526415" algn="l"/>
                <a:tab pos="527050" algn="l"/>
              </a:tabLst>
            </a:pPr>
            <a:r>
              <a:rPr dirty="0" sz="2800">
                <a:latin typeface="Arial"/>
                <a:cs typeface="Arial"/>
              </a:rPr>
              <a:t>Opiliones</a:t>
            </a:r>
            <a:r>
              <a:rPr dirty="0" sz="2800" spc="-40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(daddy-longlegs</a:t>
            </a:r>
            <a:endParaRPr sz="2800">
              <a:latin typeface="Arial"/>
              <a:cs typeface="Arial"/>
            </a:endParaRPr>
          </a:p>
          <a:p>
            <a:pPr algn="ctr" marR="1521460">
              <a:lnSpc>
                <a:spcPts val="3195"/>
              </a:lnSpc>
            </a:pPr>
            <a:r>
              <a:rPr dirty="0" sz="2800">
                <a:latin typeface="Arial"/>
                <a:cs typeface="Arial"/>
              </a:rPr>
              <a:t>/harvestmen)</a:t>
            </a:r>
            <a:endParaRPr sz="2800">
              <a:latin typeface="Arial"/>
              <a:cs typeface="Arial"/>
            </a:endParaRPr>
          </a:p>
          <a:p>
            <a:pPr marL="527050" indent="-514350">
              <a:lnSpc>
                <a:spcPct val="100000"/>
              </a:lnSpc>
              <a:spcBef>
                <a:spcPts val="670"/>
              </a:spcBef>
              <a:buAutoNum type="arabicPeriod" startAt="5"/>
              <a:tabLst>
                <a:tab pos="526415" algn="l"/>
                <a:tab pos="527050" algn="l"/>
              </a:tabLst>
            </a:pPr>
            <a:r>
              <a:rPr dirty="0" sz="2800">
                <a:latin typeface="Arial"/>
                <a:cs typeface="Arial"/>
              </a:rPr>
              <a:t>Araneae</a:t>
            </a:r>
            <a:r>
              <a:rPr dirty="0" sz="2800" spc="-5">
                <a:latin typeface="Arial"/>
                <a:cs typeface="Arial"/>
              </a:rPr>
              <a:t> </a:t>
            </a:r>
            <a:r>
              <a:rPr dirty="0" sz="2800">
                <a:latin typeface="Arial"/>
                <a:cs typeface="Arial"/>
              </a:rPr>
              <a:t>(spiders)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3992" y="4307758"/>
            <a:ext cx="1267104" cy="2089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87544" y="4117328"/>
            <a:ext cx="1701800" cy="793115"/>
          </a:xfrm>
          <a:custGeom>
            <a:avLst/>
            <a:gdLst/>
            <a:ahLst/>
            <a:cxnLst/>
            <a:rect l="l" t="t" r="r" b="b"/>
            <a:pathLst>
              <a:path w="1701800" h="793114">
                <a:moveTo>
                  <a:pt x="53209" y="723722"/>
                </a:moveTo>
                <a:lnTo>
                  <a:pt x="0" y="790256"/>
                </a:lnTo>
                <a:lnTo>
                  <a:pt x="85152" y="792902"/>
                </a:lnTo>
                <a:lnTo>
                  <a:pt x="71843" y="764077"/>
                </a:lnTo>
                <a:lnTo>
                  <a:pt x="96814" y="752547"/>
                </a:lnTo>
                <a:lnTo>
                  <a:pt x="66519" y="752547"/>
                </a:lnTo>
                <a:lnTo>
                  <a:pt x="53209" y="723722"/>
                </a:lnTo>
                <a:close/>
              </a:path>
              <a:path w="1701800" h="793114">
                <a:moveTo>
                  <a:pt x="1696324" y="0"/>
                </a:moveTo>
                <a:lnTo>
                  <a:pt x="66519" y="752547"/>
                </a:lnTo>
                <a:lnTo>
                  <a:pt x="96814" y="752547"/>
                </a:lnTo>
                <a:lnTo>
                  <a:pt x="1701647" y="11529"/>
                </a:lnTo>
                <a:lnTo>
                  <a:pt x="16963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37926" y="4117591"/>
            <a:ext cx="1652270" cy="955675"/>
          </a:xfrm>
          <a:custGeom>
            <a:avLst/>
            <a:gdLst/>
            <a:ahLst/>
            <a:cxnLst/>
            <a:rect l="l" t="t" r="r" b="b"/>
            <a:pathLst>
              <a:path w="1652270" h="955675">
                <a:moveTo>
                  <a:pt x="46997" y="884534"/>
                </a:moveTo>
                <a:lnTo>
                  <a:pt x="0" y="955593"/>
                </a:lnTo>
                <a:lnTo>
                  <a:pt x="85045" y="950555"/>
                </a:lnTo>
                <a:lnTo>
                  <a:pt x="69191" y="923047"/>
                </a:lnTo>
                <a:lnTo>
                  <a:pt x="88284" y="912044"/>
                </a:lnTo>
                <a:lnTo>
                  <a:pt x="62850" y="912044"/>
                </a:lnTo>
                <a:lnTo>
                  <a:pt x="46997" y="884534"/>
                </a:lnTo>
                <a:close/>
              </a:path>
              <a:path w="1652270" h="955675">
                <a:moveTo>
                  <a:pt x="1645432" y="0"/>
                </a:moveTo>
                <a:lnTo>
                  <a:pt x="62850" y="912044"/>
                </a:lnTo>
                <a:lnTo>
                  <a:pt x="88284" y="912044"/>
                </a:lnTo>
                <a:lnTo>
                  <a:pt x="1651775" y="11003"/>
                </a:lnTo>
                <a:lnTo>
                  <a:pt x="16454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862228" y="5161715"/>
            <a:ext cx="744220" cy="100965"/>
          </a:xfrm>
          <a:custGeom>
            <a:avLst/>
            <a:gdLst/>
            <a:ahLst/>
            <a:cxnLst/>
            <a:rect l="l" t="t" r="r" b="b"/>
            <a:pathLst>
              <a:path w="744219" h="100964">
                <a:moveTo>
                  <a:pt x="72726" y="24662"/>
                </a:moveTo>
                <a:lnTo>
                  <a:pt x="0" y="69034"/>
                </a:lnTo>
                <a:lnTo>
                  <a:pt x="79133" y="100591"/>
                </a:lnTo>
                <a:lnTo>
                  <a:pt x="76464" y="68954"/>
                </a:lnTo>
                <a:lnTo>
                  <a:pt x="226436" y="56299"/>
                </a:lnTo>
                <a:lnTo>
                  <a:pt x="75396" y="56299"/>
                </a:lnTo>
                <a:lnTo>
                  <a:pt x="72726" y="24662"/>
                </a:lnTo>
                <a:close/>
              </a:path>
              <a:path w="744219" h="100964">
                <a:moveTo>
                  <a:pt x="742560" y="0"/>
                </a:moveTo>
                <a:lnTo>
                  <a:pt x="75396" y="56299"/>
                </a:lnTo>
                <a:lnTo>
                  <a:pt x="226436" y="56299"/>
                </a:lnTo>
                <a:lnTo>
                  <a:pt x="743628" y="12655"/>
                </a:lnTo>
                <a:lnTo>
                  <a:pt x="7425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827032" y="5702180"/>
            <a:ext cx="982344" cy="529590"/>
          </a:xfrm>
          <a:custGeom>
            <a:avLst/>
            <a:gdLst/>
            <a:ahLst/>
            <a:cxnLst/>
            <a:rect l="l" t="t" r="r" b="b"/>
            <a:pathLst>
              <a:path w="982344" h="529589">
                <a:moveTo>
                  <a:pt x="91110" y="41548"/>
                </a:moveTo>
                <a:lnTo>
                  <a:pt x="64190" y="41548"/>
                </a:lnTo>
                <a:lnTo>
                  <a:pt x="976190" y="529536"/>
                </a:lnTo>
                <a:lnTo>
                  <a:pt x="982182" y="518339"/>
                </a:lnTo>
                <a:lnTo>
                  <a:pt x="91110" y="41548"/>
                </a:lnTo>
                <a:close/>
              </a:path>
              <a:path w="982344" h="529589">
                <a:moveTo>
                  <a:pt x="0" y="0"/>
                </a:moveTo>
                <a:lnTo>
                  <a:pt x="49211" y="69543"/>
                </a:lnTo>
                <a:lnTo>
                  <a:pt x="64190" y="41548"/>
                </a:lnTo>
                <a:lnTo>
                  <a:pt x="91110" y="41548"/>
                </a:lnTo>
                <a:lnTo>
                  <a:pt x="70182" y="30351"/>
                </a:lnTo>
                <a:lnTo>
                  <a:pt x="85161" y="235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172784" y="5124008"/>
            <a:ext cx="654685" cy="285750"/>
          </a:xfrm>
          <a:custGeom>
            <a:avLst/>
            <a:gdLst/>
            <a:ahLst/>
            <a:cxnLst/>
            <a:rect l="l" t="t" r="r" b="b"/>
            <a:pathLst>
              <a:path w="654685" h="285750">
                <a:moveTo>
                  <a:pt x="0" y="285408"/>
                </a:moveTo>
                <a:lnTo>
                  <a:pt x="75006" y="284866"/>
                </a:lnTo>
                <a:lnTo>
                  <a:pt x="143861" y="283324"/>
                </a:lnTo>
                <a:lnTo>
                  <a:pt x="204599" y="280904"/>
                </a:lnTo>
                <a:lnTo>
                  <a:pt x="255258" y="277730"/>
                </a:lnTo>
                <a:lnTo>
                  <a:pt x="293875" y="273924"/>
                </a:lnTo>
                <a:lnTo>
                  <a:pt x="327124" y="264909"/>
                </a:lnTo>
                <a:lnTo>
                  <a:pt x="327124" y="163201"/>
                </a:lnTo>
                <a:lnTo>
                  <a:pt x="335764" y="158501"/>
                </a:lnTo>
                <a:lnTo>
                  <a:pt x="398990" y="150381"/>
                </a:lnTo>
                <a:lnTo>
                  <a:pt x="449649" y="147206"/>
                </a:lnTo>
                <a:lnTo>
                  <a:pt x="510387" y="144787"/>
                </a:lnTo>
                <a:lnTo>
                  <a:pt x="579242" y="143244"/>
                </a:lnTo>
                <a:lnTo>
                  <a:pt x="654249" y="142703"/>
                </a:lnTo>
                <a:lnTo>
                  <a:pt x="579242" y="142162"/>
                </a:lnTo>
                <a:lnTo>
                  <a:pt x="510387" y="140620"/>
                </a:lnTo>
                <a:lnTo>
                  <a:pt x="449649" y="138200"/>
                </a:lnTo>
                <a:lnTo>
                  <a:pt x="398990" y="135026"/>
                </a:lnTo>
                <a:lnTo>
                  <a:pt x="360373" y="131220"/>
                </a:lnTo>
                <a:lnTo>
                  <a:pt x="327124" y="122205"/>
                </a:lnTo>
                <a:lnTo>
                  <a:pt x="327124" y="20498"/>
                </a:lnTo>
                <a:lnTo>
                  <a:pt x="318484" y="15798"/>
                </a:lnTo>
                <a:lnTo>
                  <a:pt x="255258" y="7677"/>
                </a:lnTo>
                <a:lnTo>
                  <a:pt x="204599" y="4503"/>
                </a:lnTo>
                <a:lnTo>
                  <a:pt x="143861" y="2083"/>
                </a:lnTo>
                <a:lnTo>
                  <a:pt x="75006" y="541"/>
                </a:ln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72783" y="5422656"/>
            <a:ext cx="654685" cy="462280"/>
          </a:xfrm>
          <a:custGeom>
            <a:avLst/>
            <a:gdLst/>
            <a:ahLst/>
            <a:cxnLst/>
            <a:rect l="l" t="t" r="r" b="b"/>
            <a:pathLst>
              <a:path w="654685" h="462279">
                <a:moveTo>
                  <a:pt x="0" y="461981"/>
                </a:moveTo>
                <a:lnTo>
                  <a:pt x="75006" y="461104"/>
                </a:lnTo>
                <a:lnTo>
                  <a:pt x="143861" y="458608"/>
                </a:lnTo>
                <a:lnTo>
                  <a:pt x="204599" y="454691"/>
                </a:lnTo>
                <a:lnTo>
                  <a:pt x="255258" y="449553"/>
                </a:lnTo>
                <a:lnTo>
                  <a:pt x="293875" y="443392"/>
                </a:lnTo>
                <a:lnTo>
                  <a:pt x="327124" y="428801"/>
                </a:lnTo>
                <a:lnTo>
                  <a:pt x="327124" y="264169"/>
                </a:lnTo>
                <a:lnTo>
                  <a:pt x="335764" y="256562"/>
                </a:lnTo>
                <a:lnTo>
                  <a:pt x="398990" y="243417"/>
                </a:lnTo>
                <a:lnTo>
                  <a:pt x="449649" y="238279"/>
                </a:lnTo>
                <a:lnTo>
                  <a:pt x="510387" y="234362"/>
                </a:lnTo>
                <a:lnTo>
                  <a:pt x="579242" y="231866"/>
                </a:lnTo>
                <a:lnTo>
                  <a:pt x="654249" y="230990"/>
                </a:lnTo>
                <a:lnTo>
                  <a:pt x="579242" y="230113"/>
                </a:lnTo>
                <a:lnTo>
                  <a:pt x="510387" y="227617"/>
                </a:lnTo>
                <a:lnTo>
                  <a:pt x="449649" y="223700"/>
                </a:lnTo>
                <a:lnTo>
                  <a:pt x="398990" y="218562"/>
                </a:lnTo>
                <a:lnTo>
                  <a:pt x="360373" y="212402"/>
                </a:lnTo>
                <a:lnTo>
                  <a:pt x="327124" y="197810"/>
                </a:lnTo>
                <a:lnTo>
                  <a:pt x="327124" y="33179"/>
                </a:lnTo>
                <a:lnTo>
                  <a:pt x="318484" y="25571"/>
                </a:lnTo>
                <a:lnTo>
                  <a:pt x="255258" y="12427"/>
                </a:lnTo>
                <a:lnTo>
                  <a:pt x="204599" y="7289"/>
                </a:lnTo>
                <a:lnTo>
                  <a:pt x="143861" y="3372"/>
                </a:lnTo>
                <a:lnTo>
                  <a:pt x="75006" y="876"/>
                </a:ln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457472" y="2624141"/>
            <a:ext cx="2571824" cy="4170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974684" y="3733038"/>
            <a:ext cx="3556000" cy="115570"/>
          </a:xfrm>
          <a:custGeom>
            <a:avLst/>
            <a:gdLst/>
            <a:ahLst/>
            <a:cxnLst/>
            <a:rect l="l" t="t" r="r" b="b"/>
            <a:pathLst>
              <a:path w="3556000" h="115570">
                <a:moveTo>
                  <a:pt x="3478629" y="0"/>
                </a:moveTo>
                <a:lnTo>
                  <a:pt x="3479274" y="31743"/>
                </a:lnTo>
                <a:lnTo>
                  <a:pt x="0" y="102368"/>
                </a:lnTo>
                <a:lnTo>
                  <a:pt x="256" y="115065"/>
                </a:lnTo>
                <a:lnTo>
                  <a:pt x="3479532" y="44441"/>
                </a:lnTo>
                <a:lnTo>
                  <a:pt x="3540566" y="44441"/>
                </a:lnTo>
                <a:lnTo>
                  <a:pt x="3555587" y="36545"/>
                </a:lnTo>
                <a:lnTo>
                  <a:pt x="3478629" y="0"/>
                </a:lnTo>
                <a:close/>
              </a:path>
              <a:path w="3556000" h="115570">
                <a:moveTo>
                  <a:pt x="3540566" y="44441"/>
                </a:moveTo>
                <a:lnTo>
                  <a:pt x="3479532" y="44441"/>
                </a:lnTo>
                <a:lnTo>
                  <a:pt x="3480175" y="76184"/>
                </a:lnTo>
                <a:lnTo>
                  <a:pt x="3540566" y="444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023065" y="4038249"/>
            <a:ext cx="3507740" cy="364490"/>
          </a:xfrm>
          <a:custGeom>
            <a:avLst/>
            <a:gdLst/>
            <a:ahLst/>
            <a:cxnLst/>
            <a:rect l="l" t="t" r="r" b="b"/>
            <a:pathLst>
              <a:path w="3507740" h="364489">
                <a:moveTo>
                  <a:pt x="3427799" y="0"/>
                </a:moveTo>
                <a:lnTo>
                  <a:pt x="3430746" y="31614"/>
                </a:lnTo>
                <a:lnTo>
                  <a:pt x="0" y="351284"/>
                </a:lnTo>
                <a:lnTo>
                  <a:pt x="1177" y="363929"/>
                </a:lnTo>
                <a:lnTo>
                  <a:pt x="3431924" y="44259"/>
                </a:lnTo>
                <a:lnTo>
                  <a:pt x="3485681" y="44259"/>
                </a:lnTo>
                <a:lnTo>
                  <a:pt x="3507206" y="30867"/>
                </a:lnTo>
                <a:lnTo>
                  <a:pt x="3427799" y="0"/>
                </a:lnTo>
                <a:close/>
              </a:path>
              <a:path w="3507740" h="364489">
                <a:moveTo>
                  <a:pt x="3485681" y="44259"/>
                </a:moveTo>
                <a:lnTo>
                  <a:pt x="3431924" y="44259"/>
                </a:lnTo>
                <a:lnTo>
                  <a:pt x="3434869" y="75872"/>
                </a:lnTo>
                <a:lnTo>
                  <a:pt x="3485681" y="442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288510" y="4409457"/>
            <a:ext cx="2392045" cy="765175"/>
          </a:xfrm>
          <a:custGeom>
            <a:avLst/>
            <a:gdLst/>
            <a:ahLst/>
            <a:cxnLst/>
            <a:rect l="l" t="t" r="r" b="b"/>
            <a:pathLst>
              <a:path w="2392045" h="765175">
                <a:moveTo>
                  <a:pt x="2307330" y="0"/>
                </a:moveTo>
                <a:lnTo>
                  <a:pt x="2316779" y="30311"/>
                </a:lnTo>
                <a:lnTo>
                  <a:pt x="0" y="752523"/>
                </a:lnTo>
                <a:lnTo>
                  <a:pt x="3779" y="764647"/>
                </a:lnTo>
                <a:lnTo>
                  <a:pt x="2320559" y="42435"/>
                </a:lnTo>
                <a:lnTo>
                  <a:pt x="2361530" y="42435"/>
                </a:lnTo>
                <a:lnTo>
                  <a:pt x="2391417" y="13695"/>
                </a:lnTo>
                <a:lnTo>
                  <a:pt x="2307330" y="0"/>
                </a:lnTo>
                <a:close/>
              </a:path>
              <a:path w="2392045" h="765175">
                <a:moveTo>
                  <a:pt x="2361530" y="42435"/>
                </a:moveTo>
                <a:lnTo>
                  <a:pt x="2320559" y="42435"/>
                </a:lnTo>
                <a:lnTo>
                  <a:pt x="2330009" y="72746"/>
                </a:lnTo>
                <a:lnTo>
                  <a:pt x="2361530" y="424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972607" y="5201839"/>
            <a:ext cx="2707640" cy="1017269"/>
          </a:xfrm>
          <a:custGeom>
            <a:avLst/>
            <a:gdLst/>
            <a:ahLst/>
            <a:cxnLst/>
            <a:rect l="l" t="t" r="r" b="b"/>
            <a:pathLst>
              <a:path w="2707640" h="1017270">
                <a:moveTo>
                  <a:pt x="2622631" y="0"/>
                </a:moveTo>
                <a:lnTo>
                  <a:pt x="2633658" y="29773"/>
                </a:lnTo>
                <a:lnTo>
                  <a:pt x="0" y="1005198"/>
                </a:lnTo>
                <a:lnTo>
                  <a:pt x="4411" y="1017107"/>
                </a:lnTo>
                <a:lnTo>
                  <a:pt x="2638069" y="41682"/>
                </a:lnTo>
                <a:lnTo>
                  <a:pt x="2676970" y="41682"/>
                </a:lnTo>
                <a:lnTo>
                  <a:pt x="2707321" y="9263"/>
                </a:lnTo>
                <a:lnTo>
                  <a:pt x="2622631" y="0"/>
                </a:lnTo>
                <a:close/>
              </a:path>
              <a:path w="2707640" h="1017270">
                <a:moveTo>
                  <a:pt x="2676970" y="41682"/>
                </a:moveTo>
                <a:lnTo>
                  <a:pt x="2638069" y="41682"/>
                </a:lnTo>
                <a:lnTo>
                  <a:pt x="2649096" y="71456"/>
                </a:lnTo>
                <a:lnTo>
                  <a:pt x="2676970" y="416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581985" y="4627542"/>
            <a:ext cx="948690" cy="451484"/>
          </a:xfrm>
          <a:custGeom>
            <a:avLst/>
            <a:gdLst/>
            <a:ahLst/>
            <a:cxnLst/>
            <a:rect l="l" t="t" r="r" b="b"/>
            <a:pathLst>
              <a:path w="948690" h="451485">
                <a:moveTo>
                  <a:pt x="863119" y="0"/>
                </a:moveTo>
                <a:lnTo>
                  <a:pt x="876593" y="28748"/>
                </a:lnTo>
                <a:lnTo>
                  <a:pt x="0" y="439560"/>
                </a:lnTo>
                <a:lnTo>
                  <a:pt x="5388" y="451060"/>
                </a:lnTo>
                <a:lnTo>
                  <a:pt x="881981" y="40248"/>
                </a:lnTo>
                <a:lnTo>
                  <a:pt x="918180" y="40248"/>
                </a:lnTo>
                <a:lnTo>
                  <a:pt x="948286" y="2162"/>
                </a:lnTo>
                <a:lnTo>
                  <a:pt x="863119" y="0"/>
                </a:lnTo>
                <a:close/>
              </a:path>
              <a:path w="948690" h="451485">
                <a:moveTo>
                  <a:pt x="918180" y="40248"/>
                </a:moveTo>
                <a:lnTo>
                  <a:pt x="881981" y="40248"/>
                </a:lnTo>
                <a:lnTo>
                  <a:pt x="895455" y="68997"/>
                </a:lnTo>
                <a:lnTo>
                  <a:pt x="918180" y="4024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784012" y="4072873"/>
            <a:ext cx="180975" cy="579755"/>
          </a:xfrm>
          <a:custGeom>
            <a:avLst/>
            <a:gdLst/>
            <a:ahLst/>
            <a:cxnLst/>
            <a:rect l="l" t="t" r="r" b="b"/>
            <a:pathLst>
              <a:path w="180975" h="579754">
                <a:moveTo>
                  <a:pt x="180723" y="579641"/>
                </a:moveTo>
                <a:lnTo>
                  <a:pt x="145550" y="578457"/>
                </a:lnTo>
                <a:lnTo>
                  <a:pt x="116827" y="575230"/>
                </a:lnTo>
                <a:lnTo>
                  <a:pt x="97462" y="570443"/>
                </a:lnTo>
                <a:lnTo>
                  <a:pt x="90361" y="564581"/>
                </a:lnTo>
                <a:lnTo>
                  <a:pt x="90361" y="304880"/>
                </a:lnTo>
                <a:lnTo>
                  <a:pt x="83260" y="299018"/>
                </a:lnTo>
                <a:lnTo>
                  <a:pt x="63895" y="294231"/>
                </a:lnTo>
                <a:lnTo>
                  <a:pt x="35172" y="291003"/>
                </a:lnTo>
                <a:lnTo>
                  <a:pt x="0" y="289820"/>
                </a:lnTo>
                <a:lnTo>
                  <a:pt x="35172" y="288637"/>
                </a:lnTo>
                <a:lnTo>
                  <a:pt x="63895" y="285409"/>
                </a:lnTo>
                <a:lnTo>
                  <a:pt x="83260" y="280622"/>
                </a:lnTo>
                <a:lnTo>
                  <a:pt x="90361" y="274760"/>
                </a:lnTo>
                <a:lnTo>
                  <a:pt x="90361" y="15059"/>
                </a:lnTo>
                <a:lnTo>
                  <a:pt x="97462" y="9197"/>
                </a:lnTo>
                <a:lnTo>
                  <a:pt x="116828" y="4410"/>
                </a:lnTo>
                <a:lnTo>
                  <a:pt x="145550" y="1183"/>
                </a:lnTo>
                <a:lnTo>
                  <a:pt x="180723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784012" y="4679811"/>
            <a:ext cx="180975" cy="831850"/>
          </a:xfrm>
          <a:custGeom>
            <a:avLst/>
            <a:gdLst/>
            <a:ahLst/>
            <a:cxnLst/>
            <a:rect l="l" t="t" r="r" b="b"/>
            <a:pathLst>
              <a:path w="180975" h="831850">
                <a:moveTo>
                  <a:pt x="180723" y="831529"/>
                </a:moveTo>
                <a:lnTo>
                  <a:pt x="145550" y="830345"/>
                </a:lnTo>
                <a:lnTo>
                  <a:pt x="116827" y="827118"/>
                </a:lnTo>
                <a:lnTo>
                  <a:pt x="97462" y="822330"/>
                </a:lnTo>
                <a:lnTo>
                  <a:pt x="90361" y="816468"/>
                </a:lnTo>
                <a:lnTo>
                  <a:pt x="90361" y="430824"/>
                </a:lnTo>
                <a:lnTo>
                  <a:pt x="83260" y="424962"/>
                </a:lnTo>
                <a:lnTo>
                  <a:pt x="63895" y="420175"/>
                </a:lnTo>
                <a:lnTo>
                  <a:pt x="35172" y="416948"/>
                </a:lnTo>
                <a:lnTo>
                  <a:pt x="0" y="415764"/>
                </a:lnTo>
                <a:lnTo>
                  <a:pt x="35172" y="414581"/>
                </a:lnTo>
                <a:lnTo>
                  <a:pt x="63895" y="411353"/>
                </a:lnTo>
                <a:lnTo>
                  <a:pt x="83260" y="406566"/>
                </a:lnTo>
                <a:lnTo>
                  <a:pt x="90361" y="400704"/>
                </a:lnTo>
                <a:lnTo>
                  <a:pt x="90361" y="15060"/>
                </a:lnTo>
                <a:lnTo>
                  <a:pt x="97462" y="9198"/>
                </a:lnTo>
                <a:lnTo>
                  <a:pt x="116827" y="4411"/>
                </a:lnTo>
                <a:lnTo>
                  <a:pt x="145550" y="1183"/>
                </a:lnTo>
                <a:lnTo>
                  <a:pt x="180723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2019-11-05T18:32:04Z</dcterms:created>
  <dcterms:modified xsi:type="dcterms:W3CDTF">2019-11-05T18:32:04Z</dcterms:modified>
</cp:coreProperties>
</file>