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73" r:id="rId3"/>
    <p:sldId id="275" r:id="rId4"/>
    <p:sldId id="276" r:id="rId5"/>
    <p:sldId id="279" r:id="rId6"/>
    <p:sldId id="283" r:id="rId7"/>
    <p:sldId id="272" r:id="rId8"/>
    <p:sldId id="282" r:id="rId9"/>
    <p:sldId id="290" r:id="rId10"/>
    <p:sldId id="256" r:id="rId11"/>
    <p:sldId id="284" r:id="rId12"/>
    <p:sldId id="285" r:id="rId13"/>
    <p:sldId id="258" r:id="rId14"/>
    <p:sldId id="286" r:id="rId15"/>
    <p:sldId id="289" r:id="rId16"/>
    <p:sldId id="27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63BFE"/>
    <a:srgbClr val="2549FF"/>
    <a:srgbClr val="0364BD"/>
    <a:srgbClr val="258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5" autoAdjust="0"/>
  </p:normalViewPr>
  <p:slideViewPr>
    <p:cSldViewPr>
      <p:cViewPr>
        <p:scale>
          <a:sx n="66" d="100"/>
          <a:sy n="66" d="100"/>
        </p:scale>
        <p:origin x="-2838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341BF-7069-4879-B667-D87E76ABA41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030F1-1BBF-40EE-92D4-CE287716A4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63BFE"/>
            </a:gs>
            <a:gs pos="100000">
              <a:srgbClr val="A3A3A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6ED1-FB5F-4606-9B84-07F1BA51976A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37115-8B13-4745-A7A1-1BA252696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6200" y="304800"/>
            <a:ext cx="891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How to Purchase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High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Quality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Commercial Predators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33401" y="2209800"/>
            <a:ext cx="8115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Norm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Leppla &amp; Ken Johnson</a:t>
            </a:r>
          </a:p>
          <a:p>
            <a:pPr marL="342900" indent="-342900" algn="ctr"/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Florida/IFAS</a:t>
            </a:r>
          </a:p>
          <a:p>
            <a:pPr marL="342900" indent="-342900" algn="ctr"/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IPM Florida</a:t>
            </a:r>
          </a:p>
          <a:p>
            <a:pPr marL="342900" indent="-342900" algn="ctr">
              <a:spcBef>
                <a:spcPct val="20000"/>
              </a:spcBef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559426"/>
            <a:ext cx="3581400" cy="993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562601"/>
            <a:ext cx="2971800" cy="962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4267201"/>
            <a:ext cx="708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ESA-SEB Annual Conference </a:t>
            </a:r>
            <a:r>
              <a:rPr lang="en-US" sz="36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9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Commercial Predatory Mites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2672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b="1" dirty="0" err="1"/>
              <a:t>Laelapidae</a:t>
            </a:r>
            <a:endParaRPr lang="en-US" dirty="0"/>
          </a:p>
          <a:p>
            <a:pPr>
              <a:buNone/>
            </a:pPr>
            <a:r>
              <a:rPr lang="en-US" dirty="0"/>
              <a:t>1</a:t>
            </a:r>
            <a:r>
              <a:rPr lang="en-US" i="1" dirty="0"/>
              <a:t>.   </a:t>
            </a:r>
            <a:r>
              <a:rPr lang="en-US" i="1" dirty="0" err="1">
                <a:solidFill>
                  <a:schemeClr val="bg1"/>
                </a:solidFill>
              </a:rPr>
              <a:t>Hypoaspis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/>
              <a:t>aculeifer</a:t>
            </a:r>
            <a:r>
              <a:rPr lang="en-US" i="1" dirty="0"/>
              <a:t> </a:t>
            </a:r>
            <a:endParaRPr lang="en-US" dirty="0"/>
          </a:p>
          <a:p>
            <a:pPr>
              <a:buNone/>
            </a:pPr>
            <a:r>
              <a:rPr lang="en-US" dirty="0"/>
              <a:t>2.   </a:t>
            </a:r>
            <a:r>
              <a:rPr lang="en-US" i="1" dirty="0" err="1"/>
              <a:t>Hypoaspis</a:t>
            </a:r>
            <a:r>
              <a:rPr lang="en-US" i="1" dirty="0"/>
              <a:t> miles</a:t>
            </a:r>
            <a:endParaRPr lang="en-US" dirty="0"/>
          </a:p>
          <a:p>
            <a:pPr algn="ctr">
              <a:buNone/>
            </a:pPr>
            <a:r>
              <a:rPr lang="en-US" b="1" dirty="0" err="1" smtClean="0"/>
              <a:t>Phytoseiidae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i="1" dirty="0" err="1" smtClean="0"/>
              <a:t>Amblyseius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i="1" dirty="0" err="1" smtClean="0"/>
              <a:t>Neoseiulus</a:t>
            </a:r>
            <a:r>
              <a:rPr lang="en-US" i="1" dirty="0" smtClean="0"/>
              <a:t>) </a:t>
            </a:r>
            <a:r>
              <a:rPr lang="en-US" i="1" dirty="0" err="1" smtClean="0"/>
              <a:t>californicus</a:t>
            </a:r>
            <a:r>
              <a:rPr lang="en-US" i="1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i="1" dirty="0" err="1" smtClean="0">
                <a:solidFill>
                  <a:srgbClr val="FF0000"/>
                </a:solidFill>
              </a:rPr>
              <a:t>Amblyseius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cucumeris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i="1" dirty="0" err="1" smtClean="0"/>
              <a:t>Amblyseius</a:t>
            </a:r>
            <a:r>
              <a:rPr lang="en-US" i="1" dirty="0" smtClean="0"/>
              <a:t> </a:t>
            </a:r>
            <a:r>
              <a:rPr lang="en-US" i="1" dirty="0"/>
              <a:t>(</a:t>
            </a:r>
            <a:r>
              <a:rPr lang="en-US" i="1" dirty="0" err="1"/>
              <a:t>Neoseiulus</a:t>
            </a:r>
            <a:r>
              <a:rPr lang="en-US" i="1" dirty="0"/>
              <a:t>) </a:t>
            </a:r>
            <a:r>
              <a:rPr lang="en-US" i="1" dirty="0" err="1"/>
              <a:t>degenerans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4038600" cy="4525963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i="1" dirty="0" err="1" smtClean="0"/>
              <a:t>Amblyseius</a:t>
            </a:r>
            <a:r>
              <a:rPr lang="en-US" i="1" dirty="0" smtClean="0"/>
              <a:t> </a:t>
            </a:r>
            <a:r>
              <a:rPr lang="en-US" i="1" dirty="0" err="1" smtClean="0"/>
              <a:t>fallacis</a:t>
            </a:r>
            <a:r>
              <a:rPr lang="en-US" i="1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i="1" dirty="0" err="1" smtClean="0"/>
              <a:t>Amblyseius</a:t>
            </a:r>
            <a:r>
              <a:rPr lang="en-US" i="1" dirty="0" smtClean="0"/>
              <a:t> </a:t>
            </a:r>
            <a:r>
              <a:rPr lang="en-US" i="1" dirty="0" err="1"/>
              <a:t>swirskii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i="1" dirty="0" smtClean="0"/>
              <a:t>Galendromus </a:t>
            </a:r>
            <a:r>
              <a:rPr lang="nl-NL" i="1" dirty="0"/>
              <a:t>helveolus 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i="1" dirty="0" err="1" smtClean="0"/>
              <a:t>Galendromus</a:t>
            </a:r>
            <a:r>
              <a:rPr lang="en-US" dirty="0" smtClean="0"/>
              <a:t> </a:t>
            </a:r>
            <a:r>
              <a:rPr lang="en-US" i="1" dirty="0" err="1"/>
              <a:t>occidentalis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i="1" dirty="0" err="1" smtClean="0"/>
              <a:t>Mesoseiulus</a:t>
            </a:r>
            <a:r>
              <a:rPr lang="en-US" i="1" dirty="0" smtClean="0"/>
              <a:t> </a:t>
            </a:r>
            <a:r>
              <a:rPr lang="en-US" dirty="0"/>
              <a:t>(</a:t>
            </a:r>
            <a:r>
              <a:rPr lang="en-US" i="1" dirty="0" err="1"/>
              <a:t>Phytoseiulus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i="1" dirty="0" err="1"/>
              <a:t>longipes</a:t>
            </a: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i="1" dirty="0" err="1" smtClean="0"/>
              <a:t>Phytoseiulus</a:t>
            </a:r>
            <a:r>
              <a:rPr lang="en-US" i="1" dirty="0" smtClean="0"/>
              <a:t> </a:t>
            </a:r>
            <a:r>
              <a:rPr lang="en-US" i="1" dirty="0" err="1"/>
              <a:t>macropilis</a:t>
            </a:r>
            <a:r>
              <a:rPr lang="en-US" i="1" dirty="0"/>
              <a:t> </a:t>
            </a:r>
            <a:endParaRPr lang="en-US" dirty="0"/>
          </a:p>
          <a:p>
            <a:pPr marL="514350" indent="-514350">
              <a:buFont typeface="+mj-lt"/>
              <a:buAutoNum type="arabicPeriod" startAt="6"/>
            </a:pPr>
            <a:r>
              <a:rPr lang="en-US" i="1" dirty="0" err="1" smtClean="0">
                <a:solidFill>
                  <a:srgbClr val="FF0000"/>
                </a:solidFill>
              </a:rPr>
              <a:t>Phytoseiulus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persimilis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28600" y="5842337"/>
            <a:ext cx="243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*Plus predatory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mites on leaves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4" name="Picture 2" descr="http://www.biobest.be/v1/images/produkten/bPhytoseiulus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5105400"/>
            <a:ext cx="1524000" cy="1524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0"/>
            <a:ext cx="8686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HEMIPTERA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Anthocoridae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Orius</a:t>
            </a:r>
            <a:r>
              <a:rPr lang="en-US" i="1" dirty="0" smtClean="0"/>
              <a:t> </a:t>
            </a:r>
            <a:r>
              <a:rPr lang="en-US" i="1" dirty="0" err="1" smtClean="0"/>
              <a:t>insidiosus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Orius</a:t>
            </a:r>
            <a:r>
              <a:rPr lang="en-US" i="1" dirty="0" smtClean="0"/>
              <a:t> </a:t>
            </a:r>
            <a:r>
              <a:rPr lang="en-US" i="1" dirty="0" err="1" smtClean="0"/>
              <a:t>laevigatus</a:t>
            </a:r>
            <a:r>
              <a:rPr lang="en-US" i="1" dirty="0" smtClean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i="1" dirty="0" err="1" smtClean="0"/>
              <a:t>Orius</a:t>
            </a:r>
            <a:r>
              <a:rPr lang="en-US" i="1" dirty="0" smtClean="0"/>
              <a:t> </a:t>
            </a:r>
            <a:r>
              <a:rPr lang="en-US" dirty="0" smtClean="0"/>
              <a:t>spp. 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1242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THYSANOPTERA 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Thripidae</a:t>
            </a:r>
            <a:endParaRPr lang="en-US" dirty="0" smtClean="0"/>
          </a:p>
          <a:p>
            <a:pPr marL="514350" indent="-514350">
              <a:buNone/>
            </a:pPr>
            <a:r>
              <a:rPr lang="en-US" i="1" dirty="0" smtClean="0"/>
              <a:t>5.   </a:t>
            </a:r>
            <a:r>
              <a:rPr lang="en-US" i="1" dirty="0" err="1" smtClean="0"/>
              <a:t>Scolothrips</a:t>
            </a:r>
            <a:r>
              <a:rPr lang="en-US" i="1" dirty="0" smtClean="0"/>
              <a:t> </a:t>
            </a:r>
            <a:r>
              <a:rPr lang="en-US" i="1" dirty="0" err="1" smtClean="0"/>
              <a:t>sexmaculatus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371600"/>
          </a:xfrm>
        </p:spPr>
        <p:txBody>
          <a:bodyPr>
            <a:noAutofit/>
          </a:bodyPr>
          <a:lstStyle/>
          <a:p>
            <a: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Commercial Predatory Insects</a:t>
            </a:r>
            <a:endParaRPr lang="en-US" dirty="0"/>
          </a:p>
        </p:txBody>
      </p:sp>
      <p:pic>
        <p:nvPicPr>
          <p:cNvPr id="6" name="Picture 9" descr="or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0"/>
            <a:ext cx="1956067" cy="154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4572000"/>
            <a:ext cx="358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 err="1" smtClean="0"/>
              <a:t>Pentatomidae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4.   </a:t>
            </a:r>
            <a:r>
              <a:rPr lang="en-US" sz="2800" i="1" dirty="0" err="1" smtClean="0">
                <a:solidFill>
                  <a:srgbClr val="FF0000"/>
                </a:solidFill>
              </a:rPr>
              <a:t>Podisus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maculiventris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4" descr="e_floridanus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267200"/>
            <a:ext cx="2853784" cy="18288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5" descr="Photo"/>
          <p:cNvPicPr>
            <a:picLocks noChangeAspect="1" noChangeArrowheads="1"/>
          </p:cNvPicPr>
          <p:nvPr/>
        </p:nvPicPr>
        <p:blipFill>
          <a:blip r:embed="rId4" cstate="print"/>
          <a:srcRect l="19814" r="18266" b="10828"/>
          <a:stretch>
            <a:fillRect/>
          </a:stretch>
        </p:blipFill>
        <p:spPr bwMode="auto">
          <a:xfrm>
            <a:off x="6400800" y="4038600"/>
            <a:ext cx="2401259" cy="2286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s-EC" b="1" dirty="0" smtClean="0"/>
              <a:t>NEUROPTERA</a:t>
            </a:r>
            <a:endParaRPr lang="en-US" dirty="0" smtClean="0"/>
          </a:p>
          <a:p>
            <a:pPr>
              <a:buNone/>
            </a:pPr>
            <a:r>
              <a:rPr lang="es-EC" b="1" dirty="0" err="1" smtClean="0"/>
              <a:t>Chrysopidae</a:t>
            </a:r>
            <a:endParaRPr lang="en-US" b="1" dirty="0" smtClean="0"/>
          </a:p>
          <a:p>
            <a:pPr marL="514350" indent="-514350">
              <a:buNone/>
            </a:pPr>
            <a:r>
              <a:rPr lang="es-EC" i="1" dirty="0" smtClean="0"/>
              <a:t>6.   </a:t>
            </a:r>
            <a:r>
              <a:rPr lang="es-EC" i="1" dirty="0" err="1" smtClean="0"/>
              <a:t>Chrysoperla</a:t>
            </a:r>
            <a:r>
              <a:rPr lang="es-EC" dirty="0" smtClean="0"/>
              <a:t> </a:t>
            </a:r>
            <a:r>
              <a:rPr lang="es-EC" i="1" dirty="0" smtClean="0"/>
              <a:t>carnea</a:t>
            </a:r>
            <a:endParaRPr lang="en-US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i="1" dirty="0" err="1" smtClean="0"/>
              <a:t>Chrysoperla</a:t>
            </a:r>
            <a:r>
              <a:rPr lang="en-US" i="1" dirty="0" smtClean="0"/>
              <a:t> </a:t>
            </a:r>
            <a:r>
              <a:rPr lang="en-US" i="1" dirty="0" err="1" smtClean="0"/>
              <a:t>rufilabris</a:t>
            </a:r>
            <a:endParaRPr lang="en-US" i="1" dirty="0" smtClean="0"/>
          </a:p>
          <a:p>
            <a:pPr marL="514350" indent="-514350">
              <a:buFont typeface="+mj-lt"/>
              <a:buAutoNum type="arabicPeriod" startAt="7"/>
            </a:pPr>
            <a:r>
              <a:rPr lang="en-US" i="1" dirty="0" err="1" smtClean="0"/>
              <a:t>Chrysoperla</a:t>
            </a:r>
            <a:r>
              <a:rPr lang="en-US" dirty="0" smtClean="0"/>
              <a:t> spp.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10" descr="IIMG02"/>
          <p:cNvPicPr>
            <a:picLocks noChangeAspect="1" noChangeArrowheads="1"/>
          </p:cNvPicPr>
          <p:nvPr/>
        </p:nvPicPr>
        <p:blipFill>
          <a:blip r:embed="rId2" cstate="print"/>
          <a:srcRect l="18750" r="12500" b="51352"/>
          <a:stretch>
            <a:fillRect/>
          </a:stretch>
        </p:blipFill>
        <p:spPr bwMode="auto">
          <a:xfrm>
            <a:off x="762000" y="4648200"/>
            <a:ext cx="3491516" cy="1905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4" descr="Chrysoperla-carnea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400" t="1401" r="800" b="11205"/>
          <a:stretch>
            <a:fillRect/>
          </a:stretch>
        </p:blipFill>
        <p:spPr bwMode="auto">
          <a:xfrm>
            <a:off x="4800600" y="2057400"/>
            <a:ext cx="3230880" cy="237741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2" descr="IIMG01"/>
          <p:cNvPicPr>
            <a:picLocks noChangeAspect="1" noChangeArrowheads="1"/>
          </p:cNvPicPr>
          <p:nvPr/>
        </p:nvPicPr>
        <p:blipFill>
          <a:blip r:embed="rId4" cstate="print"/>
          <a:srcRect l="47266" t="65556" r="14063" b="4445"/>
          <a:stretch>
            <a:fillRect/>
          </a:stretch>
        </p:blipFill>
        <p:spPr bwMode="auto">
          <a:xfrm>
            <a:off x="5257800" y="5105400"/>
            <a:ext cx="2514600" cy="13716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Commercial Predatory Insects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9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Commercial Predatory </a:t>
            </a:r>
            <a:r>
              <a:rPr lang="en-US" sz="4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Insects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5715001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3000" b="1" dirty="0" smtClean="0"/>
              <a:t>COLEOPTERA</a:t>
            </a:r>
            <a:endParaRPr lang="en-US" sz="3000" dirty="0"/>
          </a:p>
          <a:p>
            <a:pPr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3000" b="1" dirty="0" err="1" smtClean="0"/>
              <a:t>Coccinellidae</a:t>
            </a:r>
            <a:endParaRPr lang="en-US" sz="3000" dirty="0"/>
          </a:p>
          <a:p>
            <a:pPr marL="8572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i="1" dirty="0" smtClean="0"/>
              <a:t>9.    </a:t>
            </a:r>
            <a:r>
              <a:rPr lang="en-US" sz="3000" i="1" dirty="0" err="1" smtClean="0"/>
              <a:t>Adalia</a:t>
            </a:r>
            <a:r>
              <a:rPr lang="en-US" sz="3000" dirty="0" smtClean="0"/>
              <a:t> </a:t>
            </a:r>
            <a:r>
              <a:rPr lang="en-US" sz="3000" i="1" dirty="0" err="1"/>
              <a:t>bipunctata</a:t>
            </a:r>
            <a:r>
              <a:rPr lang="en-US" sz="3000" dirty="0"/>
              <a:t> </a:t>
            </a:r>
          </a:p>
          <a:p>
            <a:pPr marL="8572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10.  </a:t>
            </a:r>
            <a:r>
              <a:rPr lang="en-US" sz="3000" i="1" dirty="0" err="1" smtClean="0">
                <a:solidFill>
                  <a:srgbClr val="FF0000"/>
                </a:solidFill>
              </a:rPr>
              <a:t>Cryptolaemus</a:t>
            </a:r>
            <a:r>
              <a:rPr lang="en-US" sz="3000" i="1" dirty="0" smtClean="0">
                <a:solidFill>
                  <a:srgbClr val="FF0000"/>
                </a:solidFill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</a:rPr>
              <a:t>montrouzieri</a:t>
            </a:r>
            <a:endParaRPr lang="en-US" sz="3000" dirty="0">
              <a:solidFill>
                <a:srgbClr val="FF0000"/>
              </a:solidFill>
            </a:endParaRPr>
          </a:p>
          <a:p>
            <a:pPr marL="8572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n-US" sz="3000" i="1" dirty="0" err="1"/>
              <a:t>Cybocephalus</a:t>
            </a:r>
            <a:r>
              <a:rPr lang="en-US" sz="3000" i="1" dirty="0"/>
              <a:t> </a:t>
            </a:r>
            <a:r>
              <a:rPr lang="en-US" sz="3000" i="1" dirty="0" err="1" smtClean="0"/>
              <a:t>nipponicus</a:t>
            </a:r>
            <a:endParaRPr lang="en-US" sz="3000" dirty="0"/>
          </a:p>
          <a:p>
            <a:pPr marL="8572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n-US" sz="3000" i="1" dirty="0" err="1">
                <a:solidFill>
                  <a:schemeClr val="bg1"/>
                </a:solidFill>
              </a:rPr>
              <a:t>Delphastus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i="1" dirty="0" err="1" smtClean="0">
                <a:solidFill>
                  <a:schemeClr val="bg1"/>
                </a:solidFill>
              </a:rPr>
              <a:t>catalinae</a:t>
            </a:r>
            <a:endParaRPr lang="en-US" sz="3000" dirty="0">
              <a:solidFill>
                <a:schemeClr val="bg1"/>
              </a:solidFill>
            </a:endParaRPr>
          </a:p>
          <a:p>
            <a:pPr marL="8572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n-US" sz="3000" i="1" dirty="0" err="1" smtClean="0"/>
              <a:t>Hippodamia</a:t>
            </a:r>
            <a:r>
              <a:rPr lang="en-US" sz="3000" dirty="0" smtClean="0"/>
              <a:t> </a:t>
            </a:r>
            <a:r>
              <a:rPr lang="en-US" sz="3000" i="1" dirty="0" err="1" smtClean="0"/>
              <a:t>convergens</a:t>
            </a:r>
            <a:endParaRPr lang="en-US" sz="3000" dirty="0"/>
          </a:p>
          <a:p>
            <a:pPr marL="8572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n-US" sz="3000" i="1" dirty="0" err="1"/>
              <a:t>Rhyzobius</a:t>
            </a:r>
            <a:r>
              <a:rPr lang="en-US" sz="3000" b="1" i="1" dirty="0"/>
              <a:t> </a:t>
            </a:r>
            <a:r>
              <a:rPr lang="en-US" sz="3000" dirty="0"/>
              <a:t>(</a:t>
            </a:r>
            <a:r>
              <a:rPr lang="en-US" sz="3000" i="1" dirty="0" err="1" smtClean="0"/>
              <a:t>Lindorus</a:t>
            </a:r>
            <a:r>
              <a:rPr lang="en-US" sz="3000" dirty="0" smtClean="0"/>
              <a:t>) </a:t>
            </a:r>
            <a:r>
              <a:rPr lang="en-US" sz="3000" i="1" dirty="0" err="1" smtClean="0"/>
              <a:t>lophanthae</a:t>
            </a:r>
            <a:r>
              <a:rPr lang="en-US" sz="3000" dirty="0" smtClean="0"/>
              <a:t> </a:t>
            </a:r>
            <a:endParaRPr lang="en-US" sz="3000" dirty="0"/>
          </a:p>
          <a:p>
            <a:pPr marL="8572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 startAt="11"/>
            </a:pPr>
            <a:r>
              <a:rPr lang="en-US" sz="3000" i="1" dirty="0" err="1"/>
              <a:t>Stethorus</a:t>
            </a:r>
            <a:r>
              <a:rPr lang="en-US" sz="3000" i="1" dirty="0"/>
              <a:t> </a:t>
            </a:r>
            <a:r>
              <a:rPr lang="en-US" sz="3000" i="1" dirty="0" err="1"/>
              <a:t>punctillum</a:t>
            </a:r>
            <a:r>
              <a:rPr lang="en-US" sz="3000" i="1" dirty="0"/>
              <a:t> </a:t>
            </a:r>
            <a:endParaRPr lang="en-US" sz="3000" dirty="0"/>
          </a:p>
          <a:p>
            <a:endParaRPr lang="en-US" dirty="0"/>
          </a:p>
        </p:txBody>
      </p:sp>
      <p:pic>
        <p:nvPicPr>
          <p:cNvPr id="8" name="Picture 5" descr="cryptolaem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2895600" cy="191389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9" name="Picture 11" descr="Delphastus 1,000 each"/>
          <p:cNvPicPr>
            <a:picLocks noChangeAspect="1" noChangeArrowheads="1"/>
          </p:cNvPicPr>
          <p:nvPr/>
        </p:nvPicPr>
        <p:blipFill>
          <a:blip r:embed="rId3" cstate="print"/>
          <a:srcRect l="5333" t="2667" r="3999" b="3999"/>
          <a:stretch>
            <a:fillRect/>
          </a:stretch>
        </p:blipFill>
        <p:spPr bwMode="auto">
          <a:xfrm>
            <a:off x="5562600" y="3810000"/>
            <a:ext cx="2590800" cy="2667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6"/>
            <a:ext cx="4038600" cy="49069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Histeridae</a:t>
            </a:r>
            <a:endParaRPr lang="en-US" dirty="0" smtClean="0"/>
          </a:p>
          <a:p>
            <a:pPr marL="514350" indent="-514350">
              <a:buNone/>
            </a:pPr>
            <a:r>
              <a:rPr lang="en-US" i="1" dirty="0" smtClean="0"/>
              <a:t>16.  </a:t>
            </a:r>
            <a:r>
              <a:rPr lang="en-US" i="1" dirty="0" err="1" smtClean="0"/>
              <a:t>Carcinops</a:t>
            </a:r>
            <a:r>
              <a:rPr lang="en-US" i="1" dirty="0" smtClean="0"/>
              <a:t> </a:t>
            </a:r>
            <a:r>
              <a:rPr lang="en-US" i="1" dirty="0" err="1" smtClean="0"/>
              <a:t>pumilio</a:t>
            </a:r>
            <a:r>
              <a:rPr lang="en-US" i="1" dirty="0" smtClean="0"/>
              <a:t>  </a:t>
            </a:r>
          </a:p>
          <a:p>
            <a:pPr indent="-512064">
              <a:lnSpc>
                <a:spcPct val="110000"/>
              </a:lnSpc>
              <a:buNone/>
            </a:pPr>
            <a:r>
              <a:rPr lang="en-US" b="1" dirty="0" err="1" smtClean="0"/>
              <a:t>Staphylinidae</a:t>
            </a:r>
            <a:endParaRPr lang="en-US" dirty="0" smtClean="0"/>
          </a:p>
          <a:p>
            <a:pPr marL="514350" indent="-514350">
              <a:buNone/>
            </a:pPr>
            <a:r>
              <a:rPr lang="en-US" i="1" dirty="0" smtClean="0"/>
              <a:t>17.  </a:t>
            </a:r>
            <a:r>
              <a:rPr lang="en-US" i="1" dirty="0" err="1" smtClean="0"/>
              <a:t>Atheta</a:t>
            </a:r>
            <a:r>
              <a:rPr lang="en-US" i="1" dirty="0" smtClean="0"/>
              <a:t> </a:t>
            </a:r>
            <a:r>
              <a:rPr lang="en-US" i="1" dirty="0" err="1" smtClean="0"/>
              <a:t>coriaria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DIPTERA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Cecidomyiidae</a:t>
            </a:r>
            <a:endParaRPr lang="en-US" dirty="0" smtClean="0"/>
          </a:p>
          <a:p>
            <a:pPr marL="514350" indent="-51435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18.  </a:t>
            </a:r>
            <a:r>
              <a:rPr lang="en-US" i="1" dirty="0" err="1" smtClean="0">
                <a:solidFill>
                  <a:srgbClr val="FF0000"/>
                </a:solidFill>
              </a:rPr>
              <a:t>Aphidoletes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aphidimyza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19"/>
            </a:pPr>
            <a:r>
              <a:rPr lang="en-US" i="1" dirty="0" err="1" smtClean="0">
                <a:solidFill>
                  <a:srgbClr val="FF0000"/>
                </a:solidFill>
              </a:rPr>
              <a:t>Feltiella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acarisuga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9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Commercial Predatory </a:t>
            </a:r>
            <a:r>
              <a:rPr lang="en-US" sz="49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Insects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descr="The rove beetle Atheta coriaria is a soil-dwelling predator that feeds on the eggs and larvae of fungus gnats and shoreflies."/>
          <p:cNvPicPr>
            <a:picLocks noChangeAspect="1" noChangeArrowheads="1"/>
          </p:cNvPicPr>
          <p:nvPr/>
        </p:nvPicPr>
        <p:blipFill>
          <a:blip r:embed="rId2" cstate="print"/>
          <a:srcRect r="-158" b="8458"/>
          <a:stretch>
            <a:fillRect/>
          </a:stretch>
        </p:blipFill>
        <p:spPr bwMode="auto">
          <a:xfrm>
            <a:off x="4876800" y="1600200"/>
            <a:ext cx="3200400" cy="193708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14" descr="Photo"/>
          <p:cNvPicPr>
            <a:picLocks noChangeAspect="1" noChangeArrowheads="1"/>
          </p:cNvPicPr>
          <p:nvPr/>
        </p:nvPicPr>
        <p:blipFill>
          <a:blip r:embed="rId3" cstate="print"/>
          <a:srcRect b="6772"/>
          <a:stretch>
            <a:fillRect/>
          </a:stretch>
        </p:blipFill>
        <p:spPr bwMode="auto">
          <a:xfrm>
            <a:off x="4495801" y="3886200"/>
            <a:ext cx="1884620" cy="2667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7" descr="Image23"/>
          <p:cNvPicPr>
            <a:picLocks noChangeAspect="1" noChangeArrowheads="1"/>
          </p:cNvPicPr>
          <p:nvPr/>
        </p:nvPicPr>
        <p:blipFill>
          <a:blip r:embed="rId4" cstate="print"/>
          <a:srcRect l="9917" t="5861" r="10744"/>
          <a:stretch>
            <a:fillRect/>
          </a:stretch>
        </p:blipFill>
        <p:spPr bwMode="auto">
          <a:xfrm>
            <a:off x="6629399" y="3886200"/>
            <a:ext cx="1992467" cy="26670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Customer Service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Many of these companies provide detailed information on how to use their products.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best companies deliver excellent customer service for site-specific biological control.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marketplace ultimately determines the value of using commercial natural enemies.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Natural Enemy Quality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Control References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915400" cy="5334000"/>
          </a:xfrm>
        </p:spPr>
        <p:txBody>
          <a:bodyPr>
            <a:normAutofit/>
          </a:bodyPr>
          <a:lstStyle/>
          <a:p>
            <a:pPr indent="-365760">
              <a:lnSpc>
                <a:spcPct val="90000"/>
              </a:lnSpc>
              <a:buClr>
                <a:srgbClr val="FF33CC"/>
              </a:buClr>
              <a:buSzPct val="200000"/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Times New Roman" pitchFamily="18" charset="0"/>
              </a:rPr>
              <a:t>van Lenteren, J. C. (ed.). 2003. Quality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Times New Roman" pitchFamily="18" charset="0"/>
              </a:rPr>
              <a:t>Control and Production of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Times New Roman" pitchFamily="18" charset="0"/>
              </a:rPr>
              <a:t>Biological Control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Times New Roman" pitchFamily="18" charset="0"/>
              </a:rPr>
              <a:t>Agents, Theory and Testing Proc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Times New Roman" pitchFamily="18" charset="0"/>
              </a:rPr>
              <a:t>. CABI Publishing. 327 p.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(Leppla, N. C. 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  <a:cs typeface="Times New Roman" pitchFamily="18" charset="0"/>
              </a:rPr>
              <a:t>Guidelines for quality control of commercially produced natural enemies). </a:t>
            </a:r>
          </a:p>
          <a:p>
            <a:pPr>
              <a:lnSpc>
                <a:spcPct val="90000"/>
              </a:lnSpc>
              <a:buClr>
                <a:srgbClr val="FF33CC"/>
              </a:buClr>
              <a:buSzPct val="200000"/>
              <a:buNone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  <a:cs typeface="Times New Roman" pitchFamily="18" charset="0"/>
            </a:endParaRPr>
          </a:p>
          <a:p>
            <a:pPr indent="-365760">
              <a:lnSpc>
                <a:spcPct val="90000"/>
              </a:lnSpc>
              <a:buClr>
                <a:srgbClr val="FF33CC"/>
              </a:buClr>
              <a:buSzPct val="200000"/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Schneider, J. C. (ed.). 2009. Principles and Procedures for Rearing Quality Insects.  Mississippi State University. 352 p. (Leppla, N. C. The basics of quality control for insect rearing).</a:t>
            </a:r>
          </a:p>
          <a:p>
            <a:pPr>
              <a:lnSpc>
                <a:spcPct val="90000"/>
              </a:lnSpc>
              <a:buClr>
                <a:srgbClr val="FF33CC"/>
              </a:buClr>
              <a:buSzPct val="200000"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133601"/>
            <a:ext cx="8077200" cy="2879725"/>
          </a:xfrm>
          <a:noFill/>
          <a:ln w="38100">
            <a:solidFill>
              <a:srgbClr val="92D050"/>
            </a:solidFill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00200" y="5334001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http://ipm.ifas.ufl.edu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0"/>
            <a:ext cx="861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00FF00"/>
                </a:solidFill>
              </a:rPr>
              <a:t/>
            </a:r>
            <a:br>
              <a:rPr lang="en-US" sz="4800" b="1" dirty="0">
                <a:solidFill>
                  <a:srgbClr val="00FF00"/>
                </a:solidFill>
              </a:rPr>
            </a:b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IPM Florida: The UF, IFAS Statewide IPM Program </a:t>
            </a:r>
            <a:r>
              <a:rPr lang="en-US" sz="3600" b="1" dirty="0">
                <a:solidFill>
                  <a:srgbClr val="FFFF00"/>
                </a:solidFill>
              </a:rPr>
              <a:t/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11430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Quality Control for Predators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pic>
        <p:nvPicPr>
          <p:cNvPr id="176134" name="Picture 6" descr="NLImage7"/>
          <p:cNvPicPr>
            <a:picLocks noChangeAspect="1" noChangeArrowheads="1"/>
          </p:cNvPicPr>
          <p:nvPr/>
        </p:nvPicPr>
        <p:blipFill>
          <a:blip r:embed="rId2" cstate="print"/>
          <a:srcRect l="24324" t="14415" r="21622" b="17117"/>
          <a:stretch>
            <a:fillRect/>
          </a:stretch>
        </p:blipFill>
        <p:spPr bwMode="auto">
          <a:xfrm>
            <a:off x="685800" y="1371600"/>
            <a:ext cx="2438400" cy="2317750"/>
          </a:xfrm>
          <a:prstGeom prst="rect">
            <a:avLst/>
          </a:prstGeom>
          <a:noFill/>
        </p:spPr>
      </p:pic>
      <p:pic>
        <p:nvPicPr>
          <p:cNvPr id="176135" name="Picture 7" descr="IBM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3505200" cy="17002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4" name="Picture 2" descr="IOBC, International Organisation for Biological Control of Noxious Animals and Pla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19600"/>
            <a:ext cx="3807823" cy="18288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7650" name="Picture 2" descr="ISO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495800"/>
            <a:ext cx="3752186" cy="10773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29000" y="5486400"/>
            <a:ext cx="1280160" cy="8229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en-US" sz="3200" b="1" dirty="0" smtClean="0">
                <a:latin typeface="Lucida Sans" pitchFamily="34" charset="0"/>
              </a:rPr>
              <a:t>IOBC</a:t>
            </a:r>
            <a:endParaRPr lang="en-US" sz="3200" b="1" dirty="0"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 descr="amrqc"/>
          <p:cNvPicPr>
            <a:picLocks noChangeAspect="1" noChangeArrowheads="1"/>
          </p:cNvPicPr>
          <p:nvPr/>
        </p:nvPicPr>
        <p:blipFill>
          <a:blip r:embed="rId2" cstate="print"/>
          <a:srcRect l="35016"/>
          <a:stretch>
            <a:fillRect/>
          </a:stretch>
        </p:blipFill>
        <p:spPr bwMode="auto">
          <a:xfrm>
            <a:off x="381000" y="2438400"/>
            <a:ext cx="2424113" cy="3124200"/>
          </a:xfrm>
          <a:prstGeom prst="rect">
            <a:avLst/>
          </a:prstGeom>
          <a:noFill/>
          <a:ln w="19050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124200" y="1981200"/>
            <a:ext cx="5715000" cy="393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to facilitate and advance cost-effective rearing of high quality insects and other arthropods in support of biological control and integrated pest management</a:t>
            </a:r>
            <a:r>
              <a:rPr lang="en-US" sz="2000">
                <a:latin typeface="Arial" pitchFamily="34" charset="0"/>
              </a:rPr>
              <a:t> 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3124200" y="6096000"/>
            <a:ext cx="563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http://www.amrqc.org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33400" y="228600"/>
            <a:ext cx="8001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International Organization for Biological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Workshops of the IOBC,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WGQC (AMRQC)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763000" cy="3962400"/>
          </a:xfr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1982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Gainesville, Florida		E. F.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Boller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 and D. L. Chambers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1984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Wadenswil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, Switzerland	E. F.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Boller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 and D. L. Chambers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1986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Guatemala City, Guatemala	C. 0. Calkins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1988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Vancouver, Canada		C. 0. Calkins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1991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Wageningen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, Netherlands	F.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Bigler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 and J. C. van Lenteren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1992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Horsholm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, Denmark		F.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Bigler</a:t>
            </a:r>
            <a:endParaRPr 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Lucida Sans" pitchFamily="34" charset="0"/>
              <a:cs typeface="Times New Roman" pitchFamily="18" charset="0"/>
            </a:endParaRP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1993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Rimini, Italy			M.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Benuzzi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 and N. C. Leppla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1995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	Santa Barbara, California	R. F. Luck and N. C. Leppla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1998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   Cali, Colombia			N. C. Leppla and T. R. Ashley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  <a:cs typeface="Times New Roman" pitchFamily="18" charset="0"/>
              </a:rPr>
              <a:t>2003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Montpellier, France		P. De Clercq, S. Grenier and      						N. C. Leppla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2007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Montreal, Canada	           S. Grenier and C. S. Glenister</a:t>
            </a:r>
          </a:p>
          <a:p>
            <a:pPr marL="533400" indent="-533400"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2010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Sans" pitchFamily="34" charset="0"/>
              </a:rPr>
              <a:t>   	Vienna, Austria		P. De Clercq and T. A. Coudron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56388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ANBP's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551237"/>
            <a:ext cx="7391400" cy="3306763"/>
          </a:xfrm>
        </p:spPr>
        <p:txBody>
          <a:bodyPr>
            <a:normAutofit/>
          </a:bodyPr>
          <a:lstStyle/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Strengthen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natural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research and education on the use of natural enemies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quality certification programs for natural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enemies.</a:t>
            </a:r>
            <a:endParaRPr lang="en-US" sz="2800" dirty="0"/>
          </a:p>
        </p:txBody>
      </p:sp>
      <p:pic>
        <p:nvPicPr>
          <p:cNvPr id="4" name="Picture 6" descr="NLImage7"/>
          <p:cNvPicPr>
            <a:picLocks noChangeAspect="1" noChangeArrowheads="1"/>
          </p:cNvPicPr>
          <p:nvPr/>
        </p:nvPicPr>
        <p:blipFill>
          <a:blip r:embed="rId2" cstate="print"/>
          <a:srcRect l="24324" t="14415" r="21622" b="17117"/>
          <a:stretch>
            <a:fillRect/>
          </a:stretch>
        </p:blipFill>
        <p:spPr bwMode="auto">
          <a:xfrm>
            <a:off x="6705600" y="457200"/>
            <a:ext cx="2164497" cy="2057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990600"/>
            <a:ext cx="617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tx1"/>
              </a:buClr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of ANBP are expected to adhere to a code of ethics which encourages the highest standards in the production and marketing of natural enemies.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ASTM International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8534400" cy="1752600"/>
          </a:xfrm>
        </p:spPr>
        <p:txBody>
          <a:bodyPr>
            <a:normAutofit fontScale="40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ASTM International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/>
              <a:t>is a non-profit international organization with the purpose of "the development of standards on characteristics and performance of materials, products, systems and services;  and the promotion of related knowledge.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" y="3505200"/>
            <a:ext cx="6934200" cy="3124200"/>
          </a:xfrm>
        </p:spPr>
        <p:txBody>
          <a:bodyPr>
            <a:normAutofit fontScale="40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Subcommittee E35.30 on Natural Multi-Cellular (Metazoan) Biological Control Organisms </a:t>
            </a:r>
            <a:r>
              <a:rPr lang="en-US" sz="6000" dirty="0" smtClean="0"/>
              <a:t>develops standard definitions, classifications, appropriate test methods, and recommended practices for quality, handling, distribution and use of natural multi-cellular biological control organisms.</a:t>
            </a:r>
          </a:p>
          <a:p>
            <a:pPr indent="0">
              <a:lnSpc>
                <a:spcPct val="120000"/>
              </a:lnSpc>
              <a:buNone/>
            </a:pPr>
            <a:r>
              <a:rPr lang="en-US" sz="6000" dirty="0" smtClean="0"/>
              <a:t>(E35 Pesticides and Alternate Controls)</a:t>
            </a:r>
          </a:p>
          <a:p>
            <a:endParaRPr lang="en-US" dirty="0"/>
          </a:p>
        </p:txBody>
      </p:sp>
      <p:pic>
        <p:nvPicPr>
          <p:cNvPr id="7" name="Picture 4" descr="http://www.nepalstandards.gov.np/images/ASTM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8200"/>
            <a:ext cx="2023750" cy="1935163"/>
          </a:xfrm>
          <a:prstGeom prst="rect">
            <a:avLst/>
          </a:prstGeom>
          <a:noFill/>
          <a:ln w="12700">
            <a:solidFill>
              <a:srgbClr val="263BF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382000" cy="1143000"/>
          </a:xfrm>
        </p:spPr>
        <p:txBody>
          <a:bodyPr>
            <a:noAutofit/>
          </a:bodyPr>
          <a:lstStyle/>
          <a:p>
            <a: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Specifications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- Requirements for</a:t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a product or service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257800"/>
            <a:ext cx="8534400" cy="1219200"/>
          </a:xfrm>
        </p:spPr>
        <p:txBody>
          <a:bodyPr>
            <a:normAutofit lnSpcReduction="10000"/>
          </a:bodyPr>
          <a:lstStyle/>
          <a:p>
            <a:r>
              <a:rPr lang="en-US" sz="4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Standards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- The level of quality at which a specification is written</a:t>
            </a:r>
          </a:p>
        </p:txBody>
      </p:sp>
      <p:pic>
        <p:nvPicPr>
          <p:cNvPr id="46084" name="Picture 4" descr="Lady bee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657600" cy="3352800"/>
          </a:xfrm>
          <a:prstGeom prst="rect">
            <a:avLst/>
          </a:prstGeom>
          <a:noFill/>
          <a:ln w="158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752600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This specification covers information on and the test method for determining the purity, sex ratio, and number of adults in shipments of the predatory beetle </a:t>
            </a:r>
            <a:r>
              <a:rPr lang="en-US" sz="2400" i="1" dirty="0" err="1"/>
              <a:t>Cryptolaemus</a:t>
            </a:r>
            <a:r>
              <a:rPr lang="en-US" sz="2400" i="1" dirty="0"/>
              <a:t> </a:t>
            </a:r>
            <a:r>
              <a:rPr lang="en-US" sz="2400" i="1" dirty="0" err="1"/>
              <a:t>montrouzieri</a:t>
            </a:r>
            <a:r>
              <a:rPr lang="en-US" sz="2400" i="1" dirty="0"/>
              <a:t> </a:t>
            </a:r>
            <a:r>
              <a:rPr lang="en-US" sz="2400" dirty="0"/>
              <a:t>(Order </a:t>
            </a:r>
            <a:r>
              <a:rPr lang="en-US" sz="2400" dirty="0" err="1"/>
              <a:t>Coleoptera</a:t>
            </a:r>
            <a:r>
              <a:rPr lang="en-US" sz="2400" dirty="0"/>
              <a:t>; Family </a:t>
            </a:r>
            <a:r>
              <a:rPr lang="en-US" sz="2400" dirty="0" err="1"/>
              <a:t>Coccinellidae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Because </a:t>
            </a:r>
            <a:r>
              <a:rPr lang="en-US" sz="2400" dirty="0"/>
              <a:t>the efficacy of the biological control of </a:t>
            </a:r>
            <a:r>
              <a:rPr lang="en-US" sz="2400" dirty="0" err="1"/>
              <a:t>mealybug</a:t>
            </a:r>
            <a:r>
              <a:rPr lang="en-US" sz="2400" dirty="0"/>
              <a:t> by </a:t>
            </a:r>
            <a:r>
              <a:rPr lang="en-US" sz="2400" i="1" dirty="0"/>
              <a:t>C.</a:t>
            </a:r>
            <a:r>
              <a:rPr lang="en-US" sz="2400" dirty="0"/>
              <a:t> </a:t>
            </a:r>
            <a:r>
              <a:rPr lang="en-US" sz="2400" i="1" dirty="0" err="1"/>
              <a:t>montrouzieri</a:t>
            </a:r>
            <a:r>
              <a:rPr lang="en-US" sz="2400" dirty="0"/>
              <a:t> depends on accurate release numbers, presence of male and female species, and absence of live product contaminants, accurate packaging and maintenance of purity and viability of </a:t>
            </a:r>
            <a:r>
              <a:rPr lang="en-US" sz="2400" i="1" dirty="0"/>
              <a:t>C. </a:t>
            </a:r>
            <a:r>
              <a:rPr lang="en-US" sz="2400" i="1" dirty="0" err="1"/>
              <a:t>montrouzieri</a:t>
            </a:r>
            <a:r>
              <a:rPr lang="en-US" sz="2400" i="1" dirty="0"/>
              <a:t> </a:t>
            </a:r>
            <a:r>
              <a:rPr lang="en-US" sz="2400" dirty="0"/>
              <a:t>shipments is, therefore, essential for the effective management of the target pests. This specification is intended for use by producers and end-users of the specified biological control agent.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ASTM Specification for </a:t>
            </a: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Cryptolaemus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montrouziere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382000" cy="3429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 than 47 biological control companies provide nematodes, mites, insects, and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bioinsecticides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for pest management in Florida and the Southeast.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Predators are sold by 26 companies, 10 supply mites and 16 supply insects.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These companies list 12 mite species and 19 insects.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2362200"/>
          </a:xfrm>
        </p:spPr>
        <p:txBody>
          <a:bodyPr>
            <a:normAutofit fontScale="90000"/>
          </a:bodyPr>
          <a:lstStyle/>
          <a:p>
            <a: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Guidelines for Purchasing and Using Commercial Natural Enemies and </a:t>
            </a:r>
            <a:r>
              <a:rPr lang="en-US" sz="4000" b="1" cap="al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Biopesticides</a:t>
            </a:r>
            <a: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 in Florida and Other States </a:t>
            </a:r>
            <a:b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N. C. Leppla and K. L. Johnson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1225</TotalTime>
  <Words>649</Words>
  <Application>Microsoft Office PowerPoint</Application>
  <PresentationFormat>On-screen Show (4:3)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Quality Control for Predators</vt:lpstr>
      <vt:lpstr>Slide 3</vt:lpstr>
      <vt:lpstr>Workshops of the IOBC,  WGQC (AMRQC)</vt:lpstr>
      <vt:lpstr>ANBP's Objectives</vt:lpstr>
      <vt:lpstr>ASTM International</vt:lpstr>
      <vt:lpstr>Specifications- Requirements for  a product or service</vt:lpstr>
      <vt:lpstr>Slide 8</vt:lpstr>
      <vt:lpstr>    Guidelines for Purchasing and Using Commercial Natural Enemies and Biopesticides in Florida and Other States     </vt:lpstr>
      <vt:lpstr>  Commercial Predatory Mites  </vt:lpstr>
      <vt:lpstr>Commercial Predatory Insects</vt:lpstr>
      <vt:lpstr>Commercial Predatory Insects</vt:lpstr>
      <vt:lpstr> Commercial Predatory Insects </vt:lpstr>
      <vt:lpstr> Commercial Predatory Insects </vt:lpstr>
      <vt:lpstr>Customer Service</vt:lpstr>
      <vt:lpstr>Natural Enemy Quality Control References</vt:lpstr>
      <vt:lpstr>Slide 17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Predatory Mites</dc:title>
  <dc:creator>ncleppla</dc:creator>
  <cp:lastModifiedBy>Windows User</cp:lastModifiedBy>
  <cp:revision>86</cp:revision>
  <dcterms:created xsi:type="dcterms:W3CDTF">2010-01-26T17:06:24Z</dcterms:created>
  <dcterms:modified xsi:type="dcterms:W3CDTF">2013-10-22T01:52:20Z</dcterms:modified>
</cp:coreProperties>
</file>