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8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6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6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4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32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6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5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89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8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4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1DF66-8813-44A7-9CCC-C9DA402FE39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8264-76B8-40CE-9640-42F4F493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0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Workertermite1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en.wikipedia.org/wiki/Sceliphron" TargetMode="External"/><Relationship Id="rId2" Type="http://schemas.openxmlformats.org/officeDocument/2006/relationships/hyperlink" Target="http://en.wikipedia.org/wiki/File:Helicoverpa_armigera_larv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Birdsniper.jpg" TargetMode="External"/><Relationship Id="rId11" Type="http://schemas.openxmlformats.org/officeDocument/2006/relationships/hyperlink" Target="http://en.wikipedia.org/wiki/Larva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en.wikipedia.org/wiki/Varied_carpet_beetle" TargetMode="External"/><Relationship Id="rId4" Type="http://schemas.openxmlformats.org/officeDocument/2006/relationships/hyperlink" Target="http://en.wikipedia.org/wiki/File:Sceliphron_and_pest.jp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IPM THEORY &amp; PRACTICE ENY6934</a:t>
            </a:r>
            <a:br>
              <a:rPr lang="en-US" sz="2200" dirty="0" smtClean="0"/>
            </a:br>
            <a:r>
              <a:rPr lang="en-US" sz="2200" dirty="0" smtClean="0"/>
              <a:t>NORM LEPPLA &amp; JOE FUNDERBURK</a:t>
            </a:r>
            <a:br>
              <a:rPr lang="en-US" sz="2200" dirty="0" smtClean="0"/>
            </a:br>
            <a:r>
              <a:rPr lang="en-US" sz="2200" dirty="0" smtClean="0"/>
              <a:t>FIRST FIVE WEEKS-LECTURES ON KNOWLEDGE REQUIREMENTS OF IPM PROGRAMS &amp; CASE STUDIES OF IPM TACTICS &amp; PROGRAMS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719" y="1600200"/>
            <a:ext cx="6734562" cy="4525963"/>
          </a:xfrm>
        </p:spPr>
      </p:pic>
    </p:spTree>
    <p:extLst>
      <p:ext uri="{BB962C8B-B14F-4D97-AF65-F5344CB8AC3E}">
        <p14:creationId xmlns:p14="http://schemas.microsoft.com/office/powerpoint/2010/main" xmlns="" val="24045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PEST:</a:t>
            </a:r>
            <a:r>
              <a:rPr lang="en-US" sz="2400" dirty="0" smtClean="0"/>
              <a:t> A SPECIES THAT INTERFERES WITH HUMAN ACTIVITIES, PROPERTY, OR HEALTH, OR IS OBJECTIONABLE</a:t>
            </a:r>
            <a:br>
              <a:rPr lang="en-US" sz="2400" dirty="0" smtClean="0"/>
            </a:br>
            <a:r>
              <a:rPr lang="en-US" sz="2400" dirty="0" smtClean="0"/>
              <a:t>http://en.wikipedia.org/wiki/Pest_(organism)</a:t>
            </a:r>
            <a:endParaRPr lang="en-US" sz="2800" dirty="0"/>
          </a:p>
        </p:txBody>
      </p:sp>
      <p:pic>
        <p:nvPicPr>
          <p:cNvPr id="1026" name="Picture 2" descr="http://upload.wikimedia.org/wikipedia/commons/thumb/b/b4/Helicoverpa_armigera_larva.jpg/220px-Helicoverpa_armigera_lar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e/Sceliphron_and_pest.jpg/220px-Sceliphron_and_pe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388620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5/5f/Birdsniper.jpg/220px-Birdsnip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662" y="168226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0/0c/Workertermite1.jpg/220px-Workertermite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220" y="4724400"/>
            <a:ext cx="25365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653316"/>
            <a:ext cx="3712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/>
                <a:hlinkClick r:id="rId10" action="ppaction://hlinkfile" tooltip="Varied carpet beetle"/>
              </a:rPr>
              <a:t>Carpet beetle</a:t>
            </a:r>
            <a:r>
              <a:rPr lang="en-US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/>
                <a:hlinkClick r:id="rId11" action="ppaction://hlinkfile" tooltip="Larva"/>
              </a:rPr>
              <a:t>larvae</a:t>
            </a:r>
            <a:r>
              <a:rPr lang="en-US" dirty="0" smtClean="0">
                <a:solidFill>
                  <a:schemeClr val="tx2"/>
                </a:solidFill>
                <a:effectLst/>
              </a:rPr>
              <a:t> damaging a</a:t>
            </a:r>
          </a:p>
          <a:p>
            <a:r>
              <a:rPr lang="en-US" dirty="0" smtClean="0">
                <a:solidFill>
                  <a:schemeClr val="tx2"/>
                </a:solidFill>
                <a:effectLst/>
              </a:rPr>
              <a:t>specimen of </a:t>
            </a:r>
            <a:r>
              <a:rPr lang="en-US" i="1" dirty="0" err="1" smtClean="0">
                <a:solidFill>
                  <a:schemeClr val="tx2"/>
                </a:solidFill>
                <a:effectLst/>
                <a:hlinkClick r:id="rId12" action="ppaction://hlinkfile" tooltip="Sceliphron"/>
              </a:rPr>
              <a:t>Sceliphron</a:t>
            </a:r>
            <a:r>
              <a:rPr lang="en-US" i="1" dirty="0" smtClean="0">
                <a:solidFill>
                  <a:schemeClr val="tx2"/>
                </a:solidFill>
                <a:effectLst/>
                <a:hlinkClick r:id="rId12" action="ppaction://hlinkfile" tooltip="Sceliphron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effectLst/>
                <a:hlinkClick r:id="rId12" action="ppaction://hlinkfile" tooltip="Sceliphron"/>
              </a:rPr>
              <a:t>destillatorius</a:t>
            </a:r>
            <a:r>
              <a:rPr lang="en-US" dirty="0" smtClean="0">
                <a:solidFill>
                  <a:schemeClr val="tx2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  <a:effectLst/>
              </a:rPr>
              <a:t>in an entomological collection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3972" y="1828800"/>
            <a:ext cx="1882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effectLst/>
              </a:rPr>
              <a:t>Caterpillars cause </a:t>
            </a:r>
          </a:p>
          <a:p>
            <a:r>
              <a:rPr lang="en-US" dirty="0" smtClean="0">
                <a:solidFill>
                  <a:srgbClr val="00B0F0"/>
                </a:solidFill>
                <a:effectLst/>
              </a:rPr>
              <a:t>crop damage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34007"/>
            <a:ext cx="148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/>
              </a:rPr>
              <a:t>Seagulls steal </a:t>
            </a:r>
          </a:p>
          <a:p>
            <a:r>
              <a:rPr lang="en-US" dirty="0" smtClean="0">
                <a:solidFill>
                  <a:schemeClr val="tx2"/>
                </a:solidFill>
                <a:effectLst/>
              </a:rPr>
              <a:t>human food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3299" y="5301734"/>
            <a:ext cx="188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/>
              </a:rPr>
              <a:t>Termites cause </a:t>
            </a:r>
          </a:p>
          <a:p>
            <a:r>
              <a:rPr lang="en-US" dirty="0" smtClean="0">
                <a:solidFill>
                  <a:schemeClr val="tx2"/>
                </a:solidFill>
                <a:effectLst/>
              </a:rPr>
              <a:t>structural damage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4" y="685800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TO TOLERATE A PEST OR NOT TO TOLERATE?</a:t>
            </a:r>
            <a:br>
              <a:rPr lang="en-US" sz="2800" b="1" dirty="0" smtClean="0"/>
            </a:br>
            <a:r>
              <a:rPr lang="en-US" sz="2800" b="1" dirty="0" smtClean="0"/>
              <a:t>DECISION MAKING IN PEST MANAGEMENT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900" b="1" dirty="0" smtClean="0"/>
              <a:t>injury: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  <a:r>
              <a:rPr lang="en-US" sz="2700" dirty="0" smtClean="0"/>
              <a:t>effects of pests on host physiology</a:t>
            </a:r>
            <a:br>
              <a:rPr lang="en-US" sz="2700" dirty="0" smtClean="0"/>
            </a:br>
            <a:r>
              <a:rPr lang="en-US" sz="2900" b="1" dirty="0" smtClean="0"/>
              <a:t>damage:</a:t>
            </a:r>
            <a:r>
              <a:rPr lang="en-US" sz="2600" dirty="0" smtClean="0"/>
              <a:t> </a:t>
            </a:r>
            <a:r>
              <a:rPr lang="en-US" sz="2700" dirty="0" smtClean="0"/>
              <a:t>measureable loss of host utility</a:t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" y="3352800"/>
            <a:ext cx="4571522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584" y="3352800"/>
            <a:ext cx="4554415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8724" y="2668433"/>
            <a:ext cx="5666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Selenothrips</a:t>
            </a:r>
            <a:r>
              <a:rPr lang="en-US" sz="2200" dirty="0" smtClean="0"/>
              <a:t> injury (damage?)on knockout roses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xmlns="" val="23410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UNDERSTANDING BIOECONOMICS &amp; DETERMINING </a:t>
            </a:r>
            <a:br>
              <a:rPr lang="en-US" sz="3000" b="1" dirty="0" smtClean="0"/>
            </a:br>
            <a:r>
              <a:rPr lang="en-US" sz="3000" b="1" dirty="0" smtClean="0"/>
              <a:t>PEST STATUS</a:t>
            </a:r>
            <a:br>
              <a:rPr lang="en-US" sz="3000" b="1" dirty="0" smtClean="0"/>
            </a:br>
            <a:r>
              <a:rPr lang="en-US" sz="3000" b="1" dirty="0" smtClean="0"/>
              <a:t>ECONOMIC INJURY LEVELS</a:t>
            </a:r>
            <a:endParaRPr lang="en-US" sz="3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526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1523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90800" y="2819400"/>
          <a:ext cx="3749675" cy="2895600"/>
        </p:xfrm>
        <a:graphic>
          <a:graphicData uri="http://schemas.openxmlformats.org/presentationml/2006/ole">
            <p:oleObj spid="_x0000_s1038" name="Photo House" r:id="rId3" imgW="2286005" imgH="2197426" progId="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763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JOE FUNDERBURK, UNIVERSITY OF FLORIDA,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Applying Ecological Information: Vertically Integrated IPM Using Thrips, Tospoviruses, and Vegetables As An Example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61125" y="5040313"/>
            <a:ext cx="2136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Photo Cheryle O’Donnell</a:t>
            </a:r>
          </a:p>
        </p:txBody>
      </p:sp>
    </p:spTree>
    <p:extLst>
      <p:ext uri="{BB962C8B-B14F-4D97-AF65-F5344CB8AC3E}">
        <p14:creationId xmlns:p14="http://schemas.microsoft.com/office/powerpoint/2010/main" xmlns="" val="381058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4253801"/>
              </p:ext>
            </p:extLst>
          </p:nvPr>
        </p:nvGraphicFramePr>
        <p:xfrm>
          <a:off x="152400" y="0"/>
          <a:ext cx="8991600" cy="6705600"/>
        </p:xfrm>
        <a:graphic>
          <a:graphicData uri="http://schemas.openxmlformats.org/presentationml/2006/ole">
            <p:oleObj spid="_x0000_s2061" name="Acrobat Document" r:id="rId3" imgW="43900560" imgH="3292632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00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Hugh Smith,</a:t>
            </a:r>
            <a:br>
              <a:rPr lang="en-US" dirty="0" smtClean="0"/>
            </a:br>
            <a:r>
              <a:rPr lang="en-US" dirty="0" err="1" smtClean="0"/>
              <a:t>Asst</a:t>
            </a:r>
            <a:r>
              <a:rPr lang="en-US" dirty="0" smtClean="0"/>
              <a:t> Professor</a:t>
            </a:r>
            <a:br>
              <a:rPr lang="en-US" dirty="0" smtClean="0"/>
            </a:br>
            <a:r>
              <a:rPr lang="en-US" dirty="0" smtClean="0"/>
              <a:t>UF-Gulf Coast REC</a:t>
            </a:r>
            <a:br>
              <a:rPr lang="en-US" dirty="0" smtClean="0"/>
            </a:br>
            <a:r>
              <a:rPr lang="en-US" dirty="0" smtClean="0"/>
              <a:t>Balm, FL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800" b="1" cap="all" dirty="0" smtClean="0"/>
              <a:t>Knowledge requirements to develop an Improved management program for whiteflies and tomato yellow leaf curl virus - - -</a:t>
            </a:r>
          </a:p>
          <a:p>
            <a:r>
              <a:rPr lang="en-US" sz="1800" b="1" cap="all" dirty="0" smtClean="0"/>
              <a:t>strategies to reduce insecticide use</a:t>
            </a:r>
            <a:endParaRPr lang="en-US" sz="1800" b="1" cap="all" dirty="0"/>
          </a:p>
        </p:txBody>
      </p:sp>
      <p:pic>
        <p:nvPicPr>
          <p:cNvPr id="3074" name="Picture 2" descr="http://gcrec.ifas.ufl.edu/HSmith/smit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428" y="273050"/>
            <a:ext cx="4944993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5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JOE EGER</a:t>
            </a:r>
            <a:br>
              <a:rPr lang="en-US" dirty="0" smtClean="0"/>
            </a:br>
            <a:r>
              <a:rPr lang="en-US" dirty="0" smtClean="0"/>
              <a:t>RESEARCH SCIENTIST</a:t>
            </a:r>
            <a:br>
              <a:rPr lang="en-US" dirty="0" smtClean="0"/>
            </a:br>
            <a:r>
              <a:rPr lang="en-US" dirty="0" smtClean="0"/>
              <a:t>DOW AGROSCIENCES</a:t>
            </a:r>
            <a:br>
              <a:rPr lang="en-US" dirty="0" smtClean="0"/>
            </a:br>
            <a:r>
              <a:rPr lang="en-US" dirty="0" smtClean="0"/>
              <a:t>TAMPA, FL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 smtClean="0"/>
              <a:t>BIOLOGICAL PRODUCTS AND IPM:</a:t>
            </a:r>
          </a:p>
          <a:p>
            <a:r>
              <a:rPr lang="en-US" sz="2000" b="1" dirty="0" smtClean="0"/>
              <a:t>SPINETORAM/SPINOSAD IN CROPS</a:t>
            </a:r>
          </a:p>
          <a:p>
            <a:r>
              <a:rPr lang="en-US" sz="2000" b="1" dirty="0" smtClean="0"/>
              <a:t>SENTRICON SYSTEM FOR TERMITES</a:t>
            </a:r>
            <a:endParaRPr lang="en-US" sz="2000" b="1" dirty="0"/>
          </a:p>
        </p:txBody>
      </p:sp>
      <p:pic>
        <p:nvPicPr>
          <p:cNvPr id="3074" name="Picture 2" descr="http://www.ndsu.nodak.edu/ndsu/rider/Pentatomoidea/Researchers/Eger_Jo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18917"/>
            <a:ext cx="5111750" cy="51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Photo House</vt:lpstr>
      <vt:lpstr>Acrobat Document</vt:lpstr>
      <vt:lpstr>IPM THEORY &amp; PRACTICE ENY6934 NORM LEPPLA &amp; JOE FUNDERBURK FIRST FIVE WEEKS-LECTURES ON KNOWLEDGE REQUIREMENTS OF IPM PROGRAMS &amp; CASE STUDIES OF IPM TACTICS &amp; PROGRAMS</vt:lpstr>
      <vt:lpstr>PEST: A SPECIES THAT INTERFERES WITH HUMAN ACTIVITIES, PROPERTY, OR HEALTH, OR IS OBJECTIONABLE http://en.wikipedia.org/wiki/Pest_(organism)</vt:lpstr>
      <vt:lpstr>TO TOLERATE A PEST OR NOT TO TOLERATE? DECISION MAKING IN PEST MANAGEMENT  injury:  effects of pests on host physiology damage: measureable loss of host utility </vt:lpstr>
      <vt:lpstr>UNDERSTANDING BIOECONOMICS &amp; DETERMINING  PEST STATUS ECONOMIC INJURY LEVELS</vt:lpstr>
      <vt:lpstr>Slide 5</vt:lpstr>
      <vt:lpstr>Slide 6</vt:lpstr>
      <vt:lpstr>Hugh Smith, Asst Professor UF-Gulf Coast REC Balm, FL</vt:lpstr>
      <vt:lpstr>JOE EGER RESEARCH SCIENTIST DOW AGROSCIENCES TAMPA, FL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PEST: A SPECIES THAT INTERFERES WITH HUMAN ACTIVITIES, PROPERTY, OR HEALTH, OR IS OBJECTIONABLE</dc:title>
  <dc:creator>Funderburk,Joseph E</dc:creator>
  <cp:lastModifiedBy>Windows User</cp:lastModifiedBy>
  <cp:revision>22</cp:revision>
  <dcterms:created xsi:type="dcterms:W3CDTF">2012-08-20T14:08:19Z</dcterms:created>
  <dcterms:modified xsi:type="dcterms:W3CDTF">2013-10-18T01:29:01Z</dcterms:modified>
</cp:coreProperties>
</file>