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70" r:id="rId3"/>
    <p:sldId id="273" r:id="rId4"/>
    <p:sldId id="279" r:id="rId5"/>
    <p:sldId id="271" r:id="rId6"/>
    <p:sldId id="262" r:id="rId7"/>
    <p:sldId id="264" r:id="rId8"/>
    <p:sldId id="263" r:id="rId9"/>
    <p:sldId id="274" r:id="rId10"/>
    <p:sldId id="257" r:id="rId11"/>
    <p:sldId id="258" r:id="rId12"/>
    <p:sldId id="287" r:id="rId13"/>
    <p:sldId id="293" r:id="rId14"/>
    <p:sldId id="286" r:id="rId15"/>
    <p:sldId id="284" r:id="rId16"/>
    <p:sldId id="275" r:id="rId17"/>
    <p:sldId id="289" r:id="rId18"/>
    <p:sldId id="285" r:id="rId19"/>
    <p:sldId id="291" r:id="rId20"/>
    <p:sldId id="266" r:id="rId21"/>
    <p:sldId id="267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33CC33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97A5A-537A-454A-B555-2768555DF9C6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F6708-A202-4B68-80D1-71BD42AD6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46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Thomas = IPM – Pero = Non IPM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63EB-3EEF-4B21-BE34-C259C8FAA6D6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C637-43FB-4958-BBC3-2B96D860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914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63EB-3EEF-4B21-BE34-C259C8FAA6D6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C637-43FB-4958-BBC3-2B96D860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173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63EB-3EEF-4B21-BE34-C259C8FAA6D6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C637-43FB-4958-BBC3-2B96D860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03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63EB-3EEF-4B21-BE34-C259C8FAA6D6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C637-43FB-4958-BBC3-2B96D860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63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63EB-3EEF-4B21-BE34-C259C8FAA6D6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C637-43FB-4958-BBC3-2B96D860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44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63EB-3EEF-4B21-BE34-C259C8FAA6D6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C637-43FB-4958-BBC3-2B96D860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26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63EB-3EEF-4B21-BE34-C259C8FAA6D6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C637-43FB-4958-BBC3-2B96D860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45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63EB-3EEF-4B21-BE34-C259C8FAA6D6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C637-43FB-4958-BBC3-2B96D860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94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63EB-3EEF-4B21-BE34-C259C8FAA6D6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C637-43FB-4958-BBC3-2B96D860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89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63EB-3EEF-4B21-BE34-C259C8FAA6D6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C637-43FB-4958-BBC3-2B96D860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21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63EB-3EEF-4B21-BE34-C259C8FAA6D6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3C637-43FB-4958-BBC3-2B96D860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77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A63EB-3EEF-4B21-BE34-C259C8FAA6D6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3C637-43FB-4958-BBC3-2B96D860A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26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-289541" y="228600"/>
            <a:ext cx="967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Basics of Integrated Pest Management</a:t>
            </a:r>
            <a:endParaRPr lang="en-US" sz="42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857249" y="1989117"/>
            <a:ext cx="7619999" cy="136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Norm Leppla, Director</a:t>
            </a:r>
          </a:p>
          <a:p>
            <a:pPr marL="342900" indent="-342900"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UF/IFAS Statewide IPM Program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866898" y="5562600"/>
            <a:ext cx="5486400" cy="838200"/>
            <a:chOff x="533400" y="5562600"/>
            <a:chExt cx="5791200" cy="9144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227" y="5562600"/>
              <a:ext cx="3108373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562602"/>
              <a:ext cx="2667000" cy="9143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1981200" y="3459540"/>
            <a:ext cx="53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Citrus IPM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workshop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Indian River REC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Ft. Pierce, Florida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37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063"/>
            <a:ext cx="8991600" cy="6111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524000"/>
            <a:ext cx="2819400" cy="411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urved Down Arrow 4"/>
          <p:cNvSpPr/>
          <p:nvPr/>
        </p:nvSpPr>
        <p:spPr>
          <a:xfrm rot="5400000">
            <a:off x="2828293" y="846630"/>
            <a:ext cx="951175" cy="511760"/>
          </a:xfrm>
          <a:prstGeom prst="curvedDownArrow">
            <a:avLst>
              <a:gd name="adj1" fmla="val 25000"/>
              <a:gd name="adj2" fmla="val 83125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3002280"/>
            <a:ext cx="2743200" cy="21031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 rot="5400000">
            <a:off x="7095493" y="2429508"/>
            <a:ext cx="951175" cy="511760"/>
          </a:xfrm>
          <a:prstGeom prst="curvedDownArrow">
            <a:avLst>
              <a:gd name="adj1" fmla="val 25000"/>
              <a:gd name="adj2" fmla="val 83125"/>
              <a:gd name="adj3" fmla="val 2500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2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57150" y="855663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Acetylcholine esterase inhibitor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Carbamates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Carbaryl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Organophosphates,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Malathion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GABA-gated chloride channel antagonists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Cyclodiene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organochlorines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chlordane;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Phenylpyrazoles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Fipronil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Sodium channel modulators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Pyrethroids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Pyrethrins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Bifenthrin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DDT,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Methoxychlor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DDT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Nicotinic Acetylcholine receptor agonists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Neonicotinoids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Imidacloprid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Nicotine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Nicotine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Sulfoxaflor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Sulfoxaflor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Nicotinic Acetylcholine receptor allosteric activators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Spinosyns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Spinosad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Chloride channel activators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Avermectins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Abamectin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Milbemycins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Juvenile hormone mimics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(Juvenile hormone analogues,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Methoprene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Fenoxycarb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Pyriproxyfen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Miscellaneous nonspecific (multi-site) inhibitors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(Alky halides, 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 bromide, Chloropicrin,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Sulfuryl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fluoride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</a:t>
            </a:r>
            <a:r>
              <a:rPr lang="en-US" sz="12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homopteran</a:t>
            </a: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feeding blockers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Pymetrozine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Flonicamid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Mite growth inhibitors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Clofentezine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Microbial disruptor of insect </a:t>
            </a:r>
            <a:r>
              <a:rPr lang="en-US" sz="12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midgut</a:t>
            </a: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membranes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(Bacillus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thuringiensis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insecticidal proteins they produce; </a:t>
            </a:r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Bacillus </a:t>
            </a:r>
            <a:r>
              <a:rPr lang="en-US" sz="1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sphaericus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 of mitochondrial ATP synthase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Diafenthiuron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Organotin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miticides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Azocyclotin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Uncouplers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oxidative phosphorylation via disruption of proton gradient (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Chlorfenapyr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Sulfuramid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Nicotinic acetylcholine receptor channel blockers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Nereistoxin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analogues,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Bensultap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 of chitin biosynthesis, type 0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Benzoylureas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Diflubenzuron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 of chitin biosynthesis, type 1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Buprofezin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Moulting</a:t>
            </a: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disruptor, Dipteran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Cyromazine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Ecdysone</a:t>
            </a: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receptor agonists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Diacylhydrazines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Tebufenozide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Octopaminergic</a:t>
            </a: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receptor agonists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Amitraz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 complex III electron transport inhibitors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Hydramethylnon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 complex I electron transport inhibitors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(METI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acaricides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insecticides,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Fenpyroximate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Rotenone)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Voltage-dependent sodium channel blockers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Indoxacarb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 of acetyl CoA carboxylase - Lipid synthesis, growth regulation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Tetronic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Tetramic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 derivatives,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Spirotetramat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 complex IV electron transport inhibitors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Zinc phosphide, Cyanide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 complex II electron transport inhibitors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(Beta-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ketonitrile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derivatives,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Cyenopyrafen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Vacant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Vacant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Ryanodine receptor modulators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Diamides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Chlorantraniliprole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en-US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(UN) Compounds of unknown or uncertain mode of action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Azadirachtin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Azadirachtin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Cryolite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Cryolite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" y="54114"/>
            <a:ext cx="8267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IRAC Insecticide Classification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8539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unflowers along pepper b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257800" y="381000"/>
            <a:ext cx="3810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Western Flower </a:t>
            </a:r>
            <a:r>
              <a:rPr lang="en-US" sz="42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Thrips</a:t>
            </a:r>
            <a:r>
              <a:rPr lang="en-US" sz="42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Pepper</a:t>
            </a:r>
            <a:endParaRPr lang="en-US" sz="42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867400" y="2008188"/>
            <a:ext cx="26939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Sunflowers</a:t>
            </a:r>
          </a:p>
          <a:p>
            <a:pPr>
              <a:buClr>
                <a:schemeClr val="bg1"/>
              </a:buClr>
              <a:buSzPct val="115000"/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More </a:t>
            </a:r>
            <a:r>
              <a:rPr lang="en-US" sz="3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Orius</a:t>
            </a:r>
            <a:endParaRPr 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bg1"/>
              </a:buClr>
              <a:buSzPct val="115000"/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Fewer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thrips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94200"/>
            <a:ext cx="2209800" cy="147161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nfrec.ifas.ufl.edu/images/faculty/originals/JoeFunderbu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1714500" cy="1948816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5024735"/>
            <a:ext cx="914400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Dr. Joe </a:t>
            </a:r>
            <a:r>
              <a:rPr lang="en-US" sz="1200" dirty="0" err="1" smtClean="0">
                <a:solidFill>
                  <a:schemeClr val="bg1"/>
                </a:solidFill>
              </a:rPr>
              <a:t>Funderburk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7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425700" y="1336675"/>
            <a:ext cx="18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816100" y="1412875"/>
            <a:ext cx="18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044700" y="1336675"/>
            <a:ext cx="18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120900" y="1489075"/>
            <a:ext cx="18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0" y="79375"/>
          <a:ext cx="12106275" cy="7181850"/>
        </p:xfrm>
        <a:graphic>
          <a:graphicData uri="http://schemas.openxmlformats.org/presentationml/2006/ole">
            <p:oleObj spid="_x0000_s13328" name="Chart" r:id="rId3" imgW="5505365" imgH="2581221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398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triti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2641600" cy="19002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5791200" y="2514600"/>
            <a:ext cx="116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F. tritici</a:t>
            </a:r>
          </a:p>
        </p:txBody>
      </p:sp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5029200" y="63246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Orius insidiosus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(Say)</a:t>
            </a:r>
          </a:p>
        </p:txBody>
      </p:sp>
      <p:pic>
        <p:nvPicPr>
          <p:cNvPr id="14343" name="Picture 2" descr="MPBF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114800" cy="3081338"/>
          </a:xfrm>
          <a:prstGeom prst="rect">
            <a:avLst/>
          </a:prstGeom>
          <a:noFill/>
          <a:ln w="19050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33400" y="1371600"/>
            <a:ext cx="4267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Capacity of minute pirate bugs to reduce thrips populations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228600" y="3505200"/>
            <a:ext cx="503713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Suppression</a:t>
            </a:r>
          </a:p>
          <a:p>
            <a:pPr algn="ctr" eaLnBrk="0" hangingPunct="0"/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predator/~180 thrips</a:t>
            </a:r>
            <a:r>
              <a:rPr lang="en-US" sz="2800"/>
              <a:t> </a:t>
            </a:r>
            <a:endParaRPr lang="en-US" sz="28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endParaRPr lang="en-US" sz="28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</a:t>
            </a:r>
          </a:p>
          <a:p>
            <a:pPr algn="ctr" eaLnBrk="0" hangingPunct="0"/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predator/50 thrips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57200" y="3810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Pepper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2000" y="5752186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Joe </a:t>
            </a:r>
            <a:r>
              <a:rPr lang="en-US" dirty="0" err="1">
                <a:solidFill>
                  <a:schemeClr val="tx1"/>
                </a:solidFill>
              </a:rPr>
              <a:t>Funderburk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6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57" name="Worksheet" r:id="rId3" imgW="10203840" imgH="6986160" progId="Excel.Sheet.8">
              <p:embed/>
            </p:oleObj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90600"/>
            <a:ext cx="1828800" cy="12176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17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198"/>
          <p:cNvSpPr>
            <a:spLocks noChangeShapeType="1"/>
          </p:cNvSpPr>
          <p:nvPr/>
        </p:nvSpPr>
        <p:spPr bwMode="auto">
          <a:xfrm>
            <a:off x="5978525" y="6134100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Line 241"/>
          <p:cNvSpPr>
            <a:spLocks noChangeShapeType="1"/>
          </p:cNvSpPr>
          <p:nvPr/>
        </p:nvSpPr>
        <p:spPr bwMode="auto">
          <a:xfrm>
            <a:off x="5978525" y="6135688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196"/>
          <p:cNvSpPr>
            <a:spLocks noChangeShapeType="1"/>
          </p:cNvSpPr>
          <p:nvPr/>
        </p:nvSpPr>
        <p:spPr bwMode="auto">
          <a:xfrm>
            <a:off x="5997575" y="6065838"/>
            <a:ext cx="0" cy="158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163"/>
          <p:cNvSpPr>
            <a:spLocks noChangeShapeType="1"/>
          </p:cNvSpPr>
          <p:nvPr/>
        </p:nvSpPr>
        <p:spPr bwMode="auto">
          <a:xfrm>
            <a:off x="4348163" y="5805488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164"/>
          <p:cNvSpPr>
            <a:spLocks noChangeShapeType="1"/>
          </p:cNvSpPr>
          <p:nvPr/>
        </p:nvSpPr>
        <p:spPr bwMode="auto">
          <a:xfrm>
            <a:off x="4367213" y="5818188"/>
            <a:ext cx="0" cy="2063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Freeform 245"/>
          <p:cNvSpPr>
            <a:spLocks/>
          </p:cNvSpPr>
          <p:nvPr/>
        </p:nvSpPr>
        <p:spPr bwMode="auto">
          <a:xfrm>
            <a:off x="2735263" y="4849813"/>
            <a:ext cx="3263900" cy="1295400"/>
          </a:xfrm>
          <a:custGeom>
            <a:avLst/>
            <a:gdLst>
              <a:gd name="T0" fmla="*/ 0 w 2313"/>
              <a:gd name="T1" fmla="*/ 2147483647 h 816"/>
              <a:gd name="T2" fmla="*/ 2147483647 w 2313"/>
              <a:gd name="T3" fmla="*/ 2147483647 h 816"/>
              <a:gd name="T4" fmla="*/ 2147483647 w 2313"/>
              <a:gd name="T5" fmla="*/ 0 h 816"/>
              <a:gd name="T6" fmla="*/ 2147483647 w 2313"/>
              <a:gd name="T7" fmla="*/ 2147483647 h 816"/>
              <a:gd name="T8" fmla="*/ 2147483647 w 2313"/>
              <a:gd name="T9" fmla="*/ 2147483647 h 816"/>
              <a:gd name="T10" fmla="*/ 2147483647 w 2313"/>
              <a:gd name="T11" fmla="*/ 2147483647 h 816"/>
              <a:gd name="T12" fmla="*/ 2147483647 w 2313"/>
              <a:gd name="T13" fmla="*/ 2147483647 h 816"/>
              <a:gd name="T14" fmla="*/ 2147483647 w 2313"/>
              <a:gd name="T15" fmla="*/ 2147483647 h 816"/>
              <a:gd name="T16" fmla="*/ 2147483647 w 2313"/>
              <a:gd name="T17" fmla="*/ 2147483647 h 8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3"/>
              <a:gd name="T28" fmla="*/ 0 h 816"/>
              <a:gd name="T29" fmla="*/ 2313 w 2313"/>
              <a:gd name="T30" fmla="*/ 816 h 8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3" h="816">
                <a:moveTo>
                  <a:pt x="0" y="239"/>
                </a:moveTo>
                <a:lnTo>
                  <a:pt x="347" y="322"/>
                </a:lnTo>
                <a:lnTo>
                  <a:pt x="578" y="0"/>
                </a:lnTo>
                <a:lnTo>
                  <a:pt x="810" y="259"/>
                </a:lnTo>
                <a:lnTo>
                  <a:pt x="1157" y="643"/>
                </a:lnTo>
                <a:lnTo>
                  <a:pt x="1503" y="774"/>
                </a:lnTo>
                <a:lnTo>
                  <a:pt x="1619" y="811"/>
                </a:lnTo>
                <a:lnTo>
                  <a:pt x="1966" y="790"/>
                </a:lnTo>
                <a:lnTo>
                  <a:pt x="2312" y="815"/>
                </a:lnTo>
              </a:path>
            </a:pathLst>
          </a:custGeom>
          <a:noFill/>
          <a:ln w="2540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2"/>
          <p:cNvSpPr>
            <a:spLocks noChangeShapeType="1"/>
          </p:cNvSpPr>
          <p:nvPr/>
        </p:nvSpPr>
        <p:spPr bwMode="auto">
          <a:xfrm flipV="1">
            <a:off x="2571750" y="4311650"/>
            <a:ext cx="0" cy="18621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3"/>
          <p:cNvSpPr>
            <a:spLocks noChangeShapeType="1"/>
          </p:cNvSpPr>
          <p:nvPr/>
        </p:nvSpPr>
        <p:spPr bwMode="auto">
          <a:xfrm flipH="1">
            <a:off x="2506663" y="6167438"/>
            <a:ext cx="714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4"/>
          <p:cNvSpPr>
            <a:spLocks noChangeArrowheads="1"/>
          </p:cNvSpPr>
          <p:nvPr/>
        </p:nvSpPr>
        <p:spPr bwMode="auto">
          <a:xfrm>
            <a:off x="2330450" y="6030913"/>
            <a:ext cx="2413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30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6635" name="Line 5"/>
          <p:cNvSpPr>
            <a:spLocks noChangeShapeType="1"/>
          </p:cNvSpPr>
          <p:nvPr/>
        </p:nvSpPr>
        <p:spPr bwMode="auto">
          <a:xfrm flipH="1">
            <a:off x="2506663" y="5670550"/>
            <a:ext cx="714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6"/>
          <p:cNvSpPr>
            <a:spLocks noChangeArrowheads="1"/>
          </p:cNvSpPr>
          <p:nvPr/>
        </p:nvSpPr>
        <p:spPr bwMode="auto">
          <a:xfrm>
            <a:off x="2330450" y="5534025"/>
            <a:ext cx="2413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3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6637" name="Line 7"/>
          <p:cNvSpPr>
            <a:spLocks noChangeShapeType="1"/>
          </p:cNvSpPr>
          <p:nvPr/>
        </p:nvSpPr>
        <p:spPr bwMode="auto">
          <a:xfrm flipH="1">
            <a:off x="2506663" y="5175250"/>
            <a:ext cx="714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8"/>
          <p:cNvSpPr>
            <a:spLocks noChangeArrowheads="1"/>
          </p:cNvSpPr>
          <p:nvPr/>
        </p:nvSpPr>
        <p:spPr bwMode="auto">
          <a:xfrm>
            <a:off x="2330450" y="5037138"/>
            <a:ext cx="2413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3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26639" name="Line 9"/>
          <p:cNvSpPr>
            <a:spLocks noChangeShapeType="1"/>
          </p:cNvSpPr>
          <p:nvPr/>
        </p:nvSpPr>
        <p:spPr bwMode="auto">
          <a:xfrm flipH="1">
            <a:off x="2506663" y="4678363"/>
            <a:ext cx="714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Rectangle 10"/>
          <p:cNvSpPr>
            <a:spLocks noChangeArrowheads="1"/>
          </p:cNvSpPr>
          <p:nvPr/>
        </p:nvSpPr>
        <p:spPr bwMode="auto">
          <a:xfrm>
            <a:off x="2247900" y="4540250"/>
            <a:ext cx="323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30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26641" name="Line 11"/>
          <p:cNvSpPr>
            <a:spLocks noChangeShapeType="1"/>
          </p:cNvSpPr>
          <p:nvPr/>
        </p:nvSpPr>
        <p:spPr bwMode="auto">
          <a:xfrm flipV="1">
            <a:off x="6161088" y="4311650"/>
            <a:ext cx="0" cy="18621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2"/>
          <p:cNvSpPr>
            <a:spLocks noChangeShapeType="1"/>
          </p:cNvSpPr>
          <p:nvPr/>
        </p:nvSpPr>
        <p:spPr bwMode="auto">
          <a:xfrm>
            <a:off x="6165850" y="6167438"/>
            <a:ext cx="492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13"/>
          <p:cNvSpPr>
            <a:spLocks noChangeArrowheads="1"/>
          </p:cNvSpPr>
          <p:nvPr/>
        </p:nvSpPr>
        <p:spPr bwMode="auto">
          <a:xfrm>
            <a:off x="6170613" y="6030913"/>
            <a:ext cx="3651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30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26644" name="Line 14"/>
          <p:cNvSpPr>
            <a:spLocks noChangeShapeType="1"/>
          </p:cNvSpPr>
          <p:nvPr/>
        </p:nvSpPr>
        <p:spPr bwMode="auto">
          <a:xfrm>
            <a:off x="6165850" y="5327650"/>
            <a:ext cx="492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Rectangle 15"/>
          <p:cNvSpPr>
            <a:spLocks noChangeArrowheads="1"/>
          </p:cNvSpPr>
          <p:nvPr/>
        </p:nvSpPr>
        <p:spPr bwMode="auto">
          <a:xfrm>
            <a:off x="6170613" y="5189538"/>
            <a:ext cx="3651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300">
                <a:solidFill>
                  <a:srgbClr val="FFFFFF"/>
                </a:solidFill>
              </a:rPr>
              <a:t>0.4</a:t>
            </a:r>
          </a:p>
        </p:txBody>
      </p:sp>
      <p:sp>
        <p:nvSpPr>
          <p:cNvPr id="26646" name="Line 16"/>
          <p:cNvSpPr>
            <a:spLocks noChangeShapeType="1"/>
          </p:cNvSpPr>
          <p:nvPr/>
        </p:nvSpPr>
        <p:spPr bwMode="auto">
          <a:xfrm>
            <a:off x="6165850" y="4486275"/>
            <a:ext cx="492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Rectangle 17"/>
          <p:cNvSpPr>
            <a:spLocks noChangeArrowheads="1"/>
          </p:cNvSpPr>
          <p:nvPr/>
        </p:nvSpPr>
        <p:spPr bwMode="auto">
          <a:xfrm>
            <a:off x="6170613" y="4348163"/>
            <a:ext cx="3651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300">
                <a:solidFill>
                  <a:srgbClr val="FFFFFF"/>
                </a:solidFill>
              </a:rPr>
              <a:t>0.8</a:t>
            </a:r>
          </a:p>
        </p:txBody>
      </p:sp>
      <p:sp>
        <p:nvSpPr>
          <p:cNvPr id="26648" name="Line 18"/>
          <p:cNvSpPr>
            <a:spLocks noChangeShapeType="1"/>
          </p:cNvSpPr>
          <p:nvPr/>
        </p:nvSpPr>
        <p:spPr bwMode="auto">
          <a:xfrm flipV="1">
            <a:off x="2571750" y="2462213"/>
            <a:ext cx="0" cy="186213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Line 19"/>
          <p:cNvSpPr>
            <a:spLocks noChangeShapeType="1"/>
          </p:cNvSpPr>
          <p:nvPr/>
        </p:nvSpPr>
        <p:spPr bwMode="auto">
          <a:xfrm flipH="1">
            <a:off x="2478088" y="4318000"/>
            <a:ext cx="1000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Rectangle 20"/>
          <p:cNvSpPr>
            <a:spLocks noChangeArrowheads="1"/>
          </p:cNvSpPr>
          <p:nvPr/>
        </p:nvSpPr>
        <p:spPr bwMode="auto">
          <a:xfrm>
            <a:off x="2300288" y="4179888"/>
            <a:ext cx="242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30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6651" name="Line 21"/>
          <p:cNvSpPr>
            <a:spLocks noChangeShapeType="1"/>
          </p:cNvSpPr>
          <p:nvPr/>
        </p:nvSpPr>
        <p:spPr bwMode="auto">
          <a:xfrm flipH="1">
            <a:off x="2478088" y="3819525"/>
            <a:ext cx="1000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Rectangle 22"/>
          <p:cNvSpPr>
            <a:spLocks noChangeArrowheads="1"/>
          </p:cNvSpPr>
          <p:nvPr/>
        </p:nvSpPr>
        <p:spPr bwMode="auto">
          <a:xfrm>
            <a:off x="2300288" y="3681413"/>
            <a:ext cx="2428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3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6653" name="Line 23"/>
          <p:cNvSpPr>
            <a:spLocks noChangeShapeType="1"/>
          </p:cNvSpPr>
          <p:nvPr/>
        </p:nvSpPr>
        <p:spPr bwMode="auto">
          <a:xfrm flipH="1">
            <a:off x="2478088" y="3317875"/>
            <a:ext cx="1000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Rectangle 24"/>
          <p:cNvSpPr>
            <a:spLocks noChangeArrowheads="1"/>
          </p:cNvSpPr>
          <p:nvPr/>
        </p:nvSpPr>
        <p:spPr bwMode="auto">
          <a:xfrm>
            <a:off x="2300288" y="3181350"/>
            <a:ext cx="2428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3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26655" name="Line 25"/>
          <p:cNvSpPr>
            <a:spLocks noChangeShapeType="1"/>
          </p:cNvSpPr>
          <p:nvPr/>
        </p:nvSpPr>
        <p:spPr bwMode="auto">
          <a:xfrm flipH="1">
            <a:off x="2478088" y="2819400"/>
            <a:ext cx="10001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6" name="Rectangle 26"/>
          <p:cNvSpPr>
            <a:spLocks noChangeArrowheads="1"/>
          </p:cNvSpPr>
          <p:nvPr/>
        </p:nvSpPr>
        <p:spPr bwMode="auto">
          <a:xfrm>
            <a:off x="2217738" y="2681288"/>
            <a:ext cx="3254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30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26657" name="Line 27"/>
          <p:cNvSpPr>
            <a:spLocks noChangeShapeType="1"/>
          </p:cNvSpPr>
          <p:nvPr/>
        </p:nvSpPr>
        <p:spPr bwMode="auto">
          <a:xfrm flipV="1">
            <a:off x="6161088" y="2462213"/>
            <a:ext cx="0" cy="186213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Line 28"/>
          <p:cNvSpPr>
            <a:spLocks noChangeShapeType="1"/>
          </p:cNvSpPr>
          <p:nvPr/>
        </p:nvSpPr>
        <p:spPr bwMode="auto">
          <a:xfrm>
            <a:off x="6165850" y="4318000"/>
            <a:ext cx="492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Rectangle 29"/>
          <p:cNvSpPr>
            <a:spLocks noChangeArrowheads="1"/>
          </p:cNvSpPr>
          <p:nvPr/>
        </p:nvSpPr>
        <p:spPr bwMode="auto">
          <a:xfrm>
            <a:off x="6170613" y="4179888"/>
            <a:ext cx="3651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30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26660" name="Line 30"/>
          <p:cNvSpPr>
            <a:spLocks noChangeShapeType="1"/>
          </p:cNvSpPr>
          <p:nvPr/>
        </p:nvSpPr>
        <p:spPr bwMode="auto">
          <a:xfrm>
            <a:off x="6165850" y="3476625"/>
            <a:ext cx="492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1" name="Rectangle 31"/>
          <p:cNvSpPr>
            <a:spLocks noChangeArrowheads="1"/>
          </p:cNvSpPr>
          <p:nvPr/>
        </p:nvSpPr>
        <p:spPr bwMode="auto">
          <a:xfrm>
            <a:off x="6170613" y="3340100"/>
            <a:ext cx="365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300">
                <a:solidFill>
                  <a:srgbClr val="FFFFFF"/>
                </a:solidFill>
              </a:rPr>
              <a:t>0.4</a:t>
            </a:r>
          </a:p>
        </p:txBody>
      </p:sp>
      <p:sp>
        <p:nvSpPr>
          <p:cNvPr id="26662" name="Line 32"/>
          <p:cNvSpPr>
            <a:spLocks noChangeShapeType="1"/>
          </p:cNvSpPr>
          <p:nvPr/>
        </p:nvSpPr>
        <p:spPr bwMode="auto">
          <a:xfrm>
            <a:off x="6165850" y="2636838"/>
            <a:ext cx="492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Rectangle 33"/>
          <p:cNvSpPr>
            <a:spLocks noChangeArrowheads="1"/>
          </p:cNvSpPr>
          <p:nvPr/>
        </p:nvSpPr>
        <p:spPr bwMode="auto">
          <a:xfrm>
            <a:off x="6170613" y="2498725"/>
            <a:ext cx="365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300">
                <a:solidFill>
                  <a:srgbClr val="FFFFFF"/>
                </a:solidFill>
              </a:rPr>
              <a:t>0.8</a:t>
            </a:r>
          </a:p>
        </p:txBody>
      </p:sp>
      <p:sp>
        <p:nvSpPr>
          <p:cNvPr id="26664" name="Line 34"/>
          <p:cNvSpPr>
            <a:spLocks noChangeShapeType="1"/>
          </p:cNvSpPr>
          <p:nvPr/>
        </p:nvSpPr>
        <p:spPr bwMode="auto">
          <a:xfrm flipV="1">
            <a:off x="2571750" y="612775"/>
            <a:ext cx="0" cy="18621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Line 35"/>
          <p:cNvSpPr>
            <a:spLocks noChangeShapeType="1"/>
          </p:cNvSpPr>
          <p:nvPr/>
        </p:nvSpPr>
        <p:spPr bwMode="auto">
          <a:xfrm flipH="1">
            <a:off x="2506663" y="2468563"/>
            <a:ext cx="714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Rectangle 36"/>
          <p:cNvSpPr>
            <a:spLocks noChangeArrowheads="1"/>
          </p:cNvSpPr>
          <p:nvPr/>
        </p:nvSpPr>
        <p:spPr bwMode="auto">
          <a:xfrm>
            <a:off x="2330450" y="2330450"/>
            <a:ext cx="2413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30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6667" name="Line 37"/>
          <p:cNvSpPr>
            <a:spLocks noChangeShapeType="1"/>
          </p:cNvSpPr>
          <p:nvPr/>
        </p:nvSpPr>
        <p:spPr bwMode="auto">
          <a:xfrm flipH="1">
            <a:off x="2506663" y="2098675"/>
            <a:ext cx="714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Rectangle 38"/>
          <p:cNvSpPr>
            <a:spLocks noChangeArrowheads="1"/>
          </p:cNvSpPr>
          <p:nvPr/>
        </p:nvSpPr>
        <p:spPr bwMode="auto">
          <a:xfrm>
            <a:off x="2247900" y="1962150"/>
            <a:ext cx="323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3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26669" name="Line 39"/>
          <p:cNvSpPr>
            <a:spLocks noChangeShapeType="1"/>
          </p:cNvSpPr>
          <p:nvPr/>
        </p:nvSpPr>
        <p:spPr bwMode="auto">
          <a:xfrm flipH="1">
            <a:off x="2506663" y="1728788"/>
            <a:ext cx="714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Rectangle 40"/>
          <p:cNvSpPr>
            <a:spLocks noChangeArrowheads="1"/>
          </p:cNvSpPr>
          <p:nvPr/>
        </p:nvSpPr>
        <p:spPr bwMode="auto">
          <a:xfrm>
            <a:off x="2247900" y="1590675"/>
            <a:ext cx="323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30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26671" name="Line 41"/>
          <p:cNvSpPr>
            <a:spLocks noChangeShapeType="1"/>
          </p:cNvSpPr>
          <p:nvPr/>
        </p:nvSpPr>
        <p:spPr bwMode="auto">
          <a:xfrm flipH="1">
            <a:off x="2506663" y="1358900"/>
            <a:ext cx="714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2" name="Rectangle 42"/>
          <p:cNvSpPr>
            <a:spLocks noChangeArrowheads="1"/>
          </p:cNvSpPr>
          <p:nvPr/>
        </p:nvSpPr>
        <p:spPr bwMode="auto">
          <a:xfrm>
            <a:off x="2247900" y="1220788"/>
            <a:ext cx="3238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300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26673" name="Line 43"/>
          <p:cNvSpPr>
            <a:spLocks noChangeShapeType="1"/>
          </p:cNvSpPr>
          <p:nvPr/>
        </p:nvSpPr>
        <p:spPr bwMode="auto">
          <a:xfrm flipH="1">
            <a:off x="2506663" y="989013"/>
            <a:ext cx="714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4" name="Rectangle 44"/>
          <p:cNvSpPr>
            <a:spLocks noChangeArrowheads="1"/>
          </p:cNvSpPr>
          <p:nvPr/>
        </p:nvSpPr>
        <p:spPr bwMode="auto">
          <a:xfrm>
            <a:off x="2247900" y="850900"/>
            <a:ext cx="323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300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26675" name="Line 45"/>
          <p:cNvSpPr>
            <a:spLocks noChangeShapeType="1"/>
          </p:cNvSpPr>
          <p:nvPr/>
        </p:nvSpPr>
        <p:spPr bwMode="auto">
          <a:xfrm flipH="1">
            <a:off x="2506663" y="619125"/>
            <a:ext cx="71437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6" name="Rectangle 46"/>
          <p:cNvSpPr>
            <a:spLocks noChangeArrowheads="1"/>
          </p:cNvSpPr>
          <p:nvPr/>
        </p:nvSpPr>
        <p:spPr bwMode="auto">
          <a:xfrm>
            <a:off x="2247900" y="481013"/>
            <a:ext cx="3238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en-US" sz="1300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26677" name="Line 47"/>
          <p:cNvSpPr>
            <a:spLocks noChangeShapeType="1"/>
          </p:cNvSpPr>
          <p:nvPr/>
        </p:nvSpPr>
        <p:spPr bwMode="auto">
          <a:xfrm flipV="1">
            <a:off x="6161088" y="612775"/>
            <a:ext cx="0" cy="18621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8" name="Line 48"/>
          <p:cNvSpPr>
            <a:spLocks noChangeShapeType="1"/>
          </p:cNvSpPr>
          <p:nvPr/>
        </p:nvSpPr>
        <p:spPr bwMode="auto">
          <a:xfrm>
            <a:off x="6165850" y="2468563"/>
            <a:ext cx="492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9" name="Rectangle 49"/>
          <p:cNvSpPr>
            <a:spLocks noChangeArrowheads="1"/>
          </p:cNvSpPr>
          <p:nvPr/>
        </p:nvSpPr>
        <p:spPr bwMode="auto">
          <a:xfrm>
            <a:off x="6170613" y="2330450"/>
            <a:ext cx="365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300">
                <a:solidFill>
                  <a:srgbClr val="FFFFFF"/>
                </a:solidFill>
              </a:rPr>
              <a:t>0.0</a:t>
            </a:r>
          </a:p>
        </p:txBody>
      </p:sp>
      <p:sp>
        <p:nvSpPr>
          <p:cNvPr id="26680" name="Line 50"/>
          <p:cNvSpPr>
            <a:spLocks noChangeShapeType="1"/>
          </p:cNvSpPr>
          <p:nvPr/>
        </p:nvSpPr>
        <p:spPr bwMode="auto">
          <a:xfrm>
            <a:off x="6165850" y="1627188"/>
            <a:ext cx="492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1" name="Rectangle 51"/>
          <p:cNvSpPr>
            <a:spLocks noChangeArrowheads="1"/>
          </p:cNvSpPr>
          <p:nvPr/>
        </p:nvSpPr>
        <p:spPr bwMode="auto">
          <a:xfrm>
            <a:off x="6170613" y="1490663"/>
            <a:ext cx="3651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300">
                <a:solidFill>
                  <a:srgbClr val="FFFFFF"/>
                </a:solidFill>
              </a:rPr>
              <a:t>0.4</a:t>
            </a:r>
          </a:p>
        </p:txBody>
      </p:sp>
      <p:sp>
        <p:nvSpPr>
          <p:cNvPr id="26682" name="Line 52"/>
          <p:cNvSpPr>
            <a:spLocks noChangeShapeType="1"/>
          </p:cNvSpPr>
          <p:nvPr/>
        </p:nvSpPr>
        <p:spPr bwMode="auto">
          <a:xfrm>
            <a:off x="6165850" y="787400"/>
            <a:ext cx="492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3" name="Rectangle 53"/>
          <p:cNvSpPr>
            <a:spLocks noChangeArrowheads="1"/>
          </p:cNvSpPr>
          <p:nvPr/>
        </p:nvSpPr>
        <p:spPr bwMode="auto">
          <a:xfrm>
            <a:off x="6170613" y="649288"/>
            <a:ext cx="3651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300">
                <a:solidFill>
                  <a:srgbClr val="FFFFFF"/>
                </a:solidFill>
              </a:rPr>
              <a:t>0.8</a:t>
            </a:r>
          </a:p>
        </p:txBody>
      </p:sp>
      <p:sp>
        <p:nvSpPr>
          <p:cNvPr id="26684" name="Line 54"/>
          <p:cNvSpPr>
            <a:spLocks noChangeShapeType="1"/>
          </p:cNvSpPr>
          <p:nvPr/>
        </p:nvSpPr>
        <p:spPr bwMode="auto">
          <a:xfrm>
            <a:off x="2578100" y="6167438"/>
            <a:ext cx="35766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5" name="Line 55"/>
          <p:cNvSpPr>
            <a:spLocks noChangeShapeType="1"/>
          </p:cNvSpPr>
          <p:nvPr/>
        </p:nvSpPr>
        <p:spPr bwMode="auto">
          <a:xfrm>
            <a:off x="2571750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6" name="Line 56"/>
          <p:cNvSpPr>
            <a:spLocks noChangeShapeType="1"/>
          </p:cNvSpPr>
          <p:nvPr/>
        </p:nvSpPr>
        <p:spPr bwMode="auto">
          <a:xfrm>
            <a:off x="2735263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7" name="Line 57"/>
          <p:cNvSpPr>
            <a:spLocks noChangeShapeType="1"/>
          </p:cNvSpPr>
          <p:nvPr/>
        </p:nvSpPr>
        <p:spPr bwMode="auto">
          <a:xfrm>
            <a:off x="2898775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8" name="Line 58"/>
          <p:cNvSpPr>
            <a:spLocks noChangeShapeType="1"/>
          </p:cNvSpPr>
          <p:nvPr/>
        </p:nvSpPr>
        <p:spPr bwMode="auto">
          <a:xfrm>
            <a:off x="3060700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9" name="Line 59"/>
          <p:cNvSpPr>
            <a:spLocks noChangeShapeType="1"/>
          </p:cNvSpPr>
          <p:nvPr/>
        </p:nvSpPr>
        <p:spPr bwMode="auto">
          <a:xfrm>
            <a:off x="3224213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0" name="Line 60"/>
          <p:cNvSpPr>
            <a:spLocks noChangeShapeType="1"/>
          </p:cNvSpPr>
          <p:nvPr/>
        </p:nvSpPr>
        <p:spPr bwMode="auto">
          <a:xfrm>
            <a:off x="3387725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1" name="Line 61"/>
          <p:cNvSpPr>
            <a:spLocks noChangeShapeType="1"/>
          </p:cNvSpPr>
          <p:nvPr/>
        </p:nvSpPr>
        <p:spPr bwMode="auto">
          <a:xfrm>
            <a:off x="3549650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2" name="Line 62"/>
          <p:cNvSpPr>
            <a:spLocks noChangeShapeType="1"/>
          </p:cNvSpPr>
          <p:nvPr/>
        </p:nvSpPr>
        <p:spPr bwMode="auto">
          <a:xfrm>
            <a:off x="3714750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3" name="Line 63"/>
          <p:cNvSpPr>
            <a:spLocks noChangeShapeType="1"/>
          </p:cNvSpPr>
          <p:nvPr/>
        </p:nvSpPr>
        <p:spPr bwMode="auto">
          <a:xfrm>
            <a:off x="3878263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4" name="Line 64"/>
          <p:cNvSpPr>
            <a:spLocks noChangeShapeType="1"/>
          </p:cNvSpPr>
          <p:nvPr/>
        </p:nvSpPr>
        <p:spPr bwMode="auto">
          <a:xfrm>
            <a:off x="4040188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5" name="Line 65"/>
          <p:cNvSpPr>
            <a:spLocks noChangeShapeType="1"/>
          </p:cNvSpPr>
          <p:nvPr/>
        </p:nvSpPr>
        <p:spPr bwMode="auto">
          <a:xfrm>
            <a:off x="4203700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6" name="Line 66"/>
          <p:cNvSpPr>
            <a:spLocks noChangeShapeType="1"/>
          </p:cNvSpPr>
          <p:nvPr/>
        </p:nvSpPr>
        <p:spPr bwMode="auto">
          <a:xfrm>
            <a:off x="4367213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7" name="Line 67"/>
          <p:cNvSpPr>
            <a:spLocks noChangeShapeType="1"/>
          </p:cNvSpPr>
          <p:nvPr/>
        </p:nvSpPr>
        <p:spPr bwMode="auto">
          <a:xfrm>
            <a:off x="4529138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8" name="Line 68"/>
          <p:cNvSpPr>
            <a:spLocks noChangeShapeType="1"/>
          </p:cNvSpPr>
          <p:nvPr/>
        </p:nvSpPr>
        <p:spPr bwMode="auto">
          <a:xfrm>
            <a:off x="4692650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9" name="Line 69"/>
          <p:cNvSpPr>
            <a:spLocks noChangeShapeType="1"/>
          </p:cNvSpPr>
          <p:nvPr/>
        </p:nvSpPr>
        <p:spPr bwMode="auto">
          <a:xfrm>
            <a:off x="4856163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0" name="Line 70"/>
          <p:cNvSpPr>
            <a:spLocks noChangeShapeType="1"/>
          </p:cNvSpPr>
          <p:nvPr/>
        </p:nvSpPr>
        <p:spPr bwMode="auto">
          <a:xfrm>
            <a:off x="5019675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1" name="Line 71"/>
          <p:cNvSpPr>
            <a:spLocks noChangeShapeType="1"/>
          </p:cNvSpPr>
          <p:nvPr/>
        </p:nvSpPr>
        <p:spPr bwMode="auto">
          <a:xfrm>
            <a:off x="5183188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2" name="Line 72"/>
          <p:cNvSpPr>
            <a:spLocks noChangeShapeType="1"/>
          </p:cNvSpPr>
          <p:nvPr/>
        </p:nvSpPr>
        <p:spPr bwMode="auto">
          <a:xfrm>
            <a:off x="5345113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3" name="Line 73"/>
          <p:cNvSpPr>
            <a:spLocks noChangeShapeType="1"/>
          </p:cNvSpPr>
          <p:nvPr/>
        </p:nvSpPr>
        <p:spPr bwMode="auto">
          <a:xfrm>
            <a:off x="5508625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4" name="Line 74"/>
          <p:cNvSpPr>
            <a:spLocks noChangeShapeType="1"/>
          </p:cNvSpPr>
          <p:nvPr/>
        </p:nvSpPr>
        <p:spPr bwMode="auto">
          <a:xfrm>
            <a:off x="5670550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5" name="Line 75"/>
          <p:cNvSpPr>
            <a:spLocks noChangeShapeType="1"/>
          </p:cNvSpPr>
          <p:nvPr/>
        </p:nvSpPr>
        <p:spPr bwMode="auto">
          <a:xfrm>
            <a:off x="5834063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6" name="Line 76"/>
          <p:cNvSpPr>
            <a:spLocks noChangeShapeType="1"/>
          </p:cNvSpPr>
          <p:nvPr/>
        </p:nvSpPr>
        <p:spPr bwMode="auto">
          <a:xfrm>
            <a:off x="5997575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7" name="Line 77"/>
          <p:cNvSpPr>
            <a:spLocks noChangeShapeType="1"/>
          </p:cNvSpPr>
          <p:nvPr/>
        </p:nvSpPr>
        <p:spPr bwMode="auto">
          <a:xfrm>
            <a:off x="6161088" y="6173788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8" name="Line 78"/>
          <p:cNvSpPr>
            <a:spLocks noChangeShapeType="1"/>
          </p:cNvSpPr>
          <p:nvPr/>
        </p:nvSpPr>
        <p:spPr bwMode="auto">
          <a:xfrm>
            <a:off x="2578100" y="4318000"/>
            <a:ext cx="35766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09" name="Line 79"/>
          <p:cNvSpPr>
            <a:spLocks noChangeShapeType="1"/>
          </p:cNvSpPr>
          <p:nvPr/>
        </p:nvSpPr>
        <p:spPr bwMode="auto">
          <a:xfrm>
            <a:off x="2571750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0" name="Line 80"/>
          <p:cNvSpPr>
            <a:spLocks noChangeShapeType="1"/>
          </p:cNvSpPr>
          <p:nvPr/>
        </p:nvSpPr>
        <p:spPr bwMode="auto">
          <a:xfrm>
            <a:off x="2735263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1" name="Line 81"/>
          <p:cNvSpPr>
            <a:spLocks noChangeShapeType="1"/>
          </p:cNvSpPr>
          <p:nvPr/>
        </p:nvSpPr>
        <p:spPr bwMode="auto">
          <a:xfrm>
            <a:off x="2898775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2" name="Line 82"/>
          <p:cNvSpPr>
            <a:spLocks noChangeShapeType="1"/>
          </p:cNvSpPr>
          <p:nvPr/>
        </p:nvSpPr>
        <p:spPr bwMode="auto">
          <a:xfrm>
            <a:off x="3060700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3" name="Line 83"/>
          <p:cNvSpPr>
            <a:spLocks noChangeShapeType="1"/>
          </p:cNvSpPr>
          <p:nvPr/>
        </p:nvSpPr>
        <p:spPr bwMode="auto">
          <a:xfrm>
            <a:off x="3224213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4" name="Line 84"/>
          <p:cNvSpPr>
            <a:spLocks noChangeShapeType="1"/>
          </p:cNvSpPr>
          <p:nvPr/>
        </p:nvSpPr>
        <p:spPr bwMode="auto">
          <a:xfrm>
            <a:off x="3387725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5" name="Line 85"/>
          <p:cNvSpPr>
            <a:spLocks noChangeShapeType="1"/>
          </p:cNvSpPr>
          <p:nvPr/>
        </p:nvSpPr>
        <p:spPr bwMode="auto">
          <a:xfrm>
            <a:off x="3549650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6" name="Line 86"/>
          <p:cNvSpPr>
            <a:spLocks noChangeShapeType="1"/>
          </p:cNvSpPr>
          <p:nvPr/>
        </p:nvSpPr>
        <p:spPr bwMode="auto">
          <a:xfrm>
            <a:off x="3714750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7" name="Line 87"/>
          <p:cNvSpPr>
            <a:spLocks noChangeShapeType="1"/>
          </p:cNvSpPr>
          <p:nvPr/>
        </p:nvSpPr>
        <p:spPr bwMode="auto">
          <a:xfrm>
            <a:off x="3878263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8" name="Line 88"/>
          <p:cNvSpPr>
            <a:spLocks noChangeShapeType="1"/>
          </p:cNvSpPr>
          <p:nvPr/>
        </p:nvSpPr>
        <p:spPr bwMode="auto">
          <a:xfrm>
            <a:off x="4040188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19" name="Line 89"/>
          <p:cNvSpPr>
            <a:spLocks noChangeShapeType="1"/>
          </p:cNvSpPr>
          <p:nvPr/>
        </p:nvSpPr>
        <p:spPr bwMode="auto">
          <a:xfrm>
            <a:off x="4203700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0" name="Line 90"/>
          <p:cNvSpPr>
            <a:spLocks noChangeShapeType="1"/>
          </p:cNvSpPr>
          <p:nvPr/>
        </p:nvSpPr>
        <p:spPr bwMode="auto">
          <a:xfrm>
            <a:off x="4367213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1" name="Line 91"/>
          <p:cNvSpPr>
            <a:spLocks noChangeShapeType="1"/>
          </p:cNvSpPr>
          <p:nvPr/>
        </p:nvSpPr>
        <p:spPr bwMode="auto">
          <a:xfrm>
            <a:off x="4529138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2" name="Line 92"/>
          <p:cNvSpPr>
            <a:spLocks noChangeShapeType="1"/>
          </p:cNvSpPr>
          <p:nvPr/>
        </p:nvSpPr>
        <p:spPr bwMode="auto">
          <a:xfrm>
            <a:off x="4692650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3" name="Line 93"/>
          <p:cNvSpPr>
            <a:spLocks noChangeShapeType="1"/>
          </p:cNvSpPr>
          <p:nvPr/>
        </p:nvSpPr>
        <p:spPr bwMode="auto">
          <a:xfrm>
            <a:off x="4856163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4" name="Line 94"/>
          <p:cNvSpPr>
            <a:spLocks noChangeShapeType="1"/>
          </p:cNvSpPr>
          <p:nvPr/>
        </p:nvSpPr>
        <p:spPr bwMode="auto">
          <a:xfrm>
            <a:off x="5019675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5" name="Line 95"/>
          <p:cNvSpPr>
            <a:spLocks noChangeShapeType="1"/>
          </p:cNvSpPr>
          <p:nvPr/>
        </p:nvSpPr>
        <p:spPr bwMode="auto">
          <a:xfrm>
            <a:off x="5183188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6" name="Line 96"/>
          <p:cNvSpPr>
            <a:spLocks noChangeShapeType="1"/>
          </p:cNvSpPr>
          <p:nvPr/>
        </p:nvSpPr>
        <p:spPr bwMode="auto">
          <a:xfrm>
            <a:off x="5345113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7" name="Line 97"/>
          <p:cNvSpPr>
            <a:spLocks noChangeShapeType="1"/>
          </p:cNvSpPr>
          <p:nvPr/>
        </p:nvSpPr>
        <p:spPr bwMode="auto">
          <a:xfrm>
            <a:off x="5508625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8" name="Line 98"/>
          <p:cNvSpPr>
            <a:spLocks noChangeShapeType="1"/>
          </p:cNvSpPr>
          <p:nvPr/>
        </p:nvSpPr>
        <p:spPr bwMode="auto">
          <a:xfrm>
            <a:off x="5670550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9" name="Line 99"/>
          <p:cNvSpPr>
            <a:spLocks noChangeShapeType="1"/>
          </p:cNvSpPr>
          <p:nvPr/>
        </p:nvSpPr>
        <p:spPr bwMode="auto">
          <a:xfrm>
            <a:off x="5834063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0" name="Line 100"/>
          <p:cNvSpPr>
            <a:spLocks noChangeShapeType="1"/>
          </p:cNvSpPr>
          <p:nvPr/>
        </p:nvSpPr>
        <p:spPr bwMode="auto">
          <a:xfrm>
            <a:off x="5997575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1" name="Line 101"/>
          <p:cNvSpPr>
            <a:spLocks noChangeShapeType="1"/>
          </p:cNvSpPr>
          <p:nvPr/>
        </p:nvSpPr>
        <p:spPr bwMode="auto">
          <a:xfrm>
            <a:off x="6161088" y="4324350"/>
            <a:ext cx="0" cy="555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2" name="Line 102"/>
          <p:cNvSpPr>
            <a:spLocks noChangeShapeType="1"/>
          </p:cNvSpPr>
          <p:nvPr/>
        </p:nvSpPr>
        <p:spPr bwMode="auto">
          <a:xfrm>
            <a:off x="2578100" y="2468563"/>
            <a:ext cx="35766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3" name="Line 103"/>
          <p:cNvSpPr>
            <a:spLocks noChangeShapeType="1"/>
          </p:cNvSpPr>
          <p:nvPr/>
        </p:nvSpPr>
        <p:spPr bwMode="auto">
          <a:xfrm>
            <a:off x="2571750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4" name="Line 104"/>
          <p:cNvSpPr>
            <a:spLocks noChangeShapeType="1"/>
          </p:cNvSpPr>
          <p:nvPr/>
        </p:nvSpPr>
        <p:spPr bwMode="auto">
          <a:xfrm>
            <a:off x="2735263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5" name="Line 105"/>
          <p:cNvSpPr>
            <a:spLocks noChangeShapeType="1"/>
          </p:cNvSpPr>
          <p:nvPr/>
        </p:nvSpPr>
        <p:spPr bwMode="auto">
          <a:xfrm>
            <a:off x="2898775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6" name="Line 106"/>
          <p:cNvSpPr>
            <a:spLocks noChangeShapeType="1"/>
          </p:cNvSpPr>
          <p:nvPr/>
        </p:nvSpPr>
        <p:spPr bwMode="auto">
          <a:xfrm>
            <a:off x="3060700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7" name="Line 107"/>
          <p:cNvSpPr>
            <a:spLocks noChangeShapeType="1"/>
          </p:cNvSpPr>
          <p:nvPr/>
        </p:nvSpPr>
        <p:spPr bwMode="auto">
          <a:xfrm>
            <a:off x="3224213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8" name="Line 108"/>
          <p:cNvSpPr>
            <a:spLocks noChangeShapeType="1"/>
          </p:cNvSpPr>
          <p:nvPr/>
        </p:nvSpPr>
        <p:spPr bwMode="auto">
          <a:xfrm>
            <a:off x="3387725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39" name="Line 109"/>
          <p:cNvSpPr>
            <a:spLocks noChangeShapeType="1"/>
          </p:cNvSpPr>
          <p:nvPr/>
        </p:nvSpPr>
        <p:spPr bwMode="auto">
          <a:xfrm>
            <a:off x="3549650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0" name="Line 110"/>
          <p:cNvSpPr>
            <a:spLocks noChangeShapeType="1"/>
          </p:cNvSpPr>
          <p:nvPr/>
        </p:nvSpPr>
        <p:spPr bwMode="auto">
          <a:xfrm>
            <a:off x="3714750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1" name="Line 111"/>
          <p:cNvSpPr>
            <a:spLocks noChangeShapeType="1"/>
          </p:cNvSpPr>
          <p:nvPr/>
        </p:nvSpPr>
        <p:spPr bwMode="auto">
          <a:xfrm>
            <a:off x="3878263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2" name="Line 112"/>
          <p:cNvSpPr>
            <a:spLocks noChangeShapeType="1"/>
          </p:cNvSpPr>
          <p:nvPr/>
        </p:nvSpPr>
        <p:spPr bwMode="auto">
          <a:xfrm>
            <a:off x="4040188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3" name="Line 113"/>
          <p:cNvSpPr>
            <a:spLocks noChangeShapeType="1"/>
          </p:cNvSpPr>
          <p:nvPr/>
        </p:nvSpPr>
        <p:spPr bwMode="auto">
          <a:xfrm>
            <a:off x="4203700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4" name="Line 114"/>
          <p:cNvSpPr>
            <a:spLocks noChangeShapeType="1"/>
          </p:cNvSpPr>
          <p:nvPr/>
        </p:nvSpPr>
        <p:spPr bwMode="auto">
          <a:xfrm>
            <a:off x="4367213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5" name="Line 115"/>
          <p:cNvSpPr>
            <a:spLocks noChangeShapeType="1"/>
          </p:cNvSpPr>
          <p:nvPr/>
        </p:nvSpPr>
        <p:spPr bwMode="auto">
          <a:xfrm>
            <a:off x="4529138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6" name="Line 116"/>
          <p:cNvSpPr>
            <a:spLocks noChangeShapeType="1"/>
          </p:cNvSpPr>
          <p:nvPr/>
        </p:nvSpPr>
        <p:spPr bwMode="auto">
          <a:xfrm>
            <a:off x="4692650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7" name="Line 117"/>
          <p:cNvSpPr>
            <a:spLocks noChangeShapeType="1"/>
          </p:cNvSpPr>
          <p:nvPr/>
        </p:nvSpPr>
        <p:spPr bwMode="auto">
          <a:xfrm>
            <a:off x="4856163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8" name="Line 118"/>
          <p:cNvSpPr>
            <a:spLocks noChangeShapeType="1"/>
          </p:cNvSpPr>
          <p:nvPr/>
        </p:nvSpPr>
        <p:spPr bwMode="auto">
          <a:xfrm>
            <a:off x="5019675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49" name="Line 119"/>
          <p:cNvSpPr>
            <a:spLocks noChangeShapeType="1"/>
          </p:cNvSpPr>
          <p:nvPr/>
        </p:nvSpPr>
        <p:spPr bwMode="auto">
          <a:xfrm>
            <a:off x="5183188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0" name="Line 120"/>
          <p:cNvSpPr>
            <a:spLocks noChangeShapeType="1"/>
          </p:cNvSpPr>
          <p:nvPr/>
        </p:nvSpPr>
        <p:spPr bwMode="auto">
          <a:xfrm>
            <a:off x="5345113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1" name="Line 121"/>
          <p:cNvSpPr>
            <a:spLocks noChangeShapeType="1"/>
          </p:cNvSpPr>
          <p:nvPr/>
        </p:nvSpPr>
        <p:spPr bwMode="auto">
          <a:xfrm>
            <a:off x="5508625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2" name="Line 122"/>
          <p:cNvSpPr>
            <a:spLocks noChangeShapeType="1"/>
          </p:cNvSpPr>
          <p:nvPr/>
        </p:nvSpPr>
        <p:spPr bwMode="auto">
          <a:xfrm>
            <a:off x="5670550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3" name="Line 123"/>
          <p:cNvSpPr>
            <a:spLocks noChangeShapeType="1"/>
          </p:cNvSpPr>
          <p:nvPr/>
        </p:nvSpPr>
        <p:spPr bwMode="auto">
          <a:xfrm>
            <a:off x="5834063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4" name="Line 124"/>
          <p:cNvSpPr>
            <a:spLocks noChangeShapeType="1"/>
          </p:cNvSpPr>
          <p:nvPr/>
        </p:nvSpPr>
        <p:spPr bwMode="auto">
          <a:xfrm>
            <a:off x="5997575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5" name="Line 125"/>
          <p:cNvSpPr>
            <a:spLocks noChangeShapeType="1"/>
          </p:cNvSpPr>
          <p:nvPr/>
        </p:nvSpPr>
        <p:spPr bwMode="auto">
          <a:xfrm>
            <a:off x="6161088" y="2474913"/>
            <a:ext cx="0" cy="555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6" name="Line 126"/>
          <p:cNvSpPr>
            <a:spLocks noChangeShapeType="1"/>
          </p:cNvSpPr>
          <p:nvPr/>
        </p:nvSpPr>
        <p:spPr bwMode="auto">
          <a:xfrm>
            <a:off x="2578100" y="619125"/>
            <a:ext cx="358933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7" name="Line 127"/>
          <p:cNvSpPr>
            <a:spLocks noChangeShapeType="1"/>
          </p:cNvSpPr>
          <p:nvPr/>
        </p:nvSpPr>
        <p:spPr bwMode="auto">
          <a:xfrm>
            <a:off x="2719388" y="5815013"/>
            <a:ext cx="333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8" name="Line 128"/>
          <p:cNvSpPr>
            <a:spLocks noChangeShapeType="1"/>
          </p:cNvSpPr>
          <p:nvPr/>
        </p:nvSpPr>
        <p:spPr bwMode="auto">
          <a:xfrm flipH="1">
            <a:off x="2708275" y="5815013"/>
            <a:ext cx="55563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59" name="Line 129"/>
          <p:cNvSpPr>
            <a:spLocks noChangeShapeType="1"/>
          </p:cNvSpPr>
          <p:nvPr/>
        </p:nvSpPr>
        <p:spPr bwMode="auto">
          <a:xfrm>
            <a:off x="2709863" y="5832475"/>
            <a:ext cx="5238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0" name="Line 130"/>
          <p:cNvSpPr>
            <a:spLocks noChangeShapeType="1"/>
          </p:cNvSpPr>
          <p:nvPr/>
        </p:nvSpPr>
        <p:spPr bwMode="auto">
          <a:xfrm>
            <a:off x="2735263" y="5803900"/>
            <a:ext cx="0" cy="58738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1" name="Line 131"/>
          <p:cNvSpPr>
            <a:spLocks noChangeShapeType="1"/>
          </p:cNvSpPr>
          <p:nvPr/>
        </p:nvSpPr>
        <p:spPr bwMode="auto">
          <a:xfrm>
            <a:off x="2717800" y="5762625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2" name="Line 132"/>
          <p:cNvSpPr>
            <a:spLocks noChangeShapeType="1"/>
          </p:cNvSpPr>
          <p:nvPr/>
        </p:nvSpPr>
        <p:spPr bwMode="auto">
          <a:xfrm>
            <a:off x="2735263" y="5775325"/>
            <a:ext cx="0" cy="444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3" name="Line 133"/>
          <p:cNvSpPr>
            <a:spLocks noChangeShapeType="1"/>
          </p:cNvSpPr>
          <p:nvPr/>
        </p:nvSpPr>
        <p:spPr bwMode="auto">
          <a:xfrm>
            <a:off x="2735263" y="5845175"/>
            <a:ext cx="0" cy="444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4" name="Line 134"/>
          <p:cNvSpPr>
            <a:spLocks noChangeShapeType="1"/>
          </p:cNvSpPr>
          <p:nvPr/>
        </p:nvSpPr>
        <p:spPr bwMode="auto">
          <a:xfrm>
            <a:off x="2717800" y="5902325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5" name="Line 135"/>
          <p:cNvSpPr>
            <a:spLocks noChangeShapeType="1"/>
          </p:cNvSpPr>
          <p:nvPr/>
        </p:nvSpPr>
        <p:spPr bwMode="auto">
          <a:xfrm>
            <a:off x="3208338" y="5757863"/>
            <a:ext cx="34925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6" name="Line 136"/>
          <p:cNvSpPr>
            <a:spLocks noChangeShapeType="1"/>
          </p:cNvSpPr>
          <p:nvPr/>
        </p:nvSpPr>
        <p:spPr bwMode="auto">
          <a:xfrm flipH="1">
            <a:off x="3197225" y="5757863"/>
            <a:ext cx="57150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7" name="Line 137"/>
          <p:cNvSpPr>
            <a:spLocks noChangeShapeType="1"/>
          </p:cNvSpPr>
          <p:nvPr/>
        </p:nvSpPr>
        <p:spPr bwMode="auto">
          <a:xfrm>
            <a:off x="3198813" y="5778500"/>
            <a:ext cx="52387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8" name="Line 138"/>
          <p:cNvSpPr>
            <a:spLocks noChangeShapeType="1"/>
          </p:cNvSpPr>
          <p:nvPr/>
        </p:nvSpPr>
        <p:spPr bwMode="auto">
          <a:xfrm>
            <a:off x="3224213" y="5746750"/>
            <a:ext cx="0" cy="603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69" name="Line 139"/>
          <p:cNvSpPr>
            <a:spLocks noChangeShapeType="1"/>
          </p:cNvSpPr>
          <p:nvPr/>
        </p:nvSpPr>
        <p:spPr bwMode="auto">
          <a:xfrm>
            <a:off x="3206750" y="5610225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0" name="Line 140"/>
          <p:cNvSpPr>
            <a:spLocks noChangeShapeType="1"/>
          </p:cNvSpPr>
          <p:nvPr/>
        </p:nvSpPr>
        <p:spPr bwMode="auto">
          <a:xfrm>
            <a:off x="3224213" y="5622925"/>
            <a:ext cx="0" cy="1428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1" name="Line 141"/>
          <p:cNvSpPr>
            <a:spLocks noChangeShapeType="1"/>
          </p:cNvSpPr>
          <p:nvPr/>
        </p:nvSpPr>
        <p:spPr bwMode="auto">
          <a:xfrm>
            <a:off x="3224213" y="5791200"/>
            <a:ext cx="0" cy="1397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2" name="Line 142"/>
          <p:cNvSpPr>
            <a:spLocks noChangeShapeType="1"/>
          </p:cNvSpPr>
          <p:nvPr/>
        </p:nvSpPr>
        <p:spPr bwMode="auto">
          <a:xfrm>
            <a:off x="3206750" y="5943600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3" name="Line 143"/>
          <p:cNvSpPr>
            <a:spLocks noChangeShapeType="1"/>
          </p:cNvSpPr>
          <p:nvPr/>
        </p:nvSpPr>
        <p:spPr bwMode="auto">
          <a:xfrm>
            <a:off x="3535363" y="5761038"/>
            <a:ext cx="333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4" name="Line 144"/>
          <p:cNvSpPr>
            <a:spLocks noChangeShapeType="1"/>
          </p:cNvSpPr>
          <p:nvPr/>
        </p:nvSpPr>
        <p:spPr bwMode="auto">
          <a:xfrm flipH="1">
            <a:off x="3524250" y="5761038"/>
            <a:ext cx="55563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5" name="Line 145"/>
          <p:cNvSpPr>
            <a:spLocks noChangeShapeType="1"/>
          </p:cNvSpPr>
          <p:nvPr/>
        </p:nvSpPr>
        <p:spPr bwMode="auto">
          <a:xfrm>
            <a:off x="3524250" y="5780088"/>
            <a:ext cx="5238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6" name="Line 146"/>
          <p:cNvSpPr>
            <a:spLocks noChangeShapeType="1"/>
          </p:cNvSpPr>
          <p:nvPr/>
        </p:nvSpPr>
        <p:spPr bwMode="auto">
          <a:xfrm>
            <a:off x="3549650" y="5749925"/>
            <a:ext cx="0" cy="603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7" name="Line 147"/>
          <p:cNvSpPr>
            <a:spLocks noChangeShapeType="1"/>
          </p:cNvSpPr>
          <p:nvPr/>
        </p:nvSpPr>
        <p:spPr bwMode="auto">
          <a:xfrm>
            <a:off x="3533775" y="5695950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8" name="Line 148"/>
          <p:cNvSpPr>
            <a:spLocks noChangeShapeType="1"/>
          </p:cNvSpPr>
          <p:nvPr/>
        </p:nvSpPr>
        <p:spPr bwMode="auto">
          <a:xfrm>
            <a:off x="3549650" y="5708650"/>
            <a:ext cx="0" cy="587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79" name="Line 149"/>
          <p:cNvSpPr>
            <a:spLocks noChangeShapeType="1"/>
          </p:cNvSpPr>
          <p:nvPr/>
        </p:nvSpPr>
        <p:spPr bwMode="auto">
          <a:xfrm>
            <a:off x="3549650" y="5792788"/>
            <a:ext cx="0" cy="571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0" name="Line 150"/>
          <p:cNvSpPr>
            <a:spLocks noChangeShapeType="1"/>
          </p:cNvSpPr>
          <p:nvPr/>
        </p:nvSpPr>
        <p:spPr bwMode="auto">
          <a:xfrm>
            <a:off x="3533775" y="5862638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1" name="Line 151"/>
          <p:cNvSpPr>
            <a:spLocks noChangeShapeType="1"/>
          </p:cNvSpPr>
          <p:nvPr/>
        </p:nvSpPr>
        <p:spPr bwMode="auto">
          <a:xfrm>
            <a:off x="3859213" y="5797550"/>
            <a:ext cx="34925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2" name="Line 152"/>
          <p:cNvSpPr>
            <a:spLocks noChangeShapeType="1"/>
          </p:cNvSpPr>
          <p:nvPr/>
        </p:nvSpPr>
        <p:spPr bwMode="auto">
          <a:xfrm flipH="1">
            <a:off x="3848100" y="5797550"/>
            <a:ext cx="57150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3" name="Line 153"/>
          <p:cNvSpPr>
            <a:spLocks noChangeShapeType="1"/>
          </p:cNvSpPr>
          <p:nvPr/>
        </p:nvSpPr>
        <p:spPr bwMode="auto">
          <a:xfrm>
            <a:off x="3851275" y="5816600"/>
            <a:ext cx="5238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4" name="Line 154"/>
          <p:cNvSpPr>
            <a:spLocks noChangeShapeType="1"/>
          </p:cNvSpPr>
          <p:nvPr/>
        </p:nvSpPr>
        <p:spPr bwMode="auto">
          <a:xfrm>
            <a:off x="3878263" y="5786438"/>
            <a:ext cx="0" cy="603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5" name="Line 155"/>
          <p:cNvSpPr>
            <a:spLocks noChangeShapeType="1"/>
          </p:cNvSpPr>
          <p:nvPr/>
        </p:nvSpPr>
        <p:spPr bwMode="auto">
          <a:xfrm>
            <a:off x="3857625" y="5719763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6" name="Line 156"/>
          <p:cNvSpPr>
            <a:spLocks noChangeShapeType="1"/>
          </p:cNvSpPr>
          <p:nvPr/>
        </p:nvSpPr>
        <p:spPr bwMode="auto">
          <a:xfrm>
            <a:off x="3878263" y="5732463"/>
            <a:ext cx="0" cy="7143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7" name="Line 157"/>
          <p:cNvSpPr>
            <a:spLocks noChangeShapeType="1"/>
          </p:cNvSpPr>
          <p:nvPr/>
        </p:nvSpPr>
        <p:spPr bwMode="auto">
          <a:xfrm>
            <a:off x="3878263" y="5829300"/>
            <a:ext cx="0" cy="730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8" name="Line 158"/>
          <p:cNvSpPr>
            <a:spLocks noChangeShapeType="1"/>
          </p:cNvSpPr>
          <p:nvPr/>
        </p:nvSpPr>
        <p:spPr bwMode="auto">
          <a:xfrm>
            <a:off x="3857625" y="5915025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89" name="Line 159"/>
          <p:cNvSpPr>
            <a:spLocks noChangeShapeType="1"/>
          </p:cNvSpPr>
          <p:nvPr/>
        </p:nvSpPr>
        <p:spPr bwMode="auto">
          <a:xfrm>
            <a:off x="4349750" y="5832475"/>
            <a:ext cx="34925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0" name="Line 160"/>
          <p:cNvSpPr>
            <a:spLocks noChangeShapeType="1"/>
          </p:cNvSpPr>
          <p:nvPr/>
        </p:nvSpPr>
        <p:spPr bwMode="auto">
          <a:xfrm flipH="1">
            <a:off x="4337050" y="5832475"/>
            <a:ext cx="58738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1" name="Line 161"/>
          <p:cNvSpPr>
            <a:spLocks noChangeShapeType="1"/>
          </p:cNvSpPr>
          <p:nvPr/>
        </p:nvSpPr>
        <p:spPr bwMode="auto">
          <a:xfrm>
            <a:off x="4340225" y="5851525"/>
            <a:ext cx="5238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2" name="Line 162"/>
          <p:cNvSpPr>
            <a:spLocks noChangeShapeType="1"/>
          </p:cNvSpPr>
          <p:nvPr/>
        </p:nvSpPr>
        <p:spPr bwMode="auto">
          <a:xfrm>
            <a:off x="4367213" y="5822950"/>
            <a:ext cx="0" cy="587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3" name="Line 165"/>
          <p:cNvSpPr>
            <a:spLocks noChangeShapeType="1"/>
          </p:cNvSpPr>
          <p:nvPr/>
        </p:nvSpPr>
        <p:spPr bwMode="auto">
          <a:xfrm>
            <a:off x="4367213" y="5864225"/>
            <a:ext cx="0" cy="206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4" name="Line 166"/>
          <p:cNvSpPr>
            <a:spLocks noChangeShapeType="1"/>
          </p:cNvSpPr>
          <p:nvPr/>
        </p:nvSpPr>
        <p:spPr bwMode="auto">
          <a:xfrm>
            <a:off x="4348163" y="5897563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5" name="Line 167"/>
          <p:cNvSpPr>
            <a:spLocks noChangeShapeType="1"/>
          </p:cNvSpPr>
          <p:nvPr/>
        </p:nvSpPr>
        <p:spPr bwMode="auto">
          <a:xfrm>
            <a:off x="4838700" y="6024563"/>
            <a:ext cx="33338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6" name="Line 168"/>
          <p:cNvSpPr>
            <a:spLocks noChangeShapeType="1"/>
          </p:cNvSpPr>
          <p:nvPr/>
        </p:nvSpPr>
        <p:spPr bwMode="auto">
          <a:xfrm flipH="1">
            <a:off x="4827588" y="6024563"/>
            <a:ext cx="55562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7" name="Line 169"/>
          <p:cNvSpPr>
            <a:spLocks noChangeShapeType="1"/>
          </p:cNvSpPr>
          <p:nvPr/>
        </p:nvSpPr>
        <p:spPr bwMode="auto">
          <a:xfrm>
            <a:off x="4829175" y="6043613"/>
            <a:ext cx="5397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8" name="Line 170"/>
          <p:cNvSpPr>
            <a:spLocks noChangeShapeType="1"/>
          </p:cNvSpPr>
          <p:nvPr/>
        </p:nvSpPr>
        <p:spPr bwMode="auto">
          <a:xfrm>
            <a:off x="4856163" y="6013450"/>
            <a:ext cx="0" cy="603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99" name="Line 171"/>
          <p:cNvSpPr>
            <a:spLocks noChangeShapeType="1"/>
          </p:cNvSpPr>
          <p:nvPr/>
        </p:nvSpPr>
        <p:spPr bwMode="auto">
          <a:xfrm>
            <a:off x="4837113" y="5991225"/>
            <a:ext cx="36512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0" name="Line 172"/>
          <p:cNvSpPr>
            <a:spLocks noChangeShapeType="1"/>
          </p:cNvSpPr>
          <p:nvPr/>
        </p:nvSpPr>
        <p:spPr bwMode="auto">
          <a:xfrm>
            <a:off x="4856163" y="6003925"/>
            <a:ext cx="0" cy="269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1" name="Line 173"/>
          <p:cNvSpPr>
            <a:spLocks noChangeShapeType="1"/>
          </p:cNvSpPr>
          <p:nvPr/>
        </p:nvSpPr>
        <p:spPr bwMode="auto">
          <a:xfrm>
            <a:off x="4856163" y="6056313"/>
            <a:ext cx="0" cy="285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2" name="Line 174"/>
          <p:cNvSpPr>
            <a:spLocks noChangeShapeType="1"/>
          </p:cNvSpPr>
          <p:nvPr/>
        </p:nvSpPr>
        <p:spPr bwMode="auto">
          <a:xfrm>
            <a:off x="4837113" y="6097588"/>
            <a:ext cx="36512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3" name="Line 175"/>
          <p:cNvSpPr>
            <a:spLocks noChangeShapeType="1"/>
          </p:cNvSpPr>
          <p:nvPr/>
        </p:nvSpPr>
        <p:spPr bwMode="auto">
          <a:xfrm>
            <a:off x="5002213" y="6084888"/>
            <a:ext cx="333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4" name="Line 176"/>
          <p:cNvSpPr>
            <a:spLocks noChangeShapeType="1"/>
          </p:cNvSpPr>
          <p:nvPr/>
        </p:nvSpPr>
        <p:spPr bwMode="auto">
          <a:xfrm flipH="1">
            <a:off x="4991100" y="6084888"/>
            <a:ext cx="57150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5" name="Line 177"/>
          <p:cNvSpPr>
            <a:spLocks noChangeShapeType="1"/>
          </p:cNvSpPr>
          <p:nvPr/>
        </p:nvSpPr>
        <p:spPr bwMode="auto">
          <a:xfrm>
            <a:off x="4992688" y="6103938"/>
            <a:ext cx="5397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6" name="Line 178"/>
          <p:cNvSpPr>
            <a:spLocks noChangeShapeType="1"/>
          </p:cNvSpPr>
          <p:nvPr/>
        </p:nvSpPr>
        <p:spPr bwMode="auto">
          <a:xfrm>
            <a:off x="5019675" y="6073775"/>
            <a:ext cx="0" cy="603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7" name="Line 179"/>
          <p:cNvSpPr>
            <a:spLocks noChangeShapeType="1"/>
          </p:cNvSpPr>
          <p:nvPr/>
        </p:nvSpPr>
        <p:spPr bwMode="auto">
          <a:xfrm>
            <a:off x="4999038" y="6061075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8" name="Line 180"/>
          <p:cNvSpPr>
            <a:spLocks noChangeShapeType="1"/>
          </p:cNvSpPr>
          <p:nvPr/>
        </p:nvSpPr>
        <p:spPr bwMode="auto">
          <a:xfrm>
            <a:off x="5019675" y="6073775"/>
            <a:ext cx="0" cy="174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09" name="Line 181"/>
          <p:cNvSpPr>
            <a:spLocks noChangeShapeType="1"/>
          </p:cNvSpPr>
          <p:nvPr/>
        </p:nvSpPr>
        <p:spPr bwMode="auto">
          <a:xfrm>
            <a:off x="5019675" y="6116638"/>
            <a:ext cx="0" cy="15875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0" name="Line 182"/>
          <p:cNvSpPr>
            <a:spLocks noChangeShapeType="1"/>
          </p:cNvSpPr>
          <p:nvPr/>
        </p:nvSpPr>
        <p:spPr bwMode="auto">
          <a:xfrm>
            <a:off x="4999038" y="6145213"/>
            <a:ext cx="3810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1" name="Line 183"/>
          <p:cNvSpPr>
            <a:spLocks noChangeShapeType="1"/>
          </p:cNvSpPr>
          <p:nvPr/>
        </p:nvSpPr>
        <p:spPr bwMode="auto">
          <a:xfrm>
            <a:off x="5491163" y="6115050"/>
            <a:ext cx="333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2" name="Line 184"/>
          <p:cNvSpPr>
            <a:spLocks noChangeShapeType="1"/>
          </p:cNvSpPr>
          <p:nvPr/>
        </p:nvSpPr>
        <p:spPr bwMode="auto">
          <a:xfrm flipH="1">
            <a:off x="5480050" y="6115050"/>
            <a:ext cx="55563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3" name="Line 185"/>
          <p:cNvSpPr>
            <a:spLocks noChangeShapeType="1"/>
          </p:cNvSpPr>
          <p:nvPr/>
        </p:nvSpPr>
        <p:spPr bwMode="auto">
          <a:xfrm>
            <a:off x="5480050" y="6135688"/>
            <a:ext cx="5397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4" name="Line 186"/>
          <p:cNvSpPr>
            <a:spLocks noChangeShapeType="1"/>
          </p:cNvSpPr>
          <p:nvPr/>
        </p:nvSpPr>
        <p:spPr bwMode="auto">
          <a:xfrm>
            <a:off x="5508625" y="6103938"/>
            <a:ext cx="0" cy="60325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5" name="Line 187"/>
          <p:cNvSpPr>
            <a:spLocks noChangeShapeType="1"/>
          </p:cNvSpPr>
          <p:nvPr/>
        </p:nvSpPr>
        <p:spPr bwMode="auto">
          <a:xfrm>
            <a:off x="5489575" y="6127750"/>
            <a:ext cx="3810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6" name="Line 188"/>
          <p:cNvSpPr>
            <a:spLocks noChangeShapeType="1"/>
          </p:cNvSpPr>
          <p:nvPr/>
        </p:nvSpPr>
        <p:spPr bwMode="auto">
          <a:xfrm>
            <a:off x="5508625" y="6127750"/>
            <a:ext cx="0" cy="7938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7" name="Line 189"/>
          <p:cNvSpPr>
            <a:spLocks noChangeShapeType="1"/>
          </p:cNvSpPr>
          <p:nvPr/>
        </p:nvSpPr>
        <p:spPr bwMode="auto">
          <a:xfrm>
            <a:off x="5508625" y="6135688"/>
            <a:ext cx="0" cy="635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8" name="Line 190"/>
          <p:cNvSpPr>
            <a:spLocks noChangeShapeType="1"/>
          </p:cNvSpPr>
          <p:nvPr/>
        </p:nvSpPr>
        <p:spPr bwMode="auto">
          <a:xfrm>
            <a:off x="5489575" y="6142038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19" name="Line 191"/>
          <p:cNvSpPr>
            <a:spLocks noChangeShapeType="1"/>
          </p:cNvSpPr>
          <p:nvPr/>
        </p:nvSpPr>
        <p:spPr bwMode="auto">
          <a:xfrm>
            <a:off x="5980113" y="6073775"/>
            <a:ext cx="33337" cy="39688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0" name="Line 192"/>
          <p:cNvSpPr>
            <a:spLocks noChangeShapeType="1"/>
          </p:cNvSpPr>
          <p:nvPr/>
        </p:nvSpPr>
        <p:spPr bwMode="auto">
          <a:xfrm flipH="1">
            <a:off x="5969000" y="6073775"/>
            <a:ext cx="57150" cy="39688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1" name="Line 193"/>
          <p:cNvSpPr>
            <a:spLocks noChangeShapeType="1"/>
          </p:cNvSpPr>
          <p:nvPr/>
        </p:nvSpPr>
        <p:spPr bwMode="auto">
          <a:xfrm>
            <a:off x="5970588" y="6094413"/>
            <a:ext cx="53975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2" name="Line 194"/>
          <p:cNvSpPr>
            <a:spLocks noChangeShapeType="1"/>
          </p:cNvSpPr>
          <p:nvPr/>
        </p:nvSpPr>
        <p:spPr bwMode="auto">
          <a:xfrm>
            <a:off x="5997575" y="6064250"/>
            <a:ext cx="0" cy="58738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3" name="Line 195"/>
          <p:cNvSpPr>
            <a:spLocks noChangeShapeType="1"/>
          </p:cNvSpPr>
          <p:nvPr/>
        </p:nvSpPr>
        <p:spPr bwMode="auto">
          <a:xfrm>
            <a:off x="5978525" y="6053138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4" name="Line 197"/>
          <p:cNvSpPr>
            <a:spLocks noChangeShapeType="1"/>
          </p:cNvSpPr>
          <p:nvPr/>
        </p:nvSpPr>
        <p:spPr bwMode="auto">
          <a:xfrm>
            <a:off x="5997575" y="6107113"/>
            <a:ext cx="0" cy="14287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5" name="Freeform 199"/>
          <p:cNvSpPr>
            <a:spLocks/>
          </p:cNvSpPr>
          <p:nvPr/>
        </p:nvSpPr>
        <p:spPr bwMode="auto">
          <a:xfrm>
            <a:off x="2744788" y="5780088"/>
            <a:ext cx="3263900" cy="358775"/>
          </a:xfrm>
          <a:custGeom>
            <a:avLst/>
            <a:gdLst>
              <a:gd name="T0" fmla="*/ 0 w 2313"/>
              <a:gd name="T1" fmla="*/ 2147483647 h 226"/>
              <a:gd name="T2" fmla="*/ 2147483647 w 2313"/>
              <a:gd name="T3" fmla="*/ 0 h 226"/>
              <a:gd name="T4" fmla="*/ 2147483647 w 2313"/>
              <a:gd name="T5" fmla="*/ 2147483647 h 226"/>
              <a:gd name="T6" fmla="*/ 2147483647 w 2313"/>
              <a:gd name="T7" fmla="*/ 2147483647 h 226"/>
              <a:gd name="T8" fmla="*/ 2147483647 w 2313"/>
              <a:gd name="T9" fmla="*/ 2147483647 h 226"/>
              <a:gd name="T10" fmla="*/ 2147483647 w 2313"/>
              <a:gd name="T11" fmla="*/ 2147483647 h 226"/>
              <a:gd name="T12" fmla="*/ 2147483647 w 2313"/>
              <a:gd name="T13" fmla="*/ 2147483647 h 226"/>
              <a:gd name="T14" fmla="*/ 2147483647 w 2313"/>
              <a:gd name="T15" fmla="*/ 2147483647 h 226"/>
              <a:gd name="T16" fmla="*/ 2147483647 w 2313"/>
              <a:gd name="T17" fmla="*/ 2147483647 h 2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3"/>
              <a:gd name="T28" fmla="*/ 0 h 226"/>
              <a:gd name="T29" fmla="*/ 2313 w 2313"/>
              <a:gd name="T30" fmla="*/ 226 h 22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3" h="226">
                <a:moveTo>
                  <a:pt x="0" y="34"/>
                </a:moveTo>
                <a:lnTo>
                  <a:pt x="347" y="0"/>
                </a:lnTo>
                <a:lnTo>
                  <a:pt x="578" y="1"/>
                </a:lnTo>
                <a:lnTo>
                  <a:pt x="810" y="24"/>
                </a:lnTo>
                <a:lnTo>
                  <a:pt x="1157" y="46"/>
                </a:lnTo>
                <a:lnTo>
                  <a:pt x="1503" y="167"/>
                </a:lnTo>
                <a:lnTo>
                  <a:pt x="1619" y="205"/>
                </a:lnTo>
                <a:lnTo>
                  <a:pt x="1966" y="225"/>
                </a:lnTo>
                <a:lnTo>
                  <a:pt x="2312" y="199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6" name="Oval 200"/>
          <p:cNvSpPr>
            <a:spLocks noChangeArrowheads="1"/>
          </p:cNvSpPr>
          <p:nvPr/>
        </p:nvSpPr>
        <p:spPr bwMode="auto">
          <a:xfrm>
            <a:off x="2709863" y="5199063"/>
            <a:ext cx="44450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6827" name="Line 201"/>
          <p:cNvSpPr>
            <a:spLocks noChangeShapeType="1"/>
          </p:cNvSpPr>
          <p:nvPr/>
        </p:nvSpPr>
        <p:spPr bwMode="auto">
          <a:xfrm>
            <a:off x="2717800" y="5094288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8" name="Line 202"/>
          <p:cNvSpPr>
            <a:spLocks noChangeShapeType="1"/>
          </p:cNvSpPr>
          <p:nvPr/>
        </p:nvSpPr>
        <p:spPr bwMode="auto">
          <a:xfrm>
            <a:off x="2735263" y="5106988"/>
            <a:ext cx="0" cy="1095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9" name="Line 203"/>
          <p:cNvSpPr>
            <a:spLocks noChangeShapeType="1"/>
          </p:cNvSpPr>
          <p:nvPr/>
        </p:nvSpPr>
        <p:spPr bwMode="auto">
          <a:xfrm>
            <a:off x="2735263" y="5241925"/>
            <a:ext cx="0" cy="1079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0" name="Line 204"/>
          <p:cNvSpPr>
            <a:spLocks noChangeShapeType="1"/>
          </p:cNvSpPr>
          <p:nvPr/>
        </p:nvSpPr>
        <p:spPr bwMode="auto">
          <a:xfrm>
            <a:off x="2717800" y="5362575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1" name="Oval 205"/>
          <p:cNvSpPr>
            <a:spLocks noChangeArrowheads="1"/>
          </p:cNvSpPr>
          <p:nvPr/>
        </p:nvSpPr>
        <p:spPr bwMode="auto">
          <a:xfrm>
            <a:off x="3198813" y="5332413"/>
            <a:ext cx="44450" cy="49212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6832" name="Line 206"/>
          <p:cNvSpPr>
            <a:spLocks noChangeShapeType="1"/>
          </p:cNvSpPr>
          <p:nvPr/>
        </p:nvSpPr>
        <p:spPr bwMode="auto">
          <a:xfrm>
            <a:off x="3206750" y="5153025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3" name="Line 207"/>
          <p:cNvSpPr>
            <a:spLocks noChangeShapeType="1"/>
          </p:cNvSpPr>
          <p:nvPr/>
        </p:nvSpPr>
        <p:spPr bwMode="auto">
          <a:xfrm>
            <a:off x="3224213" y="5165725"/>
            <a:ext cx="0" cy="182563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4" name="Line 208"/>
          <p:cNvSpPr>
            <a:spLocks noChangeShapeType="1"/>
          </p:cNvSpPr>
          <p:nvPr/>
        </p:nvSpPr>
        <p:spPr bwMode="auto">
          <a:xfrm>
            <a:off x="3224213" y="5373688"/>
            <a:ext cx="0" cy="1841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5" name="Line 209"/>
          <p:cNvSpPr>
            <a:spLocks noChangeShapeType="1"/>
          </p:cNvSpPr>
          <p:nvPr/>
        </p:nvSpPr>
        <p:spPr bwMode="auto">
          <a:xfrm>
            <a:off x="3206750" y="5570538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6" name="Oval 210"/>
          <p:cNvSpPr>
            <a:spLocks noChangeArrowheads="1"/>
          </p:cNvSpPr>
          <p:nvPr/>
        </p:nvSpPr>
        <p:spPr bwMode="auto">
          <a:xfrm>
            <a:off x="3524250" y="4821238"/>
            <a:ext cx="44450" cy="49212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6837" name="Line 211"/>
          <p:cNvSpPr>
            <a:spLocks noChangeShapeType="1"/>
          </p:cNvSpPr>
          <p:nvPr/>
        </p:nvSpPr>
        <p:spPr bwMode="auto">
          <a:xfrm>
            <a:off x="3533775" y="4652963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8" name="Line 212"/>
          <p:cNvSpPr>
            <a:spLocks noChangeShapeType="1"/>
          </p:cNvSpPr>
          <p:nvPr/>
        </p:nvSpPr>
        <p:spPr bwMode="auto">
          <a:xfrm>
            <a:off x="3549650" y="4665663"/>
            <a:ext cx="0" cy="1714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9" name="Line 213"/>
          <p:cNvSpPr>
            <a:spLocks noChangeShapeType="1"/>
          </p:cNvSpPr>
          <p:nvPr/>
        </p:nvSpPr>
        <p:spPr bwMode="auto">
          <a:xfrm>
            <a:off x="3549650" y="4862513"/>
            <a:ext cx="0" cy="1714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0" name="Line 214"/>
          <p:cNvSpPr>
            <a:spLocks noChangeShapeType="1"/>
          </p:cNvSpPr>
          <p:nvPr/>
        </p:nvSpPr>
        <p:spPr bwMode="auto">
          <a:xfrm>
            <a:off x="3533775" y="5046663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1" name="Oval 215"/>
          <p:cNvSpPr>
            <a:spLocks noChangeArrowheads="1"/>
          </p:cNvSpPr>
          <p:nvPr/>
        </p:nvSpPr>
        <p:spPr bwMode="auto">
          <a:xfrm>
            <a:off x="3851275" y="5232400"/>
            <a:ext cx="44450" cy="49213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6842" name="Line 216"/>
          <p:cNvSpPr>
            <a:spLocks noChangeShapeType="1"/>
          </p:cNvSpPr>
          <p:nvPr/>
        </p:nvSpPr>
        <p:spPr bwMode="auto">
          <a:xfrm>
            <a:off x="3857625" y="5008563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3" name="Line 217"/>
          <p:cNvSpPr>
            <a:spLocks noChangeShapeType="1"/>
          </p:cNvSpPr>
          <p:nvPr/>
        </p:nvSpPr>
        <p:spPr bwMode="auto">
          <a:xfrm>
            <a:off x="3878263" y="5021263"/>
            <a:ext cx="0" cy="2270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4" name="Line 218"/>
          <p:cNvSpPr>
            <a:spLocks noChangeShapeType="1"/>
          </p:cNvSpPr>
          <p:nvPr/>
        </p:nvSpPr>
        <p:spPr bwMode="auto">
          <a:xfrm>
            <a:off x="3878263" y="5273675"/>
            <a:ext cx="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5" name="Line 219"/>
          <p:cNvSpPr>
            <a:spLocks noChangeShapeType="1"/>
          </p:cNvSpPr>
          <p:nvPr/>
        </p:nvSpPr>
        <p:spPr bwMode="auto">
          <a:xfrm>
            <a:off x="3857625" y="5514975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6" name="Oval 220"/>
          <p:cNvSpPr>
            <a:spLocks noChangeArrowheads="1"/>
          </p:cNvSpPr>
          <p:nvPr/>
        </p:nvSpPr>
        <p:spPr bwMode="auto">
          <a:xfrm>
            <a:off x="4340225" y="5840413"/>
            <a:ext cx="44450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6847" name="Line 221"/>
          <p:cNvSpPr>
            <a:spLocks noChangeShapeType="1"/>
          </p:cNvSpPr>
          <p:nvPr/>
        </p:nvSpPr>
        <p:spPr bwMode="auto">
          <a:xfrm>
            <a:off x="4348163" y="5788025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8" name="Line 224"/>
          <p:cNvSpPr>
            <a:spLocks noChangeShapeType="1"/>
          </p:cNvSpPr>
          <p:nvPr/>
        </p:nvSpPr>
        <p:spPr bwMode="auto">
          <a:xfrm>
            <a:off x="4348163" y="5953125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49" name="Oval 225"/>
          <p:cNvSpPr>
            <a:spLocks noChangeArrowheads="1"/>
          </p:cNvSpPr>
          <p:nvPr/>
        </p:nvSpPr>
        <p:spPr bwMode="auto">
          <a:xfrm>
            <a:off x="4829175" y="6049963"/>
            <a:ext cx="44450" cy="49212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6850" name="Line 226"/>
          <p:cNvSpPr>
            <a:spLocks noChangeShapeType="1"/>
          </p:cNvSpPr>
          <p:nvPr/>
        </p:nvSpPr>
        <p:spPr bwMode="auto">
          <a:xfrm>
            <a:off x="4837113" y="6026150"/>
            <a:ext cx="36512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1" name="Line 227"/>
          <p:cNvSpPr>
            <a:spLocks noChangeShapeType="1"/>
          </p:cNvSpPr>
          <p:nvPr/>
        </p:nvSpPr>
        <p:spPr bwMode="auto">
          <a:xfrm>
            <a:off x="4856163" y="6038850"/>
            <a:ext cx="0" cy="269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2" name="Line 228"/>
          <p:cNvSpPr>
            <a:spLocks noChangeShapeType="1"/>
          </p:cNvSpPr>
          <p:nvPr/>
        </p:nvSpPr>
        <p:spPr bwMode="auto">
          <a:xfrm>
            <a:off x="4856163" y="6091238"/>
            <a:ext cx="0" cy="285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3" name="Line 229"/>
          <p:cNvSpPr>
            <a:spLocks noChangeShapeType="1"/>
          </p:cNvSpPr>
          <p:nvPr/>
        </p:nvSpPr>
        <p:spPr bwMode="auto">
          <a:xfrm>
            <a:off x="4837113" y="6132513"/>
            <a:ext cx="365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4" name="Oval 230"/>
          <p:cNvSpPr>
            <a:spLocks noChangeArrowheads="1"/>
          </p:cNvSpPr>
          <p:nvPr/>
        </p:nvSpPr>
        <p:spPr bwMode="auto">
          <a:xfrm>
            <a:off x="4992688" y="6108700"/>
            <a:ext cx="44450" cy="49213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6855" name="Line 231"/>
          <p:cNvSpPr>
            <a:spLocks noChangeShapeType="1"/>
          </p:cNvSpPr>
          <p:nvPr/>
        </p:nvSpPr>
        <p:spPr bwMode="auto">
          <a:xfrm>
            <a:off x="4999038" y="6126163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6" name="Line 232"/>
          <p:cNvSpPr>
            <a:spLocks noChangeShapeType="1"/>
          </p:cNvSpPr>
          <p:nvPr/>
        </p:nvSpPr>
        <p:spPr bwMode="auto">
          <a:xfrm>
            <a:off x="5019675" y="6126163"/>
            <a:ext cx="0" cy="111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7" name="Line 233"/>
          <p:cNvSpPr>
            <a:spLocks noChangeShapeType="1"/>
          </p:cNvSpPr>
          <p:nvPr/>
        </p:nvSpPr>
        <p:spPr bwMode="auto">
          <a:xfrm>
            <a:off x="5019675" y="6137275"/>
            <a:ext cx="0" cy="11113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8" name="Line 234"/>
          <p:cNvSpPr>
            <a:spLocks noChangeShapeType="1"/>
          </p:cNvSpPr>
          <p:nvPr/>
        </p:nvSpPr>
        <p:spPr bwMode="auto">
          <a:xfrm>
            <a:off x="4999038" y="6148388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59" name="Oval 235"/>
          <p:cNvSpPr>
            <a:spLocks noChangeArrowheads="1"/>
          </p:cNvSpPr>
          <p:nvPr/>
        </p:nvSpPr>
        <p:spPr bwMode="auto">
          <a:xfrm>
            <a:off x="5481638" y="6073775"/>
            <a:ext cx="46037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6860" name="Line 236"/>
          <p:cNvSpPr>
            <a:spLocks noChangeShapeType="1"/>
          </p:cNvSpPr>
          <p:nvPr/>
        </p:nvSpPr>
        <p:spPr bwMode="auto">
          <a:xfrm>
            <a:off x="5489575" y="6086475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1" name="Line 237"/>
          <p:cNvSpPr>
            <a:spLocks noChangeShapeType="1"/>
          </p:cNvSpPr>
          <p:nvPr/>
        </p:nvSpPr>
        <p:spPr bwMode="auto">
          <a:xfrm>
            <a:off x="5508625" y="6086475"/>
            <a:ext cx="0" cy="17463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2" name="Line 238"/>
          <p:cNvSpPr>
            <a:spLocks noChangeShapeType="1"/>
          </p:cNvSpPr>
          <p:nvPr/>
        </p:nvSpPr>
        <p:spPr bwMode="auto">
          <a:xfrm>
            <a:off x="5508625" y="6103938"/>
            <a:ext cx="0" cy="158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3" name="Line 239"/>
          <p:cNvSpPr>
            <a:spLocks noChangeShapeType="1"/>
          </p:cNvSpPr>
          <p:nvPr/>
        </p:nvSpPr>
        <p:spPr bwMode="auto">
          <a:xfrm>
            <a:off x="5489575" y="6119813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4" name="Oval 240"/>
          <p:cNvSpPr>
            <a:spLocks noChangeArrowheads="1"/>
          </p:cNvSpPr>
          <p:nvPr/>
        </p:nvSpPr>
        <p:spPr bwMode="auto">
          <a:xfrm>
            <a:off x="5972175" y="6113463"/>
            <a:ext cx="44450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6865" name="Line 242"/>
          <p:cNvSpPr>
            <a:spLocks noChangeShapeType="1"/>
          </p:cNvSpPr>
          <p:nvPr/>
        </p:nvSpPr>
        <p:spPr bwMode="auto">
          <a:xfrm>
            <a:off x="5997575" y="6135688"/>
            <a:ext cx="0" cy="79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6" name="Line 243"/>
          <p:cNvSpPr>
            <a:spLocks noChangeShapeType="1"/>
          </p:cNvSpPr>
          <p:nvPr/>
        </p:nvSpPr>
        <p:spPr bwMode="auto">
          <a:xfrm>
            <a:off x="5997575" y="6143625"/>
            <a:ext cx="0" cy="79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7" name="Line 244"/>
          <p:cNvSpPr>
            <a:spLocks noChangeShapeType="1"/>
          </p:cNvSpPr>
          <p:nvPr/>
        </p:nvSpPr>
        <p:spPr bwMode="auto">
          <a:xfrm>
            <a:off x="5978525" y="6151563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68" name="Freeform 246"/>
          <p:cNvSpPr>
            <a:spLocks/>
          </p:cNvSpPr>
          <p:nvPr/>
        </p:nvSpPr>
        <p:spPr bwMode="auto">
          <a:xfrm>
            <a:off x="2708275" y="6149975"/>
            <a:ext cx="55563" cy="55563"/>
          </a:xfrm>
          <a:custGeom>
            <a:avLst/>
            <a:gdLst>
              <a:gd name="T0" fmla="*/ 2147483647 w 40"/>
              <a:gd name="T1" fmla="*/ 2147483647 h 35"/>
              <a:gd name="T2" fmla="*/ 0 w 40"/>
              <a:gd name="T3" fmla="*/ 0 h 35"/>
              <a:gd name="T4" fmla="*/ 2147483647 w 40"/>
              <a:gd name="T5" fmla="*/ 0 h 35"/>
              <a:gd name="T6" fmla="*/ 2147483647 w 40"/>
              <a:gd name="T7" fmla="*/ 2147483647 h 35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35"/>
              <a:gd name="T14" fmla="*/ 40 w 40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35">
                <a:moveTo>
                  <a:pt x="19" y="34"/>
                </a:moveTo>
                <a:lnTo>
                  <a:pt x="0" y="0"/>
                </a:lnTo>
                <a:lnTo>
                  <a:pt x="39" y="0"/>
                </a:lnTo>
                <a:lnTo>
                  <a:pt x="19" y="34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69" name="Freeform 247"/>
          <p:cNvSpPr>
            <a:spLocks/>
          </p:cNvSpPr>
          <p:nvPr/>
        </p:nvSpPr>
        <p:spPr bwMode="auto">
          <a:xfrm>
            <a:off x="3195638" y="6149975"/>
            <a:ext cx="58737" cy="55563"/>
          </a:xfrm>
          <a:custGeom>
            <a:avLst/>
            <a:gdLst>
              <a:gd name="T0" fmla="*/ 2147483647 w 41"/>
              <a:gd name="T1" fmla="*/ 2147483647 h 35"/>
              <a:gd name="T2" fmla="*/ 0 w 41"/>
              <a:gd name="T3" fmla="*/ 0 h 35"/>
              <a:gd name="T4" fmla="*/ 2147483647 w 41"/>
              <a:gd name="T5" fmla="*/ 0 h 35"/>
              <a:gd name="T6" fmla="*/ 2147483647 w 41"/>
              <a:gd name="T7" fmla="*/ 2147483647 h 35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5"/>
              <a:gd name="T14" fmla="*/ 41 w 41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5">
                <a:moveTo>
                  <a:pt x="20" y="34"/>
                </a:moveTo>
                <a:lnTo>
                  <a:pt x="0" y="0"/>
                </a:lnTo>
                <a:lnTo>
                  <a:pt x="40" y="0"/>
                </a:lnTo>
                <a:lnTo>
                  <a:pt x="20" y="34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70" name="Freeform 248"/>
          <p:cNvSpPr>
            <a:spLocks/>
          </p:cNvSpPr>
          <p:nvPr/>
        </p:nvSpPr>
        <p:spPr bwMode="auto">
          <a:xfrm>
            <a:off x="3522663" y="5876925"/>
            <a:ext cx="57150" cy="55563"/>
          </a:xfrm>
          <a:custGeom>
            <a:avLst/>
            <a:gdLst>
              <a:gd name="T0" fmla="*/ 2147483647 w 41"/>
              <a:gd name="T1" fmla="*/ 2147483647 h 35"/>
              <a:gd name="T2" fmla="*/ 0 w 41"/>
              <a:gd name="T3" fmla="*/ 0 h 35"/>
              <a:gd name="T4" fmla="*/ 2147483647 w 41"/>
              <a:gd name="T5" fmla="*/ 0 h 35"/>
              <a:gd name="T6" fmla="*/ 2147483647 w 41"/>
              <a:gd name="T7" fmla="*/ 2147483647 h 35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5"/>
              <a:gd name="T14" fmla="*/ 41 w 41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5">
                <a:moveTo>
                  <a:pt x="20" y="34"/>
                </a:moveTo>
                <a:lnTo>
                  <a:pt x="0" y="0"/>
                </a:lnTo>
                <a:lnTo>
                  <a:pt x="40" y="0"/>
                </a:lnTo>
                <a:lnTo>
                  <a:pt x="20" y="34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71" name="Line 249"/>
          <p:cNvSpPr>
            <a:spLocks noChangeShapeType="1"/>
          </p:cNvSpPr>
          <p:nvPr/>
        </p:nvSpPr>
        <p:spPr bwMode="auto">
          <a:xfrm>
            <a:off x="3533775" y="5621338"/>
            <a:ext cx="36513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2" name="Line 251"/>
          <p:cNvSpPr>
            <a:spLocks noChangeShapeType="1"/>
          </p:cNvSpPr>
          <p:nvPr/>
        </p:nvSpPr>
        <p:spPr bwMode="auto">
          <a:xfrm>
            <a:off x="3549650" y="5907088"/>
            <a:ext cx="0" cy="24765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3" name="Line 252"/>
          <p:cNvSpPr>
            <a:spLocks noChangeShapeType="1"/>
          </p:cNvSpPr>
          <p:nvPr/>
        </p:nvSpPr>
        <p:spPr bwMode="auto">
          <a:xfrm>
            <a:off x="3533775" y="6167438"/>
            <a:ext cx="36513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4" name="Freeform 253"/>
          <p:cNvSpPr>
            <a:spLocks/>
          </p:cNvSpPr>
          <p:nvPr/>
        </p:nvSpPr>
        <p:spPr bwMode="auto">
          <a:xfrm>
            <a:off x="3848100" y="6107113"/>
            <a:ext cx="57150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75" name="Line 254"/>
          <p:cNvSpPr>
            <a:spLocks noChangeShapeType="1"/>
          </p:cNvSpPr>
          <p:nvPr/>
        </p:nvSpPr>
        <p:spPr bwMode="auto">
          <a:xfrm>
            <a:off x="3857625" y="6083300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6" name="Line 255"/>
          <p:cNvSpPr>
            <a:spLocks noChangeShapeType="1"/>
          </p:cNvSpPr>
          <p:nvPr/>
        </p:nvSpPr>
        <p:spPr bwMode="auto">
          <a:xfrm>
            <a:off x="3878263" y="6096000"/>
            <a:ext cx="0" cy="17463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7" name="Line 256"/>
          <p:cNvSpPr>
            <a:spLocks noChangeShapeType="1"/>
          </p:cNvSpPr>
          <p:nvPr/>
        </p:nvSpPr>
        <p:spPr bwMode="auto">
          <a:xfrm>
            <a:off x="3878263" y="6138863"/>
            <a:ext cx="0" cy="158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8" name="Line 257"/>
          <p:cNvSpPr>
            <a:spLocks noChangeShapeType="1"/>
          </p:cNvSpPr>
          <p:nvPr/>
        </p:nvSpPr>
        <p:spPr bwMode="auto">
          <a:xfrm>
            <a:off x="3857625" y="6167438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79" name="Freeform 258"/>
          <p:cNvSpPr>
            <a:spLocks/>
          </p:cNvSpPr>
          <p:nvPr/>
        </p:nvSpPr>
        <p:spPr bwMode="auto">
          <a:xfrm>
            <a:off x="4337050" y="5476875"/>
            <a:ext cx="58738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80" name="Line 259"/>
          <p:cNvSpPr>
            <a:spLocks noChangeShapeType="1"/>
          </p:cNvSpPr>
          <p:nvPr/>
        </p:nvSpPr>
        <p:spPr bwMode="auto">
          <a:xfrm>
            <a:off x="4348163" y="5389563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1" name="Line 260"/>
          <p:cNvSpPr>
            <a:spLocks noChangeShapeType="1"/>
          </p:cNvSpPr>
          <p:nvPr/>
        </p:nvSpPr>
        <p:spPr bwMode="auto">
          <a:xfrm>
            <a:off x="4367213" y="5402263"/>
            <a:ext cx="0" cy="80962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2" name="Line 261"/>
          <p:cNvSpPr>
            <a:spLocks noChangeShapeType="1"/>
          </p:cNvSpPr>
          <p:nvPr/>
        </p:nvSpPr>
        <p:spPr bwMode="auto">
          <a:xfrm>
            <a:off x="4367213" y="5508625"/>
            <a:ext cx="0" cy="793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3" name="Line 262"/>
          <p:cNvSpPr>
            <a:spLocks noChangeShapeType="1"/>
          </p:cNvSpPr>
          <p:nvPr/>
        </p:nvSpPr>
        <p:spPr bwMode="auto">
          <a:xfrm>
            <a:off x="4348163" y="5600700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4" name="Freeform 263"/>
          <p:cNvSpPr>
            <a:spLocks/>
          </p:cNvSpPr>
          <p:nvPr/>
        </p:nvSpPr>
        <p:spPr bwMode="auto">
          <a:xfrm>
            <a:off x="4827588" y="4992688"/>
            <a:ext cx="57150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85" name="Line 264"/>
          <p:cNvSpPr>
            <a:spLocks noChangeShapeType="1"/>
          </p:cNvSpPr>
          <p:nvPr/>
        </p:nvSpPr>
        <p:spPr bwMode="auto">
          <a:xfrm>
            <a:off x="4837113" y="4759325"/>
            <a:ext cx="36512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6" name="Line 265"/>
          <p:cNvSpPr>
            <a:spLocks noChangeShapeType="1"/>
          </p:cNvSpPr>
          <p:nvPr/>
        </p:nvSpPr>
        <p:spPr bwMode="auto">
          <a:xfrm>
            <a:off x="4856163" y="4772025"/>
            <a:ext cx="0" cy="227013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7" name="Line 266"/>
          <p:cNvSpPr>
            <a:spLocks noChangeShapeType="1"/>
          </p:cNvSpPr>
          <p:nvPr/>
        </p:nvSpPr>
        <p:spPr bwMode="auto">
          <a:xfrm>
            <a:off x="4856163" y="5024438"/>
            <a:ext cx="0" cy="227012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8" name="Line 267"/>
          <p:cNvSpPr>
            <a:spLocks noChangeShapeType="1"/>
          </p:cNvSpPr>
          <p:nvPr/>
        </p:nvSpPr>
        <p:spPr bwMode="auto">
          <a:xfrm>
            <a:off x="4837113" y="5264150"/>
            <a:ext cx="36512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89" name="Freeform 268"/>
          <p:cNvSpPr>
            <a:spLocks/>
          </p:cNvSpPr>
          <p:nvPr/>
        </p:nvSpPr>
        <p:spPr bwMode="auto">
          <a:xfrm>
            <a:off x="4991100" y="4530725"/>
            <a:ext cx="57150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90" name="Line 269"/>
          <p:cNvSpPr>
            <a:spLocks noChangeShapeType="1"/>
          </p:cNvSpPr>
          <p:nvPr/>
        </p:nvSpPr>
        <p:spPr bwMode="auto">
          <a:xfrm>
            <a:off x="4999038" y="4338638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1" name="Line 270"/>
          <p:cNvSpPr>
            <a:spLocks noChangeShapeType="1"/>
          </p:cNvSpPr>
          <p:nvPr/>
        </p:nvSpPr>
        <p:spPr bwMode="auto">
          <a:xfrm>
            <a:off x="5019675" y="4351338"/>
            <a:ext cx="0" cy="185737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2" name="Line 271"/>
          <p:cNvSpPr>
            <a:spLocks noChangeShapeType="1"/>
          </p:cNvSpPr>
          <p:nvPr/>
        </p:nvSpPr>
        <p:spPr bwMode="auto">
          <a:xfrm>
            <a:off x="5019675" y="4562475"/>
            <a:ext cx="0" cy="18415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3" name="Line 272"/>
          <p:cNvSpPr>
            <a:spLocks noChangeShapeType="1"/>
          </p:cNvSpPr>
          <p:nvPr/>
        </p:nvSpPr>
        <p:spPr bwMode="auto">
          <a:xfrm>
            <a:off x="4999038" y="4759325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4" name="Freeform 273"/>
          <p:cNvSpPr>
            <a:spLocks/>
          </p:cNvSpPr>
          <p:nvPr/>
        </p:nvSpPr>
        <p:spPr bwMode="auto">
          <a:xfrm>
            <a:off x="5480050" y="4741863"/>
            <a:ext cx="57150" cy="55562"/>
          </a:xfrm>
          <a:custGeom>
            <a:avLst/>
            <a:gdLst>
              <a:gd name="T0" fmla="*/ 2147483647 w 41"/>
              <a:gd name="T1" fmla="*/ 2147483647 h 35"/>
              <a:gd name="T2" fmla="*/ 0 w 41"/>
              <a:gd name="T3" fmla="*/ 0 h 35"/>
              <a:gd name="T4" fmla="*/ 2147483647 w 41"/>
              <a:gd name="T5" fmla="*/ 0 h 35"/>
              <a:gd name="T6" fmla="*/ 2147483647 w 41"/>
              <a:gd name="T7" fmla="*/ 2147483647 h 35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5"/>
              <a:gd name="T14" fmla="*/ 41 w 41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5">
                <a:moveTo>
                  <a:pt x="20" y="34"/>
                </a:moveTo>
                <a:lnTo>
                  <a:pt x="0" y="0"/>
                </a:lnTo>
                <a:lnTo>
                  <a:pt x="40" y="0"/>
                </a:lnTo>
                <a:lnTo>
                  <a:pt x="20" y="34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95" name="Line 274"/>
          <p:cNvSpPr>
            <a:spLocks noChangeShapeType="1"/>
          </p:cNvSpPr>
          <p:nvPr/>
        </p:nvSpPr>
        <p:spPr bwMode="auto">
          <a:xfrm>
            <a:off x="5489575" y="4633913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6" name="Line 275"/>
          <p:cNvSpPr>
            <a:spLocks noChangeShapeType="1"/>
          </p:cNvSpPr>
          <p:nvPr/>
        </p:nvSpPr>
        <p:spPr bwMode="auto">
          <a:xfrm>
            <a:off x="5508625" y="4646613"/>
            <a:ext cx="0" cy="100012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7" name="Line 276"/>
          <p:cNvSpPr>
            <a:spLocks noChangeShapeType="1"/>
          </p:cNvSpPr>
          <p:nvPr/>
        </p:nvSpPr>
        <p:spPr bwMode="auto">
          <a:xfrm>
            <a:off x="5508625" y="4772025"/>
            <a:ext cx="0" cy="10160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8" name="Line 277"/>
          <p:cNvSpPr>
            <a:spLocks noChangeShapeType="1"/>
          </p:cNvSpPr>
          <p:nvPr/>
        </p:nvSpPr>
        <p:spPr bwMode="auto">
          <a:xfrm>
            <a:off x="5489575" y="4886325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99" name="Freeform 278"/>
          <p:cNvSpPr>
            <a:spLocks/>
          </p:cNvSpPr>
          <p:nvPr/>
        </p:nvSpPr>
        <p:spPr bwMode="auto">
          <a:xfrm>
            <a:off x="5969000" y="4783138"/>
            <a:ext cx="57150" cy="57150"/>
          </a:xfrm>
          <a:custGeom>
            <a:avLst/>
            <a:gdLst>
              <a:gd name="T0" fmla="*/ 2147483647 w 40"/>
              <a:gd name="T1" fmla="*/ 2147483647 h 36"/>
              <a:gd name="T2" fmla="*/ 0 w 40"/>
              <a:gd name="T3" fmla="*/ 0 h 36"/>
              <a:gd name="T4" fmla="*/ 2147483647 w 40"/>
              <a:gd name="T5" fmla="*/ 0 h 36"/>
              <a:gd name="T6" fmla="*/ 2147483647 w 40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36"/>
              <a:gd name="T14" fmla="*/ 40 w 40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36">
                <a:moveTo>
                  <a:pt x="20" y="35"/>
                </a:moveTo>
                <a:lnTo>
                  <a:pt x="0" y="0"/>
                </a:lnTo>
                <a:lnTo>
                  <a:pt x="39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00" name="Line 279"/>
          <p:cNvSpPr>
            <a:spLocks noChangeShapeType="1"/>
          </p:cNvSpPr>
          <p:nvPr/>
        </p:nvSpPr>
        <p:spPr bwMode="auto">
          <a:xfrm>
            <a:off x="5978525" y="4549775"/>
            <a:ext cx="36513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1" name="Line 280"/>
          <p:cNvSpPr>
            <a:spLocks noChangeShapeType="1"/>
          </p:cNvSpPr>
          <p:nvPr/>
        </p:nvSpPr>
        <p:spPr bwMode="auto">
          <a:xfrm>
            <a:off x="5997575" y="4562475"/>
            <a:ext cx="0" cy="227013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2" name="Line 281"/>
          <p:cNvSpPr>
            <a:spLocks noChangeShapeType="1"/>
          </p:cNvSpPr>
          <p:nvPr/>
        </p:nvSpPr>
        <p:spPr bwMode="auto">
          <a:xfrm>
            <a:off x="5997575" y="4814888"/>
            <a:ext cx="0" cy="227012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3" name="Line 282"/>
          <p:cNvSpPr>
            <a:spLocks noChangeShapeType="1"/>
          </p:cNvSpPr>
          <p:nvPr/>
        </p:nvSpPr>
        <p:spPr bwMode="auto">
          <a:xfrm>
            <a:off x="5978525" y="5054600"/>
            <a:ext cx="36513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4" name="Freeform 283"/>
          <p:cNvSpPr>
            <a:spLocks/>
          </p:cNvSpPr>
          <p:nvPr/>
        </p:nvSpPr>
        <p:spPr bwMode="auto">
          <a:xfrm>
            <a:off x="2735263" y="4549775"/>
            <a:ext cx="3263900" cy="1619250"/>
          </a:xfrm>
          <a:custGeom>
            <a:avLst/>
            <a:gdLst>
              <a:gd name="T0" fmla="*/ 0 w 2313"/>
              <a:gd name="T1" fmla="*/ 2147483647 h 1020"/>
              <a:gd name="T2" fmla="*/ 2147483647 w 2313"/>
              <a:gd name="T3" fmla="*/ 2147483647 h 1020"/>
              <a:gd name="T4" fmla="*/ 2147483647 w 2313"/>
              <a:gd name="T5" fmla="*/ 2147483647 h 1020"/>
              <a:gd name="T6" fmla="*/ 2147483647 w 2313"/>
              <a:gd name="T7" fmla="*/ 2147483647 h 1020"/>
              <a:gd name="T8" fmla="*/ 2147483647 w 2313"/>
              <a:gd name="T9" fmla="*/ 2147483647 h 1020"/>
              <a:gd name="T10" fmla="*/ 2147483647 w 2313"/>
              <a:gd name="T11" fmla="*/ 2147483647 h 1020"/>
              <a:gd name="T12" fmla="*/ 2147483647 w 2313"/>
              <a:gd name="T13" fmla="*/ 0 h 1020"/>
              <a:gd name="T14" fmla="*/ 2147483647 w 2313"/>
              <a:gd name="T15" fmla="*/ 2147483647 h 1020"/>
              <a:gd name="T16" fmla="*/ 2147483647 w 2313"/>
              <a:gd name="T17" fmla="*/ 2147483647 h 10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3"/>
              <a:gd name="T28" fmla="*/ 0 h 1020"/>
              <a:gd name="T29" fmla="*/ 2313 w 2313"/>
              <a:gd name="T30" fmla="*/ 1020 h 10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3" h="1020">
                <a:moveTo>
                  <a:pt x="0" y="1019"/>
                </a:moveTo>
                <a:lnTo>
                  <a:pt x="347" y="1019"/>
                </a:lnTo>
                <a:lnTo>
                  <a:pt x="578" y="847"/>
                </a:lnTo>
                <a:lnTo>
                  <a:pt x="810" y="993"/>
                </a:lnTo>
                <a:lnTo>
                  <a:pt x="1157" y="596"/>
                </a:lnTo>
                <a:lnTo>
                  <a:pt x="1503" y="291"/>
                </a:lnTo>
                <a:lnTo>
                  <a:pt x="1619" y="0"/>
                </a:lnTo>
                <a:lnTo>
                  <a:pt x="1966" y="132"/>
                </a:lnTo>
                <a:lnTo>
                  <a:pt x="2312" y="159"/>
                </a:lnTo>
              </a:path>
            </a:pathLst>
          </a:custGeom>
          <a:noFill/>
          <a:ln w="2540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05" name="Line 284"/>
          <p:cNvSpPr>
            <a:spLocks noChangeShapeType="1"/>
          </p:cNvSpPr>
          <p:nvPr/>
        </p:nvSpPr>
        <p:spPr bwMode="auto">
          <a:xfrm>
            <a:off x="2719388" y="4192588"/>
            <a:ext cx="33337" cy="3968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6" name="Line 285"/>
          <p:cNvSpPr>
            <a:spLocks noChangeShapeType="1"/>
          </p:cNvSpPr>
          <p:nvPr/>
        </p:nvSpPr>
        <p:spPr bwMode="auto">
          <a:xfrm flipH="1">
            <a:off x="2708275" y="4192588"/>
            <a:ext cx="55563" cy="3968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7" name="Line 286"/>
          <p:cNvSpPr>
            <a:spLocks noChangeShapeType="1"/>
          </p:cNvSpPr>
          <p:nvPr/>
        </p:nvSpPr>
        <p:spPr bwMode="auto">
          <a:xfrm>
            <a:off x="2709863" y="4211638"/>
            <a:ext cx="5238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8" name="Line 287"/>
          <p:cNvSpPr>
            <a:spLocks noChangeShapeType="1"/>
          </p:cNvSpPr>
          <p:nvPr/>
        </p:nvSpPr>
        <p:spPr bwMode="auto">
          <a:xfrm>
            <a:off x="2735263" y="4183063"/>
            <a:ext cx="0" cy="5873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09" name="Line 288"/>
          <p:cNvSpPr>
            <a:spLocks noChangeShapeType="1"/>
          </p:cNvSpPr>
          <p:nvPr/>
        </p:nvSpPr>
        <p:spPr bwMode="auto">
          <a:xfrm>
            <a:off x="2717800" y="4162425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0" name="Line 289"/>
          <p:cNvSpPr>
            <a:spLocks noChangeShapeType="1"/>
          </p:cNvSpPr>
          <p:nvPr/>
        </p:nvSpPr>
        <p:spPr bwMode="auto">
          <a:xfrm>
            <a:off x="2735263" y="4175125"/>
            <a:ext cx="0" cy="2381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1" name="Line 290"/>
          <p:cNvSpPr>
            <a:spLocks noChangeShapeType="1"/>
          </p:cNvSpPr>
          <p:nvPr/>
        </p:nvSpPr>
        <p:spPr bwMode="auto">
          <a:xfrm>
            <a:off x="2735263" y="4224338"/>
            <a:ext cx="0" cy="25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2" name="Line 291"/>
          <p:cNvSpPr>
            <a:spLocks noChangeShapeType="1"/>
          </p:cNvSpPr>
          <p:nvPr/>
        </p:nvSpPr>
        <p:spPr bwMode="auto">
          <a:xfrm>
            <a:off x="2717800" y="4262438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3" name="Line 292"/>
          <p:cNvSpPr>
            <a:spLocks noChangeShapeType="1"/>
          </p:cNvSpPr>
          <p:nvPr/>
        </p:nvSpPr>
        <p:spPr bwMode="auto">
          <a:xfrm>
            <a:off x="3208338" y="4189413"/>
            <a:ext cx="34925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4" name="Line 293"/>
          <p:cNvSpPr>
            <a:spLocks noChangeShapeType="1"/>
          </p:cNvSpPr>
          <p:nvPr/>
        </p:nvSpPr>
        <p:spPr bwMode="auto">
          <a:xfrm flipH="1">
            <a:off x="3197225" y="4189413"/>
            <a:ext cx="57150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5" name="Line 294"/>
          <p:cNvSpPr>
            <a:spLocks noChangeShapeType="1"/>
          </p:cNvSpPr>
          <p:nvPr/>
        </p:nvSpPr>
        <p:spPr bwMode="auto">
          <a:xfrm>
            <a:off x="3198813" y="4208463"/>
            <a:ext cx="52387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6" name="Line 295"/>
          <p:cNvSpPr>
            <a:spLocks noChangeShapeType="1"/>
          </p:cNvSpPr>
          <p:nvPr/>
        </p:nvSpPr>
        <p:spPr bwMode="auto">
          <a:xfrm>
            <a:off x="3224213" y="4178300"/>
            <a:ext cx="0" cy="603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7" name="Line 296"/>
          <p:cNvSpPr>
            <a:spLocks noChangeShapeType="1"/>
          </p:cNvSpPr>
          <p:nvPr/>
        </p:nvSpPr>
        <p:spPr bwMode="auto">
          <a:xfrm>
            <a:off x="3206750" y="4181475"/>
            <a:ext cx="3810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8" name="Line 297"/>
          <p:cNvSpPr>
            <a:spLocks noChangeShapeType="1"/>
          </p:cNvSpPr>
          <p:nvPr/>
        </p:nvSpPr>
        <p:spPr bwMode="auto">
          <a:xfrm>
            <a:off x="3224213" y="4194175"/>
            <a:ext cx="0" cy="1588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19" name="Line 298"/>
          <p:cNvSpPr>
            <a:spLocks noChangeShapeType="1"/>
          </p:cNvSpPr>
          <p:nvPr/>
        </p:nvSpPr>
        <p:spPr bwMode="auto">
          <a:xfrm>
            <a:off x="3224213" y="4221163"/>
            <a:ext cx="0" cy="3175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0" name="Line 299"/>
          <p:cNvSpPr>
            <a:spLocks noChangeShapeType="1"/>
          </p:cNvSpPr>
          <p:nvPr/>
        </p:nvSpPr>
        <p:spPr bwMode="auto">
          <a:xfrm>
            <a:off x="3206750" y="4237038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1" name="Line 300"/>
          <p:cNvSpPr>
            <a:spLocks noChangeShapeType="1"/>
          </p:cNvSpPr>
          <p:nvPr/>
        </p:nvSpPr>
        <p:spPr bwMode="auto">
          <a:xfrm>
            <a:off x="3535363" y="4183063"/>
            <a:ext cx="333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2" name="Line 301"/>
          <p:cNvSpPr>
            <a:spLocks noChangeShapeType="1"/>
          </p:cNvSpPr>
          <p:nvPr/>
        </p:nvSpPr>
        <p:spPr bwMode="auto">
          <a:xfrm flipH="1">
            <a:off x="3524250" y="4183063"/>
            <a:ext cx="55563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3" name="Line 302"/>
          <p:cNvSpPr>
            <a:spLocks noChangeShapeType="1"/>
          </p:cNvSpPr>
          <p:nvPr/>
        </p:nvSpPr>
        <p:spPr bwMode="auto">
          <a:xfrm>
            <a:off x="3524250" y="4202113"/>
            <a:ext cx="5238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4" name="Line 303"/>
          <p:cNvSpPr>
            <a:spLocks noChangeShapeType="1"/>
          </p:cNvSpPr>
          <p:nvPr/>
        </p:nvSpPr>
        <p:spPr bwMode="auto">
          <a:xfrm>
            <a:off x="3549650" y="4171950"/>
            <a:ext cx="0" cy="603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5" name="Line 304"/>
          <p:cNvSpPr>
            <a:spLocks noChangeShapeType="1"/>
          </p:cNvSpPr>
          <p:nvPr/>
        </p:nvSpPr>
        <p:spPr bwMode="auto">
          <a:xfrm>
            <a:off x="3533775" y="4191000"/>
            <a:ext cx="36513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6" name="Line 305"/>
          <p:cNvSpPr>
            <a:spLocks noChangeShapeType="1"/>
          </p:cNvSpPr>
          <p:nvPr/>
        </p:nvSpPr>
        <p:spPr bwMode="auto">
          <a:xfrm>
            <a:off x="3549650" y="4191000"/>
            <a:ext cx="0" cy="11113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7" name="Line 306"/>
          <p:cNvSpPr>
            <a:spLocks noChangeShapeType="1"/>
          </p:cNvSpPr>
          <p:nvPr/>
        </p:nvSpPr>
        <p:spPr bwMode="auto">
          <a:xfrm>
            <a:off x="3549650" y="4202113"/>
            <a:ext cx="0" cy="11112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8" name="Line 307"/>
          <p:cNvSpPr>
            <a:spLocks noChangeShapeType="1"/>
          </p:cNvSpPr>
          <p:nvPr/>
        </p:nvSpPr>
        <p:spPr bwMode="auto">
          <a:xfrm>
            <a:off x="3533775" y="4213225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29" name="Line 308"/>
          <p:cNvSpPr>
            <a:spLocks noChangeShapeType="1"/>
          </p:cNvSpPr>
          <p:nvPr/>
        </p:nvSpPr>
        <p:spPr bwMode="auto">
          <a:xfrm>
            <a:off x="3859213" y="4195763"/>
            <a:ext cx="34925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0" name="Line 309"/>
          <p:cNvSpPr>
            <a:spLocks noChangeShapeType="1"/>
          </p:cNvSpPr>
          <p:nvPr/>
        </p:nvSpPr>
        <p:spPr bwMode="auto">
          <a:xfrm flipH="1">
            <a:off x="3848100" y="4195763"/>
            <a:ext cx="57150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1" name="Line 310"/>
          <p:cNvSpPr>
            <a:spLocks noChangeShapeType="1"/>
          </p:cNvSpPr>
          <p:nvPr/>
        </p:nvSpPr>
        <p:spPr bwMode="auto">
          <a:xfrm>
            <a:off x="3851275" y="4214813"/>
            <a:ext cx="5238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" name="Line 311"/>
          <p:cNvSpPr>
            <a:spLocks noChangeShapeType="1"/>
          </p:cNvSpPr>
          <p:nvPr/>
        </p:nvSpPr>
        <p:spPr bwMode="auto">
          <a:xfrm>
            <a:off x="3878263" y="4184650"/>
            <a:ext cx="0" cy="603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3" name="Line 312"/>
          <p:cNvSpPr>
            <a:spLocks noChangeShapeType="1"/>
          </p:cNvSpPr>
          <p:nvPr/>
        </p:nvSpPr>
        <p:spPr bwMode="auto">
          <a:xfrm>
            <a:off x="3857625" y="4178300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4" name="Line 313"/>
          <p:cNvSpPr>
            <a:spLocks noChangeShapeType="1"/>
          </p:cNvSpPr>
          <p:nvPr/>
        </p:nvSpPr>
        <p:spPr bwMode="auto">
          <a:xfrm>
            <a:off x="3878263" y="4191000"/>
            <a:ext cx="0" cy="1111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5" name="Line 314"/>
          <p:cNvSpPr>
            <a:spLocks noChangeShapeType="1"/>
          </p:cNvSpPr>
          <p:nvPr/>
        </p:nvSpPr>
        <p:spPr bwMode="auto">
          <a:xfrm>
            <a:off x="3878263" y="4227513"/>
            <a:ext cx="0" cy="1270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6" name="Line 315"/>
          <p:cNvSpPr>
            <a:spLocks noChangeShapeType="1"/>
          </p:cNvSpPr>
          <p:nvPr/>
        </p:nvSpPr>
        <p:spPr bwMode="auto">
          <a:xfrm>
            <a:off x="3857625" y="4252913"/>
            <a:ext cx="3810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7" name="Line 316"/>
          <p:cNvSpPr>
            <a:spLocks noChangeShapeType="1"/>
          </p:cNvSpPr>
          <p:nvPr/>
        </p:nvSpPr>
        <p:spPr bwMode="auto">
          <a:xfrm>
            <a:off x="4349750" y="4249738"/>
            <a:ext cx="34925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8" name="Line 317"/>
          <p:cNvSpPr>
            <a:spLocks noChangeShapeType="1"/>
          </p:cNvSpPr>
          <p:nvPr/>
        </p:nvSpPr>
        <p:spPr bwMode="auto">
          <a:xfrm flipH="1">
            <a:off x="4337050" y="4249738"/>
            <a:ext cx="58738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9" name="Line 318"/>
          <p:cNvSpPr>
            <a:spLocks noChangeShapeType="1"/>
          </p:cNvSpPr>
          <p:nvPr/>
        </p:nvSpPr>
        <p:spPr bwMode="auto">
          <a:xfrm>
            <a:off x="4340225" y="4268788"/>
            <a:ext cx="5238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0" name="Line 319"/>
          <p:cNvSpPr>
            <a:spLocks noChangeShapeType="1"/>
          </p:cNvSpPr>
          <p:nvPr/>
        </p:nvSpPr>
        <p:spPr bwMode="auto">
          <a:xfrm>
            <a:off x="4367213" y="4238625"/>
            <a:ext cx="0" cy="603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1" name="Line 320"/>
          <p:cNvSpPr>
            <a:spLocks noChangeShapeType="1"/>
          </p:cNvSpPr>
          <p:nvPr/>
        </p:nvSpPr>
        <p:spPr bwMode="auto">
          <a:xfrm>
            <a:off x="4348163" y="4241800"/>
            <a:ext cx="3810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2" name="Line 321"/>
          <p:cNvSpPr>
            <a:spLocks noChangeShapeType="1"/>
          </p:cNvSpPr>
          <p:nvPr/>
        </p:nvSpPr>
        <p:spPr bwMode="auto">
          <a:xfrm>
            <a:off x="4367213" y="4254500"/>
            <a:ext cx="0" cy="1588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3" name="Line 322"/>
          <p:cNvSpPr>
            <a:spLocks noChangeShapeType="1"/>
          </p:cNvSpPr>
          <p:nvPr/>
        </p:nvSpPr>
        <p:spPr bwMode="auto">
          <a:xfrm>
            <a:off x="4367213" y="4281488"/>
            <a:ext cx="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4" name="Line 323"/>
          <p:cNvSpPr>
            <a:spLocks noChangeShapeType="1"/>
          </p:cNvSpPr>
          <p:nvPr/>
        </p:nvSpPr>
        <p:spPr bwMode="auto">
          <a:xfrm>
            <a:off x="4348163" y="4294188"/>
            <a:ext cx="3810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5" name="Line 324"/>
          <p:cNvSpPr>
            <a:spLocks noChangeShapeType="1"/>
          </p:cNvSpPr>
          <p:nvPr/>
        </p:nvSpPr>
        <p:spPr bwMode="auto">
          <a:xfrm>
            <a:off x="4838700" y="4256088"/>
            <a:ext cx="33338" cy="3651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6" name="Line 325"/>
          <p:cNvSpPr>
            <a:spLocks noChangeShapeType="1"/>
          </p:cNvSpPr>
          <p:nvPr/>
        </p:nvSpPr>
        <p:spPr bwMode="auto">
          <a:xfrm flipH="1">
            <a:off x="4827588" y="4256088"/>
            <a:ext cx="55562" cy="3651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7" name="Line 326"/>
          <p:cNvSpPr>
            <a:spLocks noChangeShapeType="1"/>
          </p:cNvSpPr>
          <p:nvPr/>
        </p:nvSpPr>
        <p:spPr bwMode="auto">
          <a:xfrm>
            <a:off x="4829175" y="4275138"/>
            <a:ext cx="5397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8" name="Line 327"/>
          <p:cNvSpPr>
            <a:spLocks noChangeShapeType="1"/>
          </p:cNvSpPr>
          <p:nvPr/>
        </p:nvSpPr>
        <p:spPr bwMode="auto">
          <a:xfrm>
            <a:off x="4856163" y="4244975"/>
            <a:ext cx="0" cy="603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9" name="Line 328"/>
          <p:cNvSpPr>
            <a:spLocks noChangeShapeType="1"/>
          </p:cNvSpPr>
          <p:nvPr/>
        </p:nvSpPr>
        <p:spPr bwMode="auto">
          <a:xfrm>
            <a:off x="4837113" y="4246563"/>
            <a:ext cx="36512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0" name="Line 329"/>
          <p:cNvSpPr>
            <a:spLocks noChangeShapeType="1"/>
          </p:cNvSpPr>
          <p:nvPr/>
        </p:nvSpPr>
        <p:spPr bwMode="auto">
          <a:xfrm>
            <a:off x="4856163" y="4259263"/>
            <a:ext cx="0" cy="3175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1" name="Line 330"/>
          <p:cNvSpPr>
            <a:spLocks noChangeShapeType="1"/>
          </p:cNvSpPr>
          <p:nvPr/>
        </p:nvSpPr>
        <p:spPr bwMode="auto">
          <a:xfrm>
            <a:off x="4856163" y="4287838"/>
            <a:ext cx="0" cy="3175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2" name="Line 331"/>
          <p:cNvSpPr>
            <a:spLocks noChangeShapeType="1"/>
          </p:cNvSpPr>
          <p:nvPr/>
        </p:nvSpPr>
        <p:spPr bwMode="auto">
          <a:xfrm>
            <a:off x="4837113" y="4303713"/>
            <a:ext cx="36512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3" name="Line 332"/>
          <p:cNvSpPr>
            <a:spLocks noChangeShapeType="1"/>
          </p:cNvSpPr>
          <p:nvPr/>
        </p:nvSpPr>
        <p:spPr bwMode="auto">
          <a:xfrm>
            <a:off x="5002213" y="4281488"/>
            <a:ext cx="333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4" name="Line 333"/>
          <p:cNvSpPr>
            <a:spLocks noChangeShapeType="1"/>
          </p:cNvSpPr>
          <p:nvPr/>
        </p:nvSpPr>
        <p:spPr bwMode="auto">
          <a:xfrm flipH="1">
            <a:off x="4991100" y="4281488"/>
            <a:ext cx="57150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5" name="Line 334"/>
          <p:cNvSpPr>
            <a:spLocks noChangeShapeType="1"/>
          </p:cNvSpPr>
          <p:nvPr/>
        </p:nvSpPr>
        <p:spPr bwMode="auto">
          <a:xfrm>
            <a:off x="4992688" y="4298950"/>
            <a:ext cx="5397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6" name="Line 335"/>
          <p:cNvSpPr>
            <a:spLocks noChangeShapeType="1"/>
          </p:cNvSpPr>
          <p:nvPr/>
        </p:nvSpPr>
        <p:spPr bwMode="auto">
          <a:xfrm>
            <a:off x="5019675" y="4268788"/>
            <a:ext cx="0" cy="6191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7" name="Line 336"/>
          <p:cNvSpPr>
            <a:spLocks noChangeShapeType="1"/>
          </p:cNvSpPr>
          <p:nvPr/>
        </p:nvSpPr>
        <p:spPr bwMode="auto">
          <a:xfrm>
            <a:off x="4999038" y="4295775"/>
            <a:ext cx="3810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8" name="Line 337"/>
          <p:cNvSpPr>
            <a:spLocks noChangeShapeType="1"/>
          </p:cNvSpPr>
          <p:nvPr/>
        </p:nvSpPr>
        <p:spPr bwMode="auto">
          <a:xfrm>
            <a:off x="5019675" y="4295775"/>
            <a:ext cx="0" cy="3175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59" name="Line 338"/>
          <p:cNvSpPr>
            <a:spLocks noChangeShapeType="1"/>
          </p:cNvSpPr>
          <p:nvPr/>
        </p:nvSpPr>
        <p:spPr bwMode="auto">
          <a:xfrm>
            <a:off x="5019675" y="4298950"/>
            <a:ext cx="0" cy="4763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0" name="Line 339"/>
          <p:cNvSpPr>
            <a:spLocks noChangeShapeType="1"/>
          </p:cNvSpPr>
          <p:nvPr/>
        </p:nvSpPr>
        <p:spPr bwMode="auto">
          <a:xfrm>
            <a:off x="4999038" y="4303713"/>
            <a:ext cx="3810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1" name="Line 340"/>
          <p:cNvSpPr>
            <a:spLocks noChangeShapeType="1"/>
          </p:cNvSpPr>
          <p:nvPr/>
        </p:nvSpPr>
        <p:spPr bwMode="auto">
          <a:xfrm>
            <a:off x="5491163" y="4222750"/>
            <a:ext cx="333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2" name="Line 341"/>
          <p:cNvSpPr>
            <a:spLocks noChangeShapeType="1"/>
          </p:cNvSpPr>
          <p:nvPr/>
        </p:nvSpPr>
        <p:spPr bwMode="auto">
          <a:xfrm flipH="1">
            <a:off x="5480050" y="4222750"/>
            <a:ext cx="55563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3" name="Line 342"/>
          <p:cNvSpPr>
            <a:spLocks noChangeShapeType="1"/>
          </p:cNvSpPr>
          <p:nvPr/>
        </p:nvSpPr>
        <p:spPr bwMode="auto">
          <a:xfrm>
            <a:off x="5480050" y="4240213"/>
            <a:ext cx="5397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4" name="Line 343"/>
          <p:cNvSpPr>
            <a:spLocks noChangeShapeType="1"/>
          </p:cNvSpPr>
          <p:nvPr/>
        </p:nvSpPr>
        <p:spPr bwMode="auto">
          <a:xfrm>
            <a:off x="5508625" y="4211638"/>
            <a:ext cx="0" cy="5873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5" name="Line 344"/>
          <p:cNvSpPr>
            <a:spLocks noChangeShapeType="1"/>
          </p:cNvSpPr>
          <p:nvPr/>
        </p:nvSpPr>
        <p:spPr bwMode="auto">
          <a:xfrm>
            <a:off x="5489575" y="4224338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6" name="Line 345"/>
          <p:cNvSpPr>
            <a:spLocks noChangeShapeType="1"/>
          </p:cNvSpPr>
          <p:nvPr/>
        </p:nvSpPr>
        <p:spPr bwMode="auto">
          <a:xfrm>
            <a:off x="5508625" y="4224338"/>
            <a:ext cx="0" cy="15875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7" name="Line 346"/>
          <p:cNvSpPr>
            <a:spLocks noChangeShapeType="1"/>
          </p:cNvSpPr>
          <p:nvPr/>
        </p:nvSpPr>
        <p:spPr bwMode="auto">
          <a:xfrm>
            <a:off x="5508625" y="4240213"/>
            <a:ext cx="0" cy="17462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8" name="Line 347"/>
          <p:cNvSpPr>
            <a:spLocks noChangeShapeType="1"/>
          </p:cNvSpPr>
          <p:nvPr/>
        </p:nvSpPr>
        <p:spPr bwMode="auto">
          <a:xfrm>
            <a:off x="5489575" y="4257675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69" name="Line 348"/>
          <p:cNvSpPr>
            <a:spLocks noChangeShapeType="1"/>
          </p:cNvSpPr>
          <p:nvPr/>
        </p:nvSpPr>
        <p:spPr bwMode="auto">
          <a:xfrm>
            <a:off x="5980113" y="4205288"/>
            <a:ext cx="333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0" name="Line 349"/>
          <p:cNvSpPr>
            <a:spLocks noChangeShapeType="1"/>
          </p:cNvSpPr>
          <p:nvPr/>
        </p:nvSpPr>
        <p:spPr bwMode="auto">
          <a:xfrm flipH="1">
            <a:off x="5969000" y="4205288"/>
            <a:ext cx="57150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1" name="Line 350"/>
          <p:cNvSpPr>
            <a:spLocks noChangeShapeType="1"/>
          </p:cNvSpPr>
          <p:nvPr/>
        </p:nvSpPr>
        <p:spPr bwMode="auto">
          <a:xfrm>
            <a:off x="5970588" y="4224338"/>
            <a:ext cx="53975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2" name="Line 351"/>
          <p:cNvSpPr>
            <a:spLocks noChangeShapeType="1"/>
          </p:cNvSpPr>
          <p:nvPr/>
        </p:nvSpPr>
        <p:spPr bwMode="auto">
          <a:xfrm>
            <a:off x="5997575" y="4194175"/>
            <a:ext cx="0" cy="603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3" name="Line 352"/>
          <p:cNvSpPr>
            <a:spLocks noChangeShapeType="1"/>
          </p:cNvSpPr>
          <p:nvPr/>
        </p:nvSpPr>
        <p:spPr bwMode="auto">
          <a:xfrm>
            <a:off x="5978525" y="4200525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4" name="Line 353"/>
          <p:cNvSpPr>
            <a:spLocks noChangeShapeType="1"/>
          </p:cNvSpPr>
          <p:nvPr/>
        </p:nvSpPr>
        <p:spPr bwMode="auto">
          <a:xfrm>
            <a:off x="5997575" y="4200525"/>
            <a:ext cx="0" cy="2381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5" name="Line 354"/>
          <p:cNvSpPr>
            <a:spLocks noChangeShapeType="1"/>
          </p:cNvSpPr>
          <p:nvPr/>
        </p:nvSpPr>
        <p:spPr bwMode="auto">
          <a:xfrm>
            <a:off x="5997575" y="4237038"/>
            <a:ext cx="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6" name="Line 355"/>
          <p:cNvSpPr>
            <a:spLocks noChangeShapeType="1"/>
          </p:cNvSpPr>
          <p:nvPr/>
        </p:nvSpPr>
        <p:spPr bwMode="auto">
          <a:xfrm>
            <a:off x="5978525" y="4249738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77" name="Freeform 356"/>
          <p:cNvSpPr>
            <a:spLocks/>
          </p:cNvSpPr>
          <p:nvPr/>
        </p:nvSpPr>
        <p:spPr bwMode="auto">
          <a:xfrm>
            <a:off x="2735263" y="4202113"/>
            <a:ext cx="3263900" cy="98425"/>
          </a:xfrm>
          <a:custGeom>
            <a:avLst/>
            <a:gdLst>
              <a:gd name="T0" fmla="*/ 0 w 2313"/>
              <a:gd name="T1" fmla="*/ 2147483647 h 62"/>
              <a:gd name="T2" fmla="*/ 2147483647 w 2313"/>
              <a:gd name="T3" fmla="*/ 2147483647 h 62"/>
              <a:gd name="T4" fmla="*/ 2147483647 w 2313"/>
              <a:gd name="T5" fmla="*/ 0 h 62"/>
              <a:gd name="T6" fmla="*/ 2147483647 w 2313"/>
              <a:gd name="T7" fmla="*/ 2147483647 h 62"/>
              <a:gd name="T8" fmla="*/ 2147483647 w 2313"/>
              <a:gd name="T9" fmla="*/ 2147483647 h 62"/>
              <a:gd name="T10" fmla="*/ 2147483647 w 2313"/>
              <a:gd name="T11" fmla="*/ 2147483647 h 62"/>
              <a:gd name="T12" fmla="*/ 2147483647 w 2313"/>
              <a:gd name="T13" fmla="*/ 2147483647 h 62"/>
              <a:gd name="T14" fmla="*/ 2147483647 w 2313"/>
              <a:gd name="T15" fmla="*/ 2147483647 h 62"/>
              <a:gd name="T16" fmla="*/ 2147483647 w 2313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3"/>
              <a:gd name="T28" fmla="*/ 0 h 62"/>
              <a:gd name="T29" fmla="*/ 2313 w 2313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3" h="62">
                <a:moveTo>
                  <a:pt x="0" y="6"/>
                </a:moveTo>
                <a:lnTo>
                  <a:pt x="347" y="4"/>
                </a:lnTo>
                <a:lnTo>
                  <a:pt x="578" y="0"/>
                </a:lnTo>
                <a:lnTo>
                  <a:pt x="810" y="8"/>
                </a:lnTo>
                <a:lnTo>
                  <a:pt x="1157" y="42"/>
                </a:lnTo>
                <a:lnTo>
                  <a:pt x="1503" y="46"/>
                </a:lnTo>
                <a:lnTo>
                  <a:pt x="1619" y="61"/>
                </a:lnTo>
                <a:lnTo>
                  <a:pt x="1966" y="24"/>
                </a:lnTo>
                <a:lnTo>
                  <a:pt x="2312" y="14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78" name="Oval 357"/>
          <p:cNvSpPr>
            <a:spLocks noChangeArrowheads="1"/>
          </p:cNvSpPr>
          <p:nvPr/>
        </p:nvSpPr>
        <p:spPr bwMode="auto">
          <a:xfrm>
            <a:off x="2709863" y="3463925"/>
            <a:ext cx="44450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6979" name="Line 358"/>
          <p:cNvSpPr>
            <a:spLocks noChangeShapeType="1"/>
          </p:cNvSpPr>
          <p:nvPr/>
        </p:nvSpPr>
        <p:spPr bwMode="auto">
          <a:xfrm>
            <a:off x="2717800" y="3316288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0" name="Line 359"/>
          <p:cNvSpPr>
            <a:spLocks noChangeShapeType="1"/>
          </p:cNvSpPr>
          <p:nvPr/>
        </p:nvSpPr>
        <p:spPr bwMode="auto">
          <a:xfrm>
            <a:off x="2735263" y="3328988"/>
            <a:ext cx="0" cy="1508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1" name="Line 360"/>
          <p:cNvSpPr>
            <a:spLocks noChangeShapeType="1"/>
          </p:cNvSpPr>
          <p:nvPr/>
        </p:nvSpPr>
        <p:spPr bwMode="auto">
          <a:xfrm>
            <a:off x="2735263" y="3505200"/>
            <a:ext cx="0" cy="152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2" name="Line 361"/>
          <p:cNvSpPr>
            <a:spLocks noChangeShapeType="1"/>
          </p:cNvSpPr>
          <p:nvPr/>
        </p:nvSpPr>
        <p:spPr bwMode="auto">
          <a:xfrm>
            <a:off x="2717800" y="3670300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3" name="Oval 362"/>
          <p:cNvSpPr>
            <a:spLocks noChangeArrowheads="1"/>
          </p:cNvSpPr>
          <p:nvPr/>
        </p:nvSpPr>
        <p:spPr bwMode="auto">
          <a:xfrm>
            <a:off x="3198813" y="4095750"/>
            <a:ext cx="44450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6984" name="Line 363"/>
          <p:cNvSpPr>
            <a:spLocks noChangeShapeType="1"/>
          </p:cNvSpPr>
          <p:nvPr/>
        </p:nvSpPr>
        <p:spPr bwMode="auto">
          <a:xfrm>
            <a:off x="3206750" y="4054475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5" name="Line 364"/>
          <p:cNvSpPr>
            <a:spLocks noChangeShapeType="1"/>
          </p:cNvSpPr>
          <p:nvPr/>
        </p:nvSpPr>
        <p:spPr bwMode="auto">
          <a:xfrm>
            <a:off x="3224213" y="4067175"/>
            <a:ext cx="0" cy="444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6" name="Line 365"/>
          <p:cNvSpPr>
            <a:spLocks noChangeShapeType="1"/>
          </p:cNvSpPr>
          <p:nvPr/>
        </p:nvSpPr>
        <p:spPr bwMode="auto">
          <a:xfrm>
            <a:off x="3224213" y="4137025"/>
            <a:ext cx="0" cy="460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7" name="Line 366"/>
          <p:cNvSpPr>
            <a:spLocks noChangeShapeType="1"/>
          </p:cNvSpPr>
          <p:nvPr/>
        </p:nvSpPr>
        <p:spPr bwMode="auto">
          <a:xfrm>
            <a:off x="3206750" y="4195763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88" name="Oval 367"/>
          <p:cNvSpPr>
            <a:spLocks noChangeArrowheads="1"/>
          </p:cNvSpPr>
          <p:nvPr/>
        </p:nvSpPr>
        <p:spPr bwMode="auto">
          <a:xfrm>
            <a:off x="3524250" y="4114800"/>
            <a:ext cx="44450" cy="49213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6989" name="Line 368"/>
          <p:cNvSpPr>
            <a:spLocks noChangeShapeType="1"/>
          </p:cNvSpPr>
          <p:nvPr/>
        </p:nvSpPr>
        <p:spPr bwMode="auto">
          <a:xfrm>
            <a:off x="3533775" y="4100513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0" name="Line 369"/>
          <p:cNvSpPr>
            <a:spLocks noChangeShapeType="1"/>
          </p:cNvSpPr>
          <p:nvPr/>
        </p:nvSpPr>
        <p:spPr bwMode="auto">
          <a:xfrm>
            <a:off x="3549650" y="4113213"/>
            <a:ext cx="0" cy="1746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1" name="Line 370"/>
          <p:cNvSpPr>
            <a:spLocks noChangeShapeType="1"/>
          </p:cNvSpPr>
          <p:nvPr/>
        </p:nvSpPr>
        <p:spPr bwMode="auto">
          <a:xfrm>
            <a:off x="3549650" y="4156075"/>
            <a:ext cx="0" cy="17463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2" name="Line 371"/>
          <p:cNvSpPr>
            <a:spLocks noChangeShapeType="1"/>
          </p:cNvSpPr>
          <p:nvPr/>
        </p:nvSpPr>
        <p:spPr bwMode="auto">
          <a:xfrm>
            <a:off x="3533775" y="4186238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3" name="Oval 372"/>
          <p:cNvSpPr>
            <a:spLocks noChangeArrowheads="1"/>
          </p:cNvSpPr>
          <p:nvPr/>
        </p:nvSpPr>
        <p:spPr bwMode="auto">
          <a:xfrm>
            <a:off x="3851275" y="4232275"/>
            <a:ext cx="44450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6994" name="Line 373"/>
          <p:cNvSpPr>
            <a:spLocks noChangeShapeType="1"/>
          </p:cNvSpPr>
          <p:nvPr/>
        </p:nvSpPr>
        <p:spPr bwMode="auto">
          <a:xfrm>
            <a:off x="3857625" y="4246563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5" name="Line 374"/>
          <p:cNvSpPr>
            <a:spLocks noChangeShapeType="1"/>
          </p:cNvSpPr>
          <p:nvPr/>
        </p:nvSpPr>
        <p:spPr bwMode="auto">
          <a:xfrm>
            <a:off x="3878263" y="4246563"/>
            <a:ext cx="0" cy="158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6" name="Line 375"/>
          <p:cNvSpPr>
            <a:spLocks noChangeShapeType="1"/>
          </p:cNvSpPr>
          <p:nvPr/>
        </p:nvSpPr>
        <p:spPr bwMode="auto">
          <a:xfrm>
            <a:off x="3878263" y="4262438"/>
            <a:ext cx="0" cy="158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7" name="Line 376"/>
          <p:cNvSpPr>
            <a:spLocks noChangeShapeType="1"/>
          </p:cNvSpPr>
          <p:nvPr/>
        </p:nvSpPr>
        <p:spPr bwMode="auto">
          <a:xfrm>
            <a:off x="3857625" y="4278313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98" name="Oval 377"/>
          <p:cNvSpPr>
            <a:spLocks noChangeArrowheads="1"/>
          </p:cNvSpPr>
          <p:nvPr/>
        </p:nvSpPr>
        <p:spPr bwMode="auto">
          <a:xfrm>
            <a:off x="4340225" y="4232275"/>
            <a:ext cx="44450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6999" name="Line 378"/>
          <p:cNvSpPr>
            <a:spLocks noChangeShapeType="1"/>
          </p:cNvSpPr>
          <p:nvPr/>
        </p:nvSpPr>
        <p:spPr bwMode="auto">
          <a:xfrm>
            <a:off x="4348163" y="4224338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0" name="Line 379"/>
          <p:cNvSpPr>
            <a:spLocks noChangeShapeType="1"/>
          </p:cNvSpPr>
          <p:nvPr/>
        </p:nvSpPr>
        <p:spPr bwMode="auto">
          <a:xfrm>
            <a:off x="4367213" y="4237038"/>
            <a:ext cx="0" cy="127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1" name="Line 380"/>
          <p:cNvSpPr>
            <a:spLocks noChangeShapeType="1"/>
          </p:cNvSpPr>
          <p:nvPr/>
        </p:nvSpPr>
        <p:spPr bwMode="auto">
          <a:xfrm>
            <a:off x="4367213" y="4275138"/>
            <a:ext cx="0" cy="111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2" name="Line 381"/>
          <p:cNvSpPr>
            <a:spLocks noChangeShapeType="1"/>
          </p:cNvSpPr>
          <p:nvPr/>
        </p:nvSpPr>
        <p:spPr bwMode="auto">
          <a:xfrm>
            <a:off x="4348163" y="4298950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3" name="Oval 382"/>
          <p:cNvSpPr>
            <a:spLocks noChangeArrowheads="1"/>
          </p:cNvSpPr>
          <p:nvPr/>
        </p:nvSpPr>
        <p:spPr bwMode="auto">
          <a:xfrm>
            <a:off x="4829175" y="4237038"/>
            <a:ext cx="44450" cy="49212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7004" name="Line 383"/>
          <p:cNvSpPr>
            <a:spLocks noChangeShapeType="1"/>
          </p:cNvSpPr>
          <p:nvPr/>
        </p:nvSpPr>
        <p:spPr bwMode="auto">
          <a:xfrm>
            <a:off x="4837113" y="4246563"/>
            <a:ext cx="365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5" name="Line 384"/>
          <p:cNvSpPr>
            <a:spLocks noChangeShapeType="1"/>
          </p:cNvSpPr>
          <p:nvPr/>
        </p:nvSpPr>
        <p:spPr bwMode="auto">
          <a:xfrm>
            <a:off x="4856163" y="4246563"/>
            <a:ext cx="0" cy="190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6" name="Line 385"/>
          <p:cNvSpPr>
            <a:spLocks noChangeShapeType="1"/>
          </p:cNvSpPr>
          <p:nvPr/>
        </p:nvSpPr>
        <p:spPr bwMode="auto">
          <a:xfrm>
            <a:off x="4856163" y="4265613"/>
            <a:ext cx="0" cy="190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7" name="Line 386"/>
          <p:cNvSpPr>
            <a:spLocks noChangeShapeType="1"/>
          </p:cNvSpPr>
          <p:nvPr/>
        </p:nvSpPr>
        <p:spPr bwMode="auto">
          <a:xfrm>
            <a:off x="4837113" y="4284663"/>
            <a:ext cx="365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08" name="Oval 387"/>
          <p:cNvSpPr>
            <a:spLocks noChangeArrowheads="1"/>
          </p:cNvSpPr>
          <p:nvPr/>
        </p:nvSpPr>
        <p:spPr bwMode="auto">
          <a:xfrm>
            <a:off x="4992688" y="4267200"/>
            <a:ext cx="44450" cy="49213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7009" name="Line 388"/>
          <p:cNvSpPr>
            <a:spLocks noChangeShapeType="1"/>
          </p:cNvSpPr>
          <p:nvPr/>
        </p:nvSpPr>
        <p:spPr bwMode="auto">
          <a:xfrm>
            <a:off x="4999038" y="4286250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0" name="Line 389"/>
          <p:cNvSpPr>
            <a:spLocks noChangeShapeType="1"/>
          </p:cNvSpPr>
          <p:nvPr/>
        </p:nvSpPr>
        <p:spPr bwMode="auto">
          <a:xfrm>
            <a:off x="5019675" y="4286250"/>
            <a:ext cx="0" cy="95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1" name="Line 390"/>
          <p:cNvSpPr>
            <a:spLocks noChangeShapeType="1"/>
          </p:cNvSpPr>
          <p:nvPr/>
        </p:nvSpPr>
        <p:spPr bwMode="auto">
          <a:xfrm>
            <a:off x="5019675" y="4295775"/>
            <a:ext cx="0" cy="11113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2" name="Line 391"/>
          <p:cNvSpPr>
            <a:spLocks noChangeShapeType="1"/>
          </p:cNvSpPr>
          <p:nvPr/>
        </p:nvSpPr>
        <p:spPr bwMode="auto">
          <a:xfrm>
            <a:off x="4999038" y="4306888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3" name="Oval 392"/>
          <p:cNvSpPr>
            <a:spLocks noChangeArrowheads="1"/>
          </p:cNvSpPr>
          <p:nvPr/>
        </p:nvSpPr>
        <p:spPr bwMode="auto">
          <a:xfrm>
            <a:off x="5481638" y="4260850"/>
            <a:ext cx="46037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7014" name="Oval 393"/>
          <p:cNvSpPr>
            <a:spLocks noChangeArrowheads="1"/>
          </p:cNvSpPr>
          <p:nvPr/>
        </p:nvSpPr>
        <p:spPr bwMode="auto">
          <a:xfrm>
            <a:off x="5972175" y="4276725"/>
            <a:ext cx="44450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7015" name="Line 394"/>
          <p:cNvSpPr>
            <a:spLocks noChangeShapeType="1"/>
          </p:cNvSpPr>
          <p:nvPr/>
        </p:nvSpPr>
        <p:spPr bwMode="auto">
          <a:xfrm>
            <a:off x="5978525" y="4300538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6" name="Line 395"/>
          <p:cNvSpPr>
            <a:spLocks noChangeShapeType="1"/>
          </p:cNvSpPr>
          <p:nvPr/>
        </p:nvSpPr>
        <p:spPr bwMode="auto">
          <a:xfrm>
            <a:off x="5997575" y="4300538"/>
            <a:ext cx="0" cy="63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7" name="Line 396"/>
          <p:cNvSpPr>
            <a:spLocks noChangeShapeType="1"/>
          </p:cNvSpPr>
          <p:nvPr/>
        </p:nvSpPr>
        <p:spPr bwMode="auto">
          <a:xfrm>
            <a:off x="5997575" y="4306888"/>
            <a:ext cx="0" cy="476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8" name="Line 397"/>
          <p:cNvSpPr>
            <a:spLocks noChangeShapeType="1"/>
          </p:cNvSpPr>
          <p:nvPr/>
        </p:nvSpPr>
        <p:spPr bwMode="auto">
          <a:xfrm>
            <a:off x="5978525" y="4311650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19" name="Freeform 398"/>
          <p:cNvSpPr>
            <a:spLocks/>
          </p:cNvSpPr>
          <p:nvPr/>
        </p:nvSpPr>
        <p:spPr bwMode="auto">
          <a:xfrm>
            <a:off x="2735263" y="3492500"/>
            <a:ext cx="3263900" cy="815975"/>
          </a:xfrm>
          <a:custGeom>
            <a:avLst/>
            <a:gdLst>
              <a:gd name="T0" fmla="*/ 0 w 2313"/>
              <a:gd name="T1" fmla="*/ 0 h 514"/>
              <a:gd name="T2" fmla="*/ 2147483647 w 2313"/>
              <a:gd name="T3" fmla="*/ 2147483647 h 514"/>
              <a:gd name="T4" fmla="*/ 2147483647 w 2313"/>
              <a:gd name="T5" fmla="*/ 2147483647 h 514"/>
              <a:gd name="T6" fmla="*/ 2147483647 w 2313"/>
              <a:gd name="T7" fmla="*/ 2147483647 h 514"/>
              <a:gd name="T8" fmla="*/ 2147483647 w 2313"/>
              <a:gd name="T9" fmla="*/ 2147483647 h 514"/>
              <a:gd name="T10" fmla="*/ 2147483647 w 2313"/>
              <a:gd name="T11" fmla="*/ 2147483647 h 514"/>
              <a:gd name="T12" fmla="*/ 2147483647 w 2313"/>
              <a:gd name="T13" fmla="*/ 2147483647 h 514"/>
              <a:gd name="T14" fmla="*/ 2147483647 w 2313"/>
              <a:gd name="T15" fmla="*/ 2147483647 h 514"/>
              <a:gd name="T16" fmla="*/ 2147483647 w 2313"/>
              <a:gd name="T17" fmla="*/ 2147483647 h 5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3"/>
              <a:gd name="T28" fmla="*/ 0 h 514"/>
              <a:gd name="T29" fmla="*/ 2313 w 2313"/>
              <a:gd name="T30" fmla="*/ 514 h 5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3" h="514">
                <a:moveTo>
                  <a:pt x="0" y="0"/>
                </a:moveTo>
                <a:lnTo>
                  <a:pt x="347" y="398"/>
                </a:lnTo>
                <a:lnTo>
                  <a:pt x="578" y="410"/>
                </a:lnTo>
                <a:lnTo>
                  <a:pt x="810" y="485"/>
                </a:lnTo>
                <a:lnTo>
                  <a:pt x="1157" y="485"/>
                </a:lnTo>
                <a:lnTo>
                  <a:pt x="1503" y="487"/>
                </a:lnTo>
                <a:lnTo>
                  <a:pt x="1619" y="506"/>
                </a:lnTo>
                <a:lnTo>
                  <a:pt x="1966" y="503"/>
                </a:lnTo>
                <a:lnTo>
                  <a:pt x="2312" y="513"/>
                </a:lnTo>
              </a:path>
            </a:pathLst>
          </a:custGeom>
          <a:noFill/>
          <a:ln w="2540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20" name="Freeform 399"/>
          <p:cNvSpPr>
            <a:spLocks/>
          </p:cNvSpPr>
          <p:nvPr/>
        </p:nvSpPr>
        <p:spPr bwMode="auto">
          <a:xfrm>
            <a:off x="2708275" y="4298950"/>
            <a:ext cx="55563" cy="57150"/>
          </a:xfrm>
          <a:custGeom>
            <a:avLst/>
            <a:gdLst>
              <a:gd name="T0" fmla="*/ 2147483647 w 40"/>
              <a:gd name="T1" fmla="*/ 2147483647 h 36"/>
              <a:gd name="T2" fmla="*/ 0 w 40"/>
              <a:gd name="T3" fmla="*/ 0 h 36"/>
              <a:gd name="T4" fmla="*/ 2147483647 w 40"/>
              <a:gd name="T5" fmla="*/ 0 h 36"/>
              <a:gd name="T6" fmla="*/ 2147483647 w 40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36"/>
              <a:gd name="T14" fmla="*/ 40 w 40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36">
                <a:moveTo>
                  <a:pt x="19" y="35"/>
                </a:moveTo>
                <a:lnTo>
                  <a:pt x="0" y="0"/>
                </a:lnTo>
                <a:lnTo>
                  <a:pt x="39" y="0"/>
                </a:lnTo>
                <a:lnTo>
                  <a:pt x="19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1" name="Freeform 400"/>
          <p:cNvSpPr>
            <a:spLocks/>
          </p:cNvSpPr>
          <p:nvPr/>
        </p:nvSpPr>
        <p:spPr bwMode="auto">
          <a:xfrm>
            <a:off x="3195638" y="4025900"/>
            <a:ext cx="58737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2" name="Line 401"/>
          <p:cNvSpPr>
            <a:spLocks noChangeShapeType="1"/>
          </p:cNvSpPr>
          <p:nvPr/>
        </p:nvSpPr>
        <p:spPr bwMode="auto">
          <a:xfrm>
            <a:off x="3206750" y="3940175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23" name="Line 402"/>
          <p:cNvSpPr>
            <a:spLocks noChangeShapeType="1"/>
          </p:cNvSpPr>
          <p:nvPr/>
        </p:nvSpPr>
        <p:spPr bwMode="auto">
          <a:xfrm>
            <a:off x="3224213" y="3952875"/>
            <a:ext cx="0" cy="793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24" name="Line 403"/>
          <p:cNvSpPr>
            <a:spLocks noChangeShapeType="1"/>
          </p:cNvSpPr>
          <p:nvPr/>
        </p:nvSpPr>
        <p:spPr bwMode="auto">
          <a:xfrm>
            <a:off x="3224213" y="4057650"/>
            <a:ext cx="0" cy="793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25" name="Line 404"/>
          <p:cNvSpPr>
            <a:spLocks noChangeShapeType="1"/>
          </p:cNvSpPr>
          <p:nvPr/>
        </p:nvSpPr>
        <p:spPr bwMode="auto">
          <a:xfrm>
            <a:off x="3206750" y="4149725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26" name="Freeform 405"/>
          <p:cNvSpPr>
            <a:spLocks/>
          </p:cNvSpPr>
          <p:nvPr/>
        </p:nvSpPr>
        <p:spPr bwMode="auto">
          <a:xfrm>
            <a:off x="3522663" y="3836988"/>
            <a:ext cx="57150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27" name="Line 406"/>
          <p:cNvSpPr>
            <a:spLocks noChangeShapeType="1"/>
          </p:cNvSpPr>
          <p:nvPr/>
        </p:nvSpPr>
        <p:spPr bwMode="auto">
          <a:xfrm>
            <a:off x="3533775" y="3687763"/>
            <a:ext cx="36513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28" name="Line 407"/>
          <p:cNvSpPr>
            <a:spLocks noChangeShapeType="1"/>
          </p:cNvSpPr>
          <p:nvPr/>
        </p:nvSpPr>
        <p:spPr bwMode="auto">
          <a:xfrm>
            <a:off x="3549650" y="3700463"/>
            <a:ext cx="0" cy="1428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29" name="Line 408"/>
          <p:cNvSpPr>
            <a:spLocks noChangeShapeType="1"/>
          </p:cNvSpPr>
          <p:nvPr/>
        </p:nvSpPr>
        <p:spPr bwMode="auto">
          <a:xfrm>
            <a:off x="3549650" y="3868738"/>
            <a:ext cx="0" cy="1428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0" name="Line 409"/>
          <p:cNvSpPr>
            <a:spLocks noChangeShapeType="1"/>
          </p:cNvSpPr>
          <p:nvPr/>
        </p:nvSpPr>
        <p:spPr bwMode="auto">
          <a:xfrm>
            <a:off x="3533775" y="4024313"/>
            <a:ext cx="36513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1" name="Freeform 410"/>
          <p:cNvSpPr>
            <a:spLocks/>
          </p:cNvSpPr>
          <p:nvPr/>
        </p:nvSpPr>
        <p:spPr bwMode="auto">
          <a:xfrm>
            <a:off x="3848100" y="3921125"/>
            <a:ext cx="57150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32" name="Line 411"/>
          <p:cNvSpPr>
            <a:spLocks noChangeShapeType="1"/>
          </p:cNvSpPr>
          <p:nvPr/>
        </p:nvSpPr>
        <p:spPr bwMode="auto">
          <a:xfrm>
            <a:off x="3857625" y="3835400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3" name="Line 412"/>
          <p:cNvSpPr>
            <a:spLocks noChangeShapeType="1"/>
          </p:cNvSpPr>
          <p:nvPr/>
        </p:nvSpPr>
        <p:spPr bwMode="auto">
          <a:xfrm>
            <a:off x="3878263" y="3848100"/>
            <a:ext cx="0" cy="793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" name="Line 413"/>
          <p:cNvSpPr>
            <a:spLocks noChangeShapeType="1"/>
          </p:cNvSpPr>
          <p:nvPr/>
        </p:nvSpPr>
        <p:spPr bwMode="auto">
          <a:xfrm>
            <a:off x="3878263" y="3952875"/>
            <a:ext cx="0" cy="793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5" name="Line 414"/>
          <p:cNvSpPr>
            <a:spLocks noChangeShapeType="1"/>
          </p:cNvSpPr>
          <p:nvPr/>
        </p:nvSpPr>
        <p:spPr bwMode="auto">
          <a:xfrm>
            <a:off x="3857625" y="4044950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6" name="Freeform 415"/>
          <p:cNvSpPr>
            <a:spLocks/>
          </p:cNvSpPr>
          <p:nvPr/>
        </p:nvSpPr>
        <p:spPr bwMode="auto">
          <a:xfrm>
            <a:off x="4337050" y="3038475"/>
            <a:ext cx="58738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37" name="Line 416"/>
          <p:cNvSpPr>
            <a:spLocks noChangeShapeType="1"/>
          </p:cNvSpPr>
          <p:nvPr/>
        </p:nvSpPr>
        <p:spPr bwMode="auto">
          <a:xfrm>
            <a:off x="4348163" y="2741613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8" name="Line 417"/>
          <p:cNvSpPr>
            <a:spLocks noChangeShapeType="1"/>
          </p:cNvSpPr>
          <p:nvPr/>
        </p:nvSpPr>
        <p:spPr bwMode="auto">
          <a:xfrm>
            <a:off x="4367213" y="2754313"/>
            <a:ext cx="0" cy="290512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9" name="Line 418"/>
          <p:cNvSpPr>
            <a:spLocks noChangeShapeType="1"/>
          </p:cNvSpPr>
          <p:nvPr/>
        </p:nvSpPr>
        <p:spPr bwMode="auto">
          <a:xfrm>
            <a:off x="4367213" y="3070225"/>
            <a:ext cx="0" cy="28892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40" name="Line 419"/>
          <p:cNvSpPr>
            <a:spLocks noChangeShapeType="1"/>
          </p:cNvSpPr>
          <p:nvPr/>
        </p:nvSpPr>
        <p:spPr bwMode="auto">
          <a:xfrm>
            <a:off x="4348163" y="3371850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41" name="Freeform 420"/>
          <p:cNvSpPr>
            <a:spLocks/>
          </p:cNvSpPr>
          <p:nvPr/>
        </p:nvSpPr>
        <p:spPr bwMode="auto">
          <a:xfrm>
            <a:off x="4827588" y="3248025"/>
            <a:ext cx="57150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42" name="Line 421"/>
          <p:cNvSpPr>
            <a:spLocks noChangeShapeType="1"/>
          </p:cNvSpPr>
          <p:nvPr/>
        </p:nvSpPr>
        <p:spPr bwMode="auto">
          <a:xfrm>
            <a:off x="4837113" y="2994025"/>
            <a:ext cx="36512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43" name="Line 422"/>
          <p:cNvSpPr>
            <a:spLocks noChangeShapeType="1"/>
          </p:cNvSpPr>
          <p:nvPr/>
        </p:nvSpPr>
        <p:spPr bwMode="auto">
          <a:xfrm>
            <a:off x="4856163" y="3006725"/>
            <a:ext cx="0" cy="24765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44" name="Line 423"/>
          <p:cNvSpPr>
            <a:spLocks noChangeShapeType="1"/>
          </p:cNvSpPr>
          <p:nvPr/>
        </p:nvSpPr>
        <p:spPr bwMode="auto">
          <a:xfrm>
            <a:off x="4856163" y="3279775"/>
            <a:ext cx="0" cy="24765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45" name="Line 424"/>
          <p:cNvSpPr>
            <a:spLocks noChangeShapeType="1"/>
          </p:cNvSpPr>
          <p:nvPr/>
        </p:nvSpPr>
        <p:spPr bwMode="auto">
          <a:xfrm>
            <a:off x="4837113" y="3540125"/>
            <a:ext cx="36512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46" name="Freeform 425"/>
          <p:cNvSpPr>
            <a:spLocks/>
          </p:cNvSpPr>
          <p:nvPr/>
        </p:nvSpPr>
        <p:spPr bwMode="auto">
          <a:xfrm>
            <a:off x="4991100" y="3627438"/>
            <a:ext cx="57150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47" name="Line 426"/>
          <p:cNvSpPr>
            <a:spLocks noChangeShapeType="1"/>
          </p:cNvSpPr>
          <p:nvPr/>
        </p:nvSpPr>
        <p:spPr bwMode="auto">
          <a:xfrm>
            <a:off x="4999038" y="3351213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48" name="Line 427"/>
          <p:cNvSpPr>
            <a:spLocks noChangeShapeType="1"/>
          </p:cNvSpPr>
          <p:nvPr/>
        </p:nvSpPr>
        <p:spPr bwMode="auto">
          <a:xfrm>
            <a:off x="5019675" y="3363913"/>
            <a:ext cx="0" cy="268287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49" name="Line 428"/>
          <p:cNvSpPr>
            <a:spLocks noChangeShapeType="1"/>
          </p:cNvSpPr>
          <p:nvPr/>
        </p:nvSpPr>
        <p:spPr bwMode="auto">
          <a:xfrm>
            <a:off x="5019675" y="3657600"/>
            <a:ext cx="0" cy="2698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50" name="Line 429"/>
          <p:cNvSpPr>
            <a:spLocks noChangeShapeType="1"/>
          </p:cNvSpPr>
          <p:nvPr/>
        </p:nvSpPr>
        <p:spPr bwMode="auto">
          <a:xfrm>
            <a:off x="4999038" y="3940175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51" name="Freeform 430"/>
          <p:cNvSpPr>
            <a:spLocks/>
          </p:cNvSpPr>
          <p:nvPr/>
        </p:nvSpPr>
        <p:spPr bwMode="auto">
          <a:xfrm>
            <a:off x="5480050" y="2997200"/>
            <a:ext cx="57150" cy="55563"/>
          </a:xfrm>
          <a:custGeom>
            <a:avLst/>
            <a:gdLst>
              <a:gd name="T0" fmla="*/ 2147483647 w 41"/>
              <a:gd name="T1" fmla="*/ 2147483647 h 35"/>
              <a:gd name="T2" fmla="*/ 0 w 41"/>
              <a:gd name="T3" fmla="*/ 0 h 35"/>
              <a:gd name="T4" fmla="*/ 2147483647 w 41"/>
              <a:gd name="T5" fmla="*/ 0 h 35"/>
              <a:gd name="T6" fmla="*/ 2147483647 w 41"/>
              <a:gd name="T7" fmla="*/ 2147483647 h 35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5"/>
              <a:gd name="T14" fmla="*/ 41 w 41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5">
                <a:moveTo>
                  <a:pt x="20" y="34"/>
                </a:moveTo>
                <a:lnTo>
                  <a:pt x="0" y="0"/>
                </a:lnTo>
                <a:lnTo>
                  <a:pt x="40" y="0"/>
                </a:lnTo>
                <a:lnTo>
                  <a:pt x="20" y="34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52" name="Line 431"/>
          <p:cNvSpPr>
            <a:spLocks noChangeShapeType="1"/>
          </p:cNvSpPr>
          <p:nvPr/>
        </p:nvSpPr>
        <p:spPr bwMode="auto">
          <a:xfrm>
            <a:off x="5489575" y="2593975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53" name="Line 432"/>
          <p:cNvSpPr>
            <a:spLocks noChangeShapeType="1"/>
          </p:cNvSpPr>
          <p:nvPr/>
        </p:nvSpPr>
        <p:spPr bwMode="auto">
          <a:xfrm>
            <a:off x="5508625" y="2606675"/>
            <a:ext cx="0" cy="395288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54" name="Line 433"/>
          <p:cNvSpPr>
            <a:spLocks noChangeShapeType="1"/>
          </p:cNvSpPr>
          <p:nvPr/>
        </p:nvSpPr>
        <p:spPr bwMode="auto">
          <a:xfrm>
            <a:off x="5508625" y="3027363"/>
            <a:ext cx="0" cy="395287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55" name="Line 434"/>
          <p:cNvSpPr>
            <a:spLocks noChangeShapeType="1"/>
          </p:cNvSpPr>
          <p:nvPr/>
        </p:nvSpPr>
        <p:spPr bwMode="auto">
          <a:xfrm>
            <a:off x="5489575" y="3435350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56" name="Freeform 435"/>
          <p:cNvSpPr>
            <a:spLocks/>
          </p:cNvSpPr>
          <p:nvPr/>
        </p:nvSpPr>
        <p:spPr bwMode="auto">
          <a:xfrm>
            <a:off x="5969000" y="2997200"/>
            <a:ext cx="57150" cy="55563"/>
          </a:xfrm>
          <a:custGeom>
            <a:avLst/>
            <a:gdLst>
              <a:gd name="T0" fmla="*/ 2147483647 w 40"/>
              <a:gd name="T1" fmla="*/ 2147483647 h 35"/>
              <a:gd name="T2" fmla="*/ 0 w 40"/>
              <a:gd name="T3" fmla="*/ 0 h 35"/>
              <a:gd name="T4" fmla="*/ 2147483647 w 40"/>
              <a:gd name="T5" fmla="*/ 0 h 35"/>
              <a:gd name="T6" fmla="*/ 2147483647 w 40"/>
              <a:gd name="T7" fmla="*/ 2147483647 h 35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35"/>
              <a:gd name="T14" fmla="*/ 40 w 40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35">
                <a:moveTo>
                  <a:pt x="20" y="34"/>
                </a:moveTo>
                <a:lnTo>
                  <a:pt x="0" y="0"/>
                </a:lnTo>
                <a:lnTo>
                  <a:pt x="39" y="0"/>
                </a:lnTo>
                <a:lnTo>
                  <a:pt x="20" y="34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57" name="Line 436"/>
          <p:cNvSpPr>
            <a:spLocks noChangeShapeType="1"/>
          </p:cNvSpPr>
          <p:nvPr/>
        </p:nvSpPr>
        <p:spPr bwMode="auto">
          <a:xfrm>
            <a:off x="5978525" y="2593975"/>
            <a:ext cx="36513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58" name="Line 437"/>
          <p:cNvSpPr>
            <a:spLocks noChangeShapeType="1"/>
          </p:cNvSpPr>
          <p:nvPr/>
        </p:nvSpPr>
        <p:spPr bwMode="auto">
          <a:xfrm>
            <a:off x="5997575" y="2606675"/>
            <a:ext cx="0" cy="395288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59" name="Line 438"/>
          <p:cNvSpPr>
            <a:spLocks noChangeShapeType="1"/>
          </p:cNvSpPr>
          <p:nvPr/>
        </p:nvSpPr>
        <p:spPr bwMode="auto">
          <a:xfrm>
            <a:off x="5997575" y="3027363"/>
            <a:ext cx="0" cy="395287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60" name="Line 439"/>
          <p:cNvSpPr>
            <a:spLocks noChangeShapeType="1"/>
          </p:cNvSpPr>
          <p:nvPr/>
        </p:nvSpPr>
        <p:spPr bwMode="auto">
          <a:xfrm>
            <a:off x="5978525" y="3435350"/>
            <a:ext cx="36513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61" name="Freeform 440"/>
          <p:cNvSpPr>
            <a:spLocks/>
          </p:cNvSpPr>
          <p:nvPr/>
        </p:nvSpPr>
        <p:spPr bwMode="auto">
          <a:xfrm>
            <a:off x="2735263" y="3014663"/>
            <a:ext cx="3263900" cy="1304925"/>
          </a:xfrm>
          <a:custGeom>
            <a:avLst/>
            <a:gdLst>
              <a:gd name="T0" fmla="*/ 0 w 2313"/>
              <a:gd name="T1" fmla="*/ 2147483647 h 822"/>
              <a:gd name="T2" fmla="*/ 2147483647 w 2313"/>
              <a:gd name="T3" fmla="*/ 2147483647 h 822"/>
              <a:gd name="T4" fmla="*/ 2147483647 w 2313"/>
              <a:gd name="T5" fmla="*/ 2147483647 h 822"/>
              <a:gd name="T6" fmla="*/ 2147483647 w 2313"/>
              <a:gd name="T7" fmla="*/ 2147483647 h 822"/>
              <a:gd name="T8" fmla="*/ 2147483647 w 2313"/>
              <a:gd name="T9" fmla="*/ 2147483647 h 822"/>
              <a:gd name="T10" fmla="*/ 2147483647 w 2313"/>
              <a:gd name="T11" fmla="*/ 2147483647 h 822"/>
              <a:gd name="T12" fmla="*/ 2147483647 w 2313"/>
              <a:gd name="T13" fmla="*/ 2147483647 h 822"/>
              <a:gd name="T14" fmla="*/ 2147483647 w 2313"/>
              <a:gd name="T15" fmla="*/ 0 h 822"/>
              <a:gd name="T16" fmla="*/ 2147483647 w 2313"/>
              <a:gd name="T17" fmla="*/ 0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3"/>
              <a:gd name="T28" fmla="*/ 0 h 822"/>
              <a:gd name="T29" fmla="*/ 2313 w 2313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3" h="822">
                <a:moveTo>
                  <a:pt x="0" y="821"/>
                </a:moveTo>
                <a:lnTo>
                  <a:pt x="347" y="649"/>
                </a:lnTo>
                <a:lnTo>
                  <a:pt x="578" y="530"/>
                </a:lnTo>
                <a:lnTo>
                  <a:pt x="810" y="583"/>
                </a:lnTo>
                <a:lnTo>
                  <a:pt x="1157" y="27"/>
                </a:lnTo>
                <a:lnTo>
                  <a:pt x="1503" y="159"/>
                </a:lnTo>
                <a:lnTo>
                  <a:pt x="1619" y="397"/>
                </a:lnTo>
                <a:lnTo>
                  <a:pt x="1966" y="0"/>
                </a:lnTo>
                <a:lnTo>
                  <a:pt x="2312" y="0"/>
                </a:lnTo>
              </a:path>
            </a:pathLst>
          </a:custGeom>
          <a:noFill/>
          <a:ln w="2540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62" name="Line 441"/>
          <p:cNvSpPr>
            <a:spLocks noChangeShapeType="1"/>
          </p:cNvSpPr>
          <p:nvPr/>
        </p:nvSpPr>
        <p:spPr bwMode="auto">
          <a:xfrm>
            <a:off x="2719388" y="2336800"/>
            <a:ext cx="333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63" name="Line 442"/>
          <p:cNvSpPr>
            <a:spLocks noChangeShapeType="1"/>
          </p:cNvSpPr>
          <p:nvPr/>
        </p:nvSpPr>
        <p:spPr bwMode="auto">
          <a:xfrm flipH="1">
            <a:off x="2708275" y="2336800"/>
            <a:ext cx="55563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64" name="Line 443"/>
          <p:cNvSpPr>
            <a:spLocks noChangeShapeType="1"/>
          </p:cNvSpPr>
          <p:nvPr/>
        </p:nvSpPr>
        <p:spPr bwMode="auto">
          <a:xfrm>
            <a:off x="2709863" y="2357438"/>
            <a:ext cx="52387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65" name="Line 444"/>
          <p:cNvSpPr>
            <a:spLocks noChangeShapeType="1"/>
          </p:cNvSpPr>
          <p:nvPr/>
        </p:nvSpPr>
        <p:spPr bwMode="auto">
          <a:xfrm>
            <a:off x="2735263" y="2325688"/>
            <a:ext cx="0" cy="61912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66" name="Line 445"/>
          <p:cNvSpPr>
            <a:spLocks noChangeShapeType="1"/>
          </p:cNvSpPr>
          <p:nvPr/>
        </p:nvSpPr>
        <p:spPr bwMode="auto">
          <a:xfrm>
            <a:off x="2717800" y="2333625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67" name="Line 446"/>
          <p:cNvSpPr>
            <a:spLocks noChangeShapeType="1"/>
          </p:cNvSpPr>
          <p:nvPr/>
        </p:nvSpPr>
        <p:spPr bwMode="auto">
          <a:xfrm>
            <a:off x="2735263" y="2333625"/>
            <a:ext cx="0" cy="2381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68" name="Line 447"/>
          <p:cNvSpPr>
            <a:spLocks noChangeShapeType="1"/>
          </p:cNvSpPr>
          <p:nvPr/>
        </p:nvSpPr>
        <p:spPr bwMode="auto">
          <a:xfrm>
            <a:off x="2735263" y="2357438"/>
            <a:ext cx="0" cy="22225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69" name="Line 448"/>
          <p:cNvSpPr>
            <a:spLocks noChangeShapeType="1"/>
          </p:cNvSpPr>
          <p:nvPr/>
        </p:nvSpPr>
        <p:spPr bwMode="auto">
          <a:xfrm>
            <a:off x="2717800" y="2379663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70" name="Line 449"/>
          <p:cNvSpPr>
            <a:spLocks noChangeShapeType="1"/>
          </p:cNvSpPr>
          <p:nvPr/>
        </p:nvSpPr>
        <p:spPr bwMode="auto">
          <a:xfrm>
            <a:off x="3208338" y="2212975"/>
            <a:ext cx="34925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71" name="Line 450"/>
          <p:cNvSpPr>
            <a:spLocks noChangeShapeType="1"/>
          </p:cNvSpPr>
          <p:nvPr/>
        </p:nvSpPr>
        <p:spPr bwMode="auto">
          <a:xfrm flipH="1">
            <a:off x="3197225" y="2212975"/>
            <a:ext cx="57150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72" name="Line 451"/>
          <p:cNvSpPr>
            <a:spLocks noChangeShapeType="1"/>
          </p:cNvSpPr>
          <p:nvPr/>
        </p:nvSpPr>
        <p:spPr bwMode="auto">
          <a:xfrm>
            <a:off x="3198813" y="2233613"/>
            <a:ext cx="52387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73" name="Line 452"/>
          <p:cNvSpPr>
            <a:spLocks noChangeShapeType="1"/>
          </p:cNvSpPr>
          <p:nvPr/>
        </p:nvSpPr>
        <p:spPr bwMode="auto">
          <a:xfrm>
            <a:off x="3224213" y="2203450"/>
            <a:ext cx="0" cy="587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74" name="Line 453"/>
          <p:cNvSpPr>
            <a:spLocks noChangeShapeType="1"/>
          </p:cNvSpPr>
          <p:nvPr/>
        </p:nvSpPr>
        <p:spPr bwMode="auto">
          <a:xfrm>
            <a:off x="3206750" y="2216150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75" name="Line 454"/>
          <p:cNvSpPr>
            <a:spLocks noChangeShapeType="1"/>
          </p:cNvSpPr>
          <p:nvPr/>
        </p:nvSpPr>
        <p:spPr bwMode="auto">
          <a:xfrm>
            <a:off x="3224213" y="2216150"/>
            <a:ext cx="0" cy="174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76" name="Line 455"/>
          <p:cNvSpPr>
            <a:spLocks noChangeShapeType="1"/>
          </p:cNvSpPr>
          <p:nvPr/>
        </p:nvSpPr>
        <p:spPr bwMode="auto">
          <a:xfrm>
            <a:off x="3224213" y="2233613"/>
            <a:ext cx="0" cy="17462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77" name="Line 456"/>
          <p:cNvSpPr>
            <a:spLocks noChangeShapeType="1"/>
          </p:cNvSpPr>
          <p:nvPr/>
        </p:nvSpPr>
        <p:spPr bwMode="auto">
          <a:xfrm>
            <a:off x="3206750" y="2251075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78" name="Line 457"/>
          <p:cNvSpPr>
            <a:spLocks noChangeShapeType="1"/>
          </p:cNvSpPr>
          <p:nvPr/>
        </p:nvSpPr>
        <p:spPr bwMode="auto">
          <a:xfrm>
            <a:off x="3535363" y="2160588"/>
            <a:ext cx="333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79" name="Line 458"/>
          <p:cNvSpPr>
            <a:spLocks noChangeShapeType="1"/>
          </p:cNvSpPr>
          <p:nvPr/>
        </p:nvSpPr>
        <p:spPr bwMode="auto">
          <a:xfrm flipH="1">
            <a:off x="3524250" y="2160588"/>
            <a:ext cx="55563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80" name="Line 459"/>
          <p:cNvSpPr>
            <a:spLocks noChangeShapeType="1"/>
          </p:cNvSpPr>
          <p:nvPr/>
        </p:nvSpPr>
        <p:spPr bwMode="auto">
          <a:xfrm>
            <a:off x="3524250" y="2179638"/>
            <a:ext cx="5238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81" name="Line 460"/>
          <p:cNvSpPr>
            <a:spLocks noChangeShapeType="1"/>
          </p:cNvSpPr>
          <p:nvPr/>
        </p:nvSpPr>
        <p:spPr bwMode="auto">
          <a:xfrm>
            <a:off x="3549650" y="2149475"/>
            <a:ext cx="0" cy="603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82" name="Line 461"/>
          <p:cNvSpPr>
            <a:spLocks noChangeShapeType="1"/>
          </p:cNvSpPr>
          <p:nvPr/>
        </p:nvSpPr>
        <p:spPr bwMode="auto">
          <a:xfrm>
            <a:off x="3533775" y="2154238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83" name="Line 462"/>
          <p:cNvSpPr>
            <a:spLocks noChangeShapeType="1"/>
          </p:cNvSpPr>
          <p:nvPr/>
        </p:nvSpPr>
        <p:spPr bwMode="auto">
          <a:xfrm>
            <a:off x="3549650" y="2166938"/>
            <a:ext cx="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84" name="Line 463"/>
          <p:cNvSpPr>
            <a:spLocks noChangeShapeType="1"/>
          </p:cNvSpPr>
          <p:nvPr/>
        </p:nvSpPr>
        <p:spPr bwMode="auto">
          <a:xfrm>
            <a:off x="3549650" y="2192338"/>
            <a:ext cx="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85" name="Line 464"/>
          <p:cNvSpPr>
            <a:spLocks noChangeShapeType="1"/>
          </p:cNvSpPr>
          <p:nvPr/>
        </p:nvSpPr>
        <p:spPr bwMode="auto">
          <a:xfrm>
            <a:off x="3533775" y="2205038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86" name="Line 465"/>
          <p:cNvSpPr>
            <a:spLocks noChangeShapeType="1"/>
          </p:cNvSpPr>
          <p:nvPr/>
        </p:nvSpPr>
        <p:spPr bwMode="auto">
          <a:xfrm>
            <a:off x="3859213" y="2187575"/>
            <a:ext cx="34925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87" name="Line 466"/>
          <p:cNvSpPr>
            <a:spLocks noChangeShapeType="1"/>
          </p:cNvSpPr>
          <p:nvPr/>
        </p:nvSpPr>
        <p:spPr bwMode="auto">
          <a:xfrm flipH="1">
            <a:off x="3848100" y="2187575"/>
            <a:ext cx="57150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88" name="Line 467"/>
          <p:cNvSpPr>
            <a:spLocks noChangeShapeType="1"/>
          </p:cNvSpPr>
          <p:nvPr/>
        </p:nvSpPr>
        <p:spPr bwMode="auto">
          <a:xfrm>
            <a:off x="3851275" y="2205038"/>
            <a:ext cx="5238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89" name="Line 468"/>
          <p:cNvSpPr>
            <a:spLocks noChangeShapeType="1"/>
          </p:cNvSpPr>
          <p:nvPr/>
        </p:nvSpPr>
        <p:spPr bwMode="auto">
          <a:xfrm>
            <a:off x="3878263" y="2176463"/>
            <a:ext cx="0" cy="60325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90" name="Line 469"/>
          <p:cNvSpPr>
            <a:spLocks noChangeShapeType="1"/>
          </p:cNvSpPr>
          <p:nvPr/>
        </p:nvSpPr>
        <p:spPr bwMode="auto">
          <a:xfrm>
            <a:off x="3857625" y="2151063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91" name="Line 470"/>
          <p:cNvSpPr>
            <a:spLocks noChangeShapeType="1"/>
          </p:cNvSpPr>
          <p:nvPr/>
        </p:nvSpPr>
        <p:spPr bwMode="auto">
          <a:xfrm>
            <a:off x="3878263" y="2163763"/>
            <a:ext cx="0" cy="285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92" name="Line 471"/>
          <p:cNvSpPr>
            <a:spLocks noChangeShapeType="1"/>
          </p:cNvSpPr>
          <p:nvPr/>
        </p:nvSpPr>
        <p:spPr bwMode="auto">
          <a:xfrm>
            <a:off x="3878263" y="2217738"/>
            <a:ext cx="0" cy="301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93" name="Line 472"/>
          <p:cNvSpPr>
            <a:spLocks noChangeShapeType="1"/>
          </p:cNvSpPr>
          <p:nvPr/>
        </p:nvSpPr>
        <p:spPr bwMode="auto">
          <a:xfrm>
            <a:off x="3857625" y="2260600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94" name="Line 473"/>
          <p:cNvSpPr>
            <a:spLocks noChangeShapeType="1"/>
          </p:cNvSpPr>
          <p:nvPr/>
        </p:nvSpPr>
        <p:spPr bwMode="auto">
          <a:xfrm>
            <a:off x="4349750" y="1885950"/>
            <a:ext cx="34925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95" name="Line 474"/>
          <p:cNvSpPr>
            <a:spLocks noChangeShapeType="1"/>
          </p:cNvSpPr>
          <p:nvPr/>
        </p:nvSpPr>
        <p:spPr bwMode="auto">
          <a:xfrm flipH="1">
            <a:off x="4337050" y="1885950"/>
            <a:ext cx="58738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96" name="Line 475"/>
          <p:cNvSpPr>
            <a:spLocks noChangeShapeType="1"/>
          </p:cNvSpPr>
          <p:nvPr/>
        </p:nvSpPr>
        <p:spPr bwMode="auto">
          <a:xfrm>
            <a:off x="4340225" y="1905000"/>
            <a:ext cx="52388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97" name="Line 476"/>
          <p:cNvSpPr>
            <a:spLocks noChangeShapeType="1"/>
          </p:cNvSpPr>
          <p:nvPr/>
        </p:nvSpPr>
        <p:spPr bwMode="auto">
          <a:xfrm>
            <a:off x="4367213" y="1876425"/>
            <a:ext cx="0" cy="587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98" name="Line 477"/>
          <p:cNvSpPr>
            <a:spLocks noChangeShapeType="1"/>
          </p:cNvSpPr>
          <p:nvPr/>
        </p:nvSpPr>
        <p:spPr bwMode="auto">
          <a:xfrm>
            <a:off x="4348163" y="1808163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99" name="Line 478"/>
          <p:cNvSpPr>
            <a:spLocks noChangeShapeType="1"/>
          </p:cNvSpPr>
          <p:nvPr/>
        </p:nvSpPr>
        <p:spPr bwMode="auto">
          <a:xfrm>
            <a:off x="4367213" y="1820863"/>
            <a:ext cx="0" cy="7143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00" name="Line 479"/>
          <p:cNvSpPr>
            <a:spLocks noChangeShapeType="1"/>
          </p:cNvSpPr>
          <p:nvPr/>
        </p:nvSpPr>
        <p:spPr bwMode="auto">
          <a:xfrm>
            <a:off x="4367213" y="1917700"/>
            <a:ext cx="0" cy="730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01" name="Line 480"/>
          <p:cNvSpPr>
            <a:spLocks noChangeShapeType="1"/>
          </p:cNvSpPr>
          <p:nvPr/>
        </p:nvSpPr>
        <p:spPr bwMode="auto">
          <a:xfrm>
            <a:off x="4348163" y="2003425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02" name="Line 481"/>
          <p:cNvSpPr>
            <a:spLocks noChangeShapeType="1"/>
          </p:cNvSpPr>
          <p:nvPr/>
        </p:nvSpPr>
        <p:spPr bwMode="auto">
          <a:xfrm>
            <a:off x="4838700" y="2151063"/>
            <a:ext cx="33338" cy="3968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03" name="Line 482"/>
          <p:cNvSpPr>
            <a:spLocks noChangeShapeType="1"/>
          </p:cNvSpPr>
          <p:nvPr/>
        </p:nvSpPr>
        <p:spPr bwMode="auto">
          <a:xfrm flipH="1">
            <a:off x="4827588" y="2151063"/>
            <a:ext cx="55562" cy="3968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04" name="Line 483"/>
          <p:cNvSpPr>
            <a:spLocks noChangeShapeType="1"/>
          </p:cNvSpPr>
          <p:nvPr/>
        </p:nvSpPr>
        <p:spPr bwMode="auto">
          <a:xfrm>
            <a:off x="4829175" y="2170113"/>
            <a:ext cx="5397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05" name="Line 484"/>
          <p:cNvSpPr>
            <a:spLocks noChangeShapeType="1"/>
          </p:cNvSpPr>
          <p:nvPr/>
        </p:nvSpPr>
        <p:spPr bwMode="auto">
          <a:xfrm>
            <a:off x="4856163" y="2141538"/>
            <a:ext cx="0" cy="5873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06" name="Line 485"/>
          <p:cNvSpPr>
            <a:spLocks noChangeShapeType="1"/>
          </p:cNvSpPr>
          <p:nvPr/>
        </p:nvSpPr>
        <p:spPr bwMode="auto">
          <a:xfrm>
            <a:off x="4837113" y="2112963"/>
            <a:ext cx="36512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07" name="Line 486"/>
          <p:cNvSpPr>
            <a:spLocks noChangeShapeType="1"/>
          </p:cNvSpPr>
          <p:nvPr/>
        </p:nvSpPr>
        <p:spPr bwMode="auto">
          <a:xfrm>
            <a:off x="4856163" y="2125663"/>
            <a:ext cx="0" cy="3175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08" name="Line 487"/>
          <p:cNvSpPr>
            <a:spLocks noChangeShapeType="1"/>
          </p:cNvSpPr>
          <p:nvPr/>
        </p:nvSpPr>
        <p:spPr bwMode="auto">
          <a:xfrm>
            <a:off x="4856163" y="2182813"/>
            <a:ext cx="0" cy="3175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09" name="Line 488"/>
          <p:cNvSpPr>
            <a:spLocks noChangeShapeType="1"/>
          </p:cNvSpPr>
          <p:nvPr/>
        </p:nvSpPr>
        <p:spPr bwMode="auto">
          <a:xfrm>
            <a:off x="4837113" y="2227263"/>
            <a:ext cx="36512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10" name="Line 489"/>
          <p:cNvSpPr>
            <a:spLocks noChangeShapeType="1"/>
          </p:cNvSpPr>
          <p:nvPr/>
        </p:nvSpPr>
        <p:spPr bwMode="auto">
          <a:xfrm>
            <a:off x="5002213" y="1870075"/>
            <a:ext cx="33337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11" name="Line 490"/>
          <p:cNvSpPr>
            <a:spLocks noChangeShapeType="1"/>
          </p:cNvSpPr>
          <p:nvPr/>
        </p:nvSpPr>
        <p:spPr bwMode="auto">
          <a:xfrm flipH="1">
            <a:off x="4991100" y="1870075"/>
            <a:ext cx="57150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12" name="Line 491"/>
          <p:cNvSpPr>
            <a:spLocks noChangeShapeType="1"/>
          </p:cNvSpPr>
          <p:nvPr/>
        </p:nvSpPr>
        <p:spPr bwMode="auto">
          <a:xfrm>
            <a:off x="4992688" y="1890713"/>
            <a:ext cx="53975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13" name="Line 492"/>
          <p:cNvSpPr>
            <a:spLocks noChangeShapeType="1"/>
          </p:cNvSpPr>
          <p:nvPr/>
        </p:nvSpPr>
        <p:spPr bwMode="auto">
          <a:xfrm>
            <a:off x="5019675" y="1860550"/>
            <a:ext cx="0" cy="58738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14" name="Line 493"/>
          <p:cNvSpPr>
            <a:spLocks noChangeShapeType="1"/>
          </p:cNvSpPr>
          <p:nvPr/>
        </p:nvSpPr>
        <p:spPr bwMode="auto">
          <a:xfrm>
            <a:off x="4999038" y="1849438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15" name="Line 494"/>
          <p:cNvSpPr>
            <a:spLocks noChangeShapeType="1"/>
          </p:cNvSpPr>
          <p:nvPr/>
        </p:nvSpPr>
        <p:spPr bwMode="auto">
          <a:xfrm>
            <a:off x="5019675" y="1862138"/>
            <a:ext cx="0" cy="1587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16" name="Line 495"/>
          <p:cNvSpPr>
            <a:spLocks noChangeShapeType="1"/>
          </p:cNvSpPr>
          <p:nvPr/>
        </p:nvSpPr>
        <p:spPr bwMode="auto">
          <a:xfrm>
            <a:off x="5019675" y="1903413"/>
            <a:ext cx="0" cy="1428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17" name="Line 496"/>
          <p:cNvSpPr>
            <a:spLocks noChangeShapeType="1"/>
          </p:cNvSpPr>
          <p:nvPr/>
        </p:nvSpPr>
        <p:spPr bwMode="auto">
          <a:xfrm>
            <a:off x="4999038" y="1930400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18" name="Line 497"/>
          <p:cNvSpPr>
            <a:spLocks noChangeShapeType="1"/>
          </p:cNvSpPr>
          <p:nvPr/>
        </p:nvSpPr>
        <p:spPr bwMode="auto">
          <a:xfrm>
            <a:off x="5491163" y="1900238"/>
            <a:ext cx="33337" cy="3968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19" name="Line 498"/>
          <p:cNvSpPr>
            <a:spLocks noChangeShapeType="1"/>
          </p:cNvSpPr>
          <p:nvPr/>
        </p:nvSpPr>
        <p:spPr bwMode="auto">
          <a:xfrm flipH="1">
            <a:off x="5480050" y="1900238"/>
            <a:ext cx="55563" cy="3968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20" name="Line 499"/>
          <p:cNvSpPr>
            <a:spLocks noChangeShapeType="1"/>
          </p:cNvSpPr>
          <p:nvPr/>
        </p:nvSpPr>
        <p:spPr bwMode="auto">
          <a:xfrm>
            <a:off x="5480050" y="1919288"/>
            <a:ext cx="53975" cy="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21" name="Line 500"/>
          <p:cNvSpPr>
            <a:spLocks noChangeShapeType="1"/>
          </p:cNvSpPr>
          <p:nvPr/>
        </p:nvSpPr>
        <p:spPr bwMode="auto">
          <a:xfrm>
            <a:off x="5508625" y="1890713"/>
            <a:ext cx="0" cy="58737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22" name="Line 501"/>
          <p:cNvSpPr>
            <a:spLocks noChangeShapeType="1"/>
          </p:cNvSpPr>
          <p:nvPr/>
        </p:nvSpPr>
        <p:spPr bwMode="auto">
          <a:xfrm>
            <a:off x="5489575" y="1816100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23" name="Line 502"/>
          <p:cNvSpPr>
            <a:spLocks noChangeShapeType="1"/>
          </p:cNvSpPr>
          <p:nvPr/>
        </p:nvSpPr>
        <p:spPr bwMode="auto">
          <a:xfrm>
            <a:off x="5508625" y="1828800"/>
            <a:ext cx="0" cy="777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24" name="Line 503"/>
          <p:cNvSpPr>
            <a:spLocks noChangeShapeType="1"/>
          </p:cNvSpPr>
          <p:nvPr/>
        </p:nvSpPr>
        <p:spPr bwMode="auto">
          <a:xfrm>
            <a:off x="5508625" y="1931988"/>
            <a:ext cx="0" cy="7778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25" name="Line 504"/>
          <p:cNvSpPr>
            <a:spLocks noChangeShapeType="1"/>
          </p:cNvSpPr>
          <p:nvPr/>
        </p:nvSpPr>
        <p:spPr bwMode="auto">
          <a:xfrm>
            <a:off x="5489575" y="2022475"/>
            <a:ext cx="381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26" name="Line 505"/>
          <p:cNvSpPr>
            <a:spLocks noChangeShapeType="1"/>
          </p:cNvSpPr>
          <p:nvPr/>
        </p:nvSpPr>
        <p:spPr bwMode="auto">
          <a:xfrm>
            <a:off x="5980113" y="2241550"/>
            <a:ext cx="33337" cy="38100"/>
          </a:xfrm>
          <a:prstGeom prst="line">
            <a:avLst/>
          </a:prstGeom>
          <a:noFill/>
          <a:ln w="127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27" name="Line 506"/>
          <p:cNvSpPr>
            <a:spLocks noChangeShapeType="1"/>
          </p:cNvSpPr>
          <p:nvPr/>
        </p:nvSpPr>
        <p:spPr bwMode="auto">
          <a:xfrm flipH="1">
            <a:off x="5969000" y="2241550"/>
            <a:ext cx="57150" cy="3810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28" name="Line 507"/>
          <p:cNvSpPr>
            <a:spLocks noChangeShapeType="1"/>
          </p:cNvSpPr>
          <p:nvPr/>
        </p:nvSpPr>
        <p:spPr bwMode="auto">
          <a:xfrm>
            <a:off x="5970588" y="2259013"/>
            <a:ext cx="53975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29" name="Line 508"/>
          <p:cNvSpPr>
            <a:spLocks noChangeShapeType="1"/>
          </p:cNvSpPr>
          <p:nvPr/>
        </p:nvSpPr>
        <p:spPr bwMode="auto">
          <a:xfrm>
            <a:off x="5997575" y="2230438"/>
            <a:ext cx="0" cy="5873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0" name="Line 509"/>
          <p:cNvSpPr>
            <a:spLocks noChangeShapeType="1"/>
          </p:cNvSpPr>
          <p:nvPr/>
        </p:nvSpPr>
        <p:spPr bwMode="auto">
          <a:xfrm>
            <a:off x="5978525" y="2219325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1" name="Line 510"/>
          <p:cNvSpPr>
            <a:spLocks noChangeShapeType="1"/>
          </p:cNvSpPr>
          <p:nvPr/>
        </p:nvSpPr>
        <p:spPr bwMode="auto">
          <a:xfrm>
            <a:off x="5997575" y="2232025"/>
            <a:ext cx="0" cy="142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2" name="Line 511"/>
          <p:cNvSpPr>
            <a:spLocks noChangeShapeType="1"/>
          </p:cNvSpPr>
          <p:nvPr/>
        </p:nvSpPr>
        <p:spPr bwMode="auto">
          <a:xfrm>
            <a:off x="5997575" y="2271713"/>
            <a:ext cx="0" cy="1428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3" name="Line 512"/>
          <p:cNvSpPr>
            <a:spLocks noChangeShapeType="1"/>
          </p:cNvSpPr>
          <p:nvPr/>
        </p:nvSpPr>
        <p:spPr bwMode="auto">
          <a:xfrm>
            <a:off x="5978525" y="2298700"/>
            <a:ext cx="36513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4" name="Freeform 513"/>
          <p:cNvSpPr>
            <a:spLocks/>
          </p:cNvSpPr>
          <p:nvPr/>
        </p:nvSpPr>
        <p:spPr bwMode="auto">
          <a:xfrm>
            <a:off x="2735263" y="1890713"/>
            <a:ext cx="3263900" cy="468312"/>
          </a:xfrm>
          <a:custGeom>
            <a:avLst/>
            <a:gdLst>
              <a:gd name="T0" fmla="*/ 0 w 2313"/>
              <a:gd name="T1" fmla="*/ 2147483647 h 295"/>
              <a:gd name="T2" fmla="*/ 2147483647 w 2313"/>
              <a:gd name="T3" fmla="*/ 2147483647 h 295"/>
              <a:gd name="T4" fmla="*/ 2147483647 w 2313"/>
              <a:gd name="T5" fmla="*/ 2147483647 h 295"/>
              <a:gd name="T6" fmla="*/ 2147483647 w 2313"/>
              <a:gd name="T7" fmla="*/ 2147483647 h 295"/>
              <a:gd name="T8" fmla="*/ 2147483647 w 2313"/>
              <a:gd name="T9" fmla="*/ 2147483647 h 295"/>
              <a:gd name="T10" fmla="*/ 2147483647 w 2313"/>
              <a:gd name="T11" fmla="*/ 2147483647 h 295"/>
              <a:gd name="T12" fmla="*/ 2147483647 w 2313"/>
              <a:gd name="T13" fmla="*/ 0 h 295"/>
              <a:gd name="T14" fmla="*/ 2147483647 w 2313"/>
              <a:gd name="T15" fmla="*/ 2147483647 h 295"/>
              <a:gd name="T16" fmla="*/ 2147483647 w 2313"/>
              <a:gd name="T17" fmla="*/ 2147483647 h 2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3"/>
              <a:gd name="T28" fmla="*/ 0 h 295"/>
              <a:gd name="T29" fmla="*/ 2313 w 2313"/>
              <a:gd name="T30" fmla="*/ 295 h 2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3" h="295">
                <a:moveTo>
                  <a:pt x="0" y="294"/>
                </a:moveTo>
                <a:lnTo>
                  <a:pt x="347" y="216"/>
                </a:lnTo>
                <a:lnTo>
                  <a:pt x="578" y="182"/>
                </a:lnTo>
                <a:lnTo>
                  <a:pt x="810" y="198"/>
                </a:lnTo>
                <a:lnTo>
                  <a:pt x="1157" y="9"/>
                </a:lnTo>
                <a:lnTo>
                  <a:pt x="1503" y="176"/>
                </a:lnTo>
                <a:lnTo>
                  <a:pt x="1619" y="0"/>
                </a:lnTo>
                <a:lnTo>
                  <a:pt x="1966" y="18"/>
                </a:lnTo>
                <a:lnTo>
                  <a:pt x="2312" y="232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5" name="Oval 514"/>
          <p:cNvSpPr>
            <a:spLocks noChangeArrowheads="1"/>
          </p:cNvSpPr>
          <p:nvPr/>
        </p:nvSpPr>
        <p:spPr bwMode="auto">
          <a:xfrm>
            <a:off x="2709863" y="2033588"/>
            <a:ext cx="44450" cy="49212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7136" name="Line 515"/>
          <p:cNvSpPr>
            <a:spLocks noChangeShapeType="1"/>
          </p:cNvSpPr>
          <p:nvPr/>
        </p:nvSpPr>
        <p:spPr bwMode="auto">
          <a:xfrm>
            <a:off x="2717800" y="2016125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7" name="Line 516"/>
          <p:cNvSpPr>
            <a:spLocks noChangeShapeType="1"/>
          </p:cNvSpPr>
          <p:nvPr/>
        </p:nvSpPr>
        <p:spPr bwMode="auto">
          <a:xfrm>
            <a:off x="2735263" y="2028825"/>
            <a:ext cx="0" cy="206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8" name="Line 517"/>
          <p:cNvSpPr>
            <a:spLocks noChangeShapeType="1"/>
          </p:cNvSpPr>
          <p:nvPr/>
        </p:nvSpPr>
        <p:spPr bwMode="auto">
          <a:xfrm>
            <a:off x="2735263" y="2074863"/>
            <a:ext cx="0" cy="222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9" name="Line 518"/>
          <p:cNvSpPr>
            <a:spLocks noChangeShapeType="1"/>
          </p:cNvSpPr>
          <p:nvPr/>
        </p:nvSpPr>
        <p:spPr bwMode="auto">
          <a:xfrm>
            <a:off x="2717800" y="2109788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0" name="Oval 519"/>
          <p:cNvSpPr>
            <a:spLocks noChangeArrowheads="1"/>
          </p:cNvSpPr>
          <p:nvPr/>
        </p:nvSpPr>
        <p:spPr bwMode="auto">
          <a:xfrm>
            <a:off x="3198813" y="2054225"/>
            <a:ext cx="44450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7141" name="Line 520"/>
          <p:cNvSpPr>
            <a:spLocks noChangeShapeType="1"/>
          </p:cNvSpPr>
          <p:nvPr/>
        </p:nvSpPr>
        <p:spPr bwMode="auto">
          <a:xfrm>
            <a:off x="3206750" y="2036763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2" name="Line 521"/>
          <p:cNvSpPr>
            <a:spLocks noChangeShapeType="1"/>
          </p:cNvSpPr>
          <p:nvPr/>
        </p:nvSpPr>
        <p:spPr bwMode="auto">
          <a:xfrm>
            <a:off x="3224213" y="2049463"/>
            <a:ext cx="0" cy="206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3" name="Line 522"/>
          <p:cNvSpPr>
            <a:spLocks noChangeShapeType="1"/>
          </p:cNvSpPr>
          <p:nvPr/>
        </p:nvSpPr>
        <p:spPr bwMode="auto">
          <a:xfrm>
            <a:off x="3224213" y="2095500"/>
            <a:ext cx="0" cy="222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4" name="Line 523"/>
          <p:cNvSpPr>
            <a:spLocks noChangeShapeType="1"/>
          </p:cNvSpPr>
          <p:nvPr/>
        </p:nvSpPr>
        <p:spPr bwMode="auto">
          <a:xfrm>
            <a:off x="3206750" y="2130425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5" name="Oval 524"/>
          <p:cNvSpPr>
            <a:spLocks noChangeArrowheads="1"/>
          </p:cNvSpPr>
          <p:nvPr/>
        </p:nvSpPr>
        <p:spPr bwMode="auto">
          <a:xfrm>
            <a:off x="3524250" y="1792288"/>
            <a:ext cx="44450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7146" name="Line 525"/>
          <p:cNvSpPr>
            <a:spLocks noChangeShapeType="1"/>
          </p:cNvSpPr>
          <p:nvPr/>
        </p:nvSpPr>
        <p:spPr bwMode="auto">
          <a:xfrm>
            <a:off x="3533775" y="1781175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7" name="Line 526"/>
          <p:cNvSpPr>
            <a:spLocks noChangeShapeType="1"/>
          </p:cNvSpPr>
          <p:nvPr/>
        </p:nvSpPr>
        <p:spPr bwMode="auto">
          <a:xfrm>
            <a:off x="3549650" y="1793875"/>
            <a:ext cx="0" cy="158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8" name="Line 527"/>
          <p:cNvSpPr>
            <a:spLocks noChangeShapeType="1"/>
          </p:cNvSpPr>
          <p:nvPr/>
        </p:nvSpPr>
        <p:spPr bwMode="auto">
          <a:xfrm>
            <a:off x="3549650" y="1835150"/>
            <a:ext cx="0" cy="142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9" name="Line 528"/>
          <p:cNvSpPr>
            <a:spLocks noChangeShapeType="1"/>
          </p:cNvSpPr>
          <p:nvPr/>
        </p:nvSpPr>
        <p:spPr bwMode="auto">
          <a:xfrm>
            <a:off x="3533775" y="1862138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50" name="Oval 529"/>
          <p:cNvSpPr>
            <a:spLocks noChangeArrowheads="1"/>
          </p:cNvSpPr>
          <p:nvPr/>
        </p:nvSpPr>
        <p:spPr bwMode="auto">
          <a:xfrm>
            <a:off x="3851275" y="1473200"/>
            <a:ext cx="44450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7151" name="Line 530"/>
          <p:cNvSpPr>
            <a:spLocks noChangeShapeType="1"/>
          </p:cNvSpPr>
          <p:nvPr/>
        </p:nvSpPr>
        <p:spPr bwMode="auto">
          <a:xfrm>
            <a:off x="3857625" y="1466850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52" name="Line 531"/>
          <p:cNvSpPr>
            <a:spLocks noChangeShapeType="1"/>
          </p:cNvSpPr>
          <p:nvPr/>
        </p:nvSpPr>
        <p:spPr bwMode="auto">
          <a:xfrm>
            <a:off x="3878263" y="1479550"/>
            <a:ext cx="0" cy="11113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53" name="Line 532"/>
          <p:cNvSpPr>
            <a:spLocks noChangeShapeType="1"/>
          </p:cNvSpPr>
          <p:nvPr/>
        </p:nvSpPr>
        <p:spPr bwMode="auto">
          <a:xfrm>
            <a:off x="3878263" y="1516063"/>
            <a:ext cx="0" cy="111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54" name="Line 533"/>
          <p:cNvSpPr>
            <a:spLocks noChangeShapeType="1"/>
          </p:cNvSpPr>
          <p:nvPr/>
        </p:nvSpPr>
        <p:spPr bwMode="auto">
          <a:xfrm>
            <a:off x="3857625" y="1539875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55" name="Oval 534"/>
          <p:cNvSpPr>
            <a:spLocks noChangeArrowheads="1"/>
          </p:cNvSpPr>
          <p:nvPr/>
        </p:nvSpPr>
        <p:spPr bwMode="auto">
          <a:xfrm>
            <a:off x="4340225" y="1466850"/>
            <a:ext cx="44450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7156" name="Line 535"/>
          <p:cNvSpPr>
            <a:spLocks noChangeShapeType="1"/>
          </p:cNvSpPr>
          <p:nvPr/>
        </p:nvSpPr>
        <p:spPr bwMode="auto">
          <a:xfrm>
            <a:off x="4348163" y="1414463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57" name="Line 536"/>
          <p:cNvSpPr>
            <a:spLocks noChangeShapeType="1"/>
          </p:cNvSpPr>
          <p:nvPr/>
        </p:nvSpPr>
        <p:spPr bwMode="auto">
          <a:xfrm>
            <a:off x="4367213" y="1427163"/>
            <a:ext cx="0" cy="5556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58" name="Line 537"/>
          <p:cNvSpPr>
            <a:spLocks noChangeShapeType="1"/>
          </p:cNvSpPr>
          <p:nvPr/>
        </p:nvSpPr>
        <p:spPr bwMode="auto">
          <a:xfrm>
            <a:off x="4367213" y="1508125"/>
            <a:ext cx="0" cy="571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59" name="Line 538"/>
          <p:cNvSpPr>
            <a:spLocks noChangeShapeType="1"/>
          </p:cNvSpPr>
          <p:nvPr/>
        </p:nvSpPr>
        <p:spPr bwMode="auto">
          <a:xfrm>
            <a:off x="4348163" y="1577975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60" name="Oval 539"/>
          <p:cNvSpPr>
            <a:spLocks noChangeArrowheads="1"/>
          </p:cNvSpPr>
          <p:nvPr/>
        </p:nvSpPr>
        <p:spPr bwMode="auto">
          <a:xfrm>
            <a:off x="4829175" y="1657350"/>
            <a:ext cx="44450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7161" name="Line 540"/>
          <p:cNvSpPr>
            <a:spLocks noChangeShapeType="1"/>
          </p:cNvSpPr>
          <p:nvPr/>
        </p:nvSpPr>
        <p:spPr bwMode="auto">
          <a:xfrm>
            <a:off x="4837113" y="1611313"/>
            <a:ext cx="365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62" name="Line 541"/>
          <p:cNvSpPr>
            <a:spLocks noChangeShapeType="1"/>
          </p:cNvSpPr>
          <p:nvPr/>
        </p:nvSpPr>
        <p:spPr bwMode="auto">
          <a:xfrm>
            <a:off x="4856163" y="1624013"/>
            <a:ext cx="0" cy="492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63" name="Line 542"/>
          <p:cNvSpPr>
            <a:spLocks noChangeShapeType="1"/>
          </p:cNvSpPr>
          <p:nvPr/>
        </p:nvSpPr>
        <p:spPr bwMode="auto">
          <a:xfrm>
            <a:off x="4856163" y="1698625"/>
            <a:ext cx="0" cy="50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64" name="Line 543"/>
          <p:cNvSpPr>
            <a:spLocks noChangeShapeType="1"/>
          </p:cNvSpPr>
          <p:nvPr/>
        </p:nvSpPr>
        <p:spPr bwMode="auto">
          <a:xfrm>
            <a:off x="4837113" y="1762125"/>
            <a:ext cx="365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65" name="Oval 544"/>
          <p:cNvSpPr>
            <a:spLocks noChangeArrowheads="1"/>
          </p:cNvSpPr>
          <p:nvPr/>
        </p:nvSpPr>
        <p:spPr bwMode="auto">
          <a:xfrm>
            <a:off x="4992688" y="1182688"/>
            <a:ext cx="44450" cy="49212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7166" name="Line 545"/>
          <p:cNvSpPr>
            <a:spLocks noChangeShapeType="1"/>
          </p:cNvSpPr>
          <p:nvPr/>
        </p:nvSpPr>
        <p:spPr bwMode="auto">
          <a:xfrm>
            <a:off x="4999038" y="1146175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67" name="Line 546"/>
          <p:cNvSpPr>
            <a:spLocks noChangeShapeType="1"/>
          </p:cNvSpPr>
          <p:nvPr/>
        </p:nvSpPr>
        <p:spPr bwMode="auto">
          <a:xfrm>
            <a:off x="5019675" y="1158875"/>
            <a:ext cx="0" cy="396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68" name="Line 547"/>
          <p:cNvSpPr>
            <a:spLocks noChangeShapeType="1"/>
          </p:cNvSpPr>
          <p:nvPr/>
        </p:nvSpPr>
        <p:spPr bwMode="auto">
          <a:xfrm>
            <a:off x="5019675" y="1223963"/>
            <a:ext cx="0" cy="381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69" name="Line 548"/>
          <p:cNvSpPr>
            <a:spLocks noChangeShapeType="1"/>
          </p:cNvSpPr>
          <p:nvPr/>
        </p:nvSpPr>
        <p:spPr bwMode="auto">
          <a:xfrm>
            <a:off x="4999038" y="1274763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70" name="Oval 549"/>
          <p:cNvSpPr>
            <a:spLocks noChangeArrowheads="1"/>
          </p:cNvSpPr>
          <p:nvPr/>
        </p:nvSpPr>
        <p:spPr bwMode="auto">
          <a:xfrm>
            <a:off x="5481638" y="804863"/>
            <a:ext cx="46037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7171" name="Line 550"/>
          <p:cNvSpPr>
            <a:spLocks noChangeShapeType="1"/>
          </p:cNvSpPr>
          <p:nvPr/>
        </p:nvSpPr>
        <p:spPr bwMode="auto">
          <a:xfrm>
            <a:off x="5489575" y="717550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72" name="Line 551"/>
          <p:cNvSpPr>
            <a:spLocks noChangeShapeType="1"/>
          </p:cNvSpPr>
          <p:nvPr/>
        </p:nvSpPr>
        <p:spPr bwMode="auto">
          <a:xfrm>
            <a:off x="5508625" y="730250"/>
            <a:ext cx="0" cy="904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73" name="Line 552"/>
          <p:cNvSpPr>
            <a:spLocks noChangeShapeType="1"/>
          </p:cNvSpPr>
          <p:nvPr/>
        </p:nvSpPr>
        <p:spPr bwMode="auto">
          <a:xfrm>
            <a:off x="5508625" y="846138"/>
            <a:ext cx="0" cy="920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74" name="Line 553"/>
          <p:cNvSpPr>
            <a:spLocks noChangeShapeType="1"/>
          </p:cNvSpPr>
          <p:nvPr/>
        </p:nvSpPr>
        <p:spPr bwMode="auto">
          <a:xfrm>
            <a:off x="5489575" y="950913"/>
            <a:ext cx="381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75" name="Oval 554"/>
          <p:cNvSpPr>
            <a:spLocks noChangeArrowheads="1"/>
          </p:cNvSpPr>
          <p:nvPr/>
        </p:nvSpPr>
        <p:spPr bwMode="auto">
          <a:xfrm>
            <a:off x="5972175" y="1898650"/>
            <a:ext cx="44450" cy="50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FFFF00"/>
              </a:solidFill>
            </a:endParaRPr>
          </a:p>
        </p:txBody>
      </p:sp>
      <p:sp>
        <p:nvSpPr>
          <p:cNvPr id="27176" name="Line 555"/>
          <p:cNvSpPr>
            <a:spLocks noChangeShapeType="1"/>
          </p:cNvSpPr>
          <p:nvPr/>
        </p:nvSpPr>
        <p:spPr bwMode="auto">
          <a:xfrm>
            <a:off x="5978525" y="1862138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77" name="Line 556"/>
          <p:cNvSpPr>
            <a:spLocks noChangeShapeType="1"/>
          </p:cNvSpPr>
          <p:nvPr/>
        </p:nvSpPr>
        <p:spPr bwMode="auto">
          <a:xfrm>
            <a:off x="5997575" y="1874838"/>
            <a:ext cx="0" cy="412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78" name="Line 557"/>
          <p:cNvSpPr>
            <a:spLocks noChangeShapeType="1"/>
          </p:cNvSpPr>
          <p:nvPr/>
        </p:nvSpPr>
        <p:spPr bwMode="auto">
          <a:xfrm>
            <a:off x="5997575" y="1941513"/>
            <a:ext cx="0" cy="4286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79" name="Line 558"/>
          <p:cNvSpPr>
            <a:spLocks noChangeShapeType="1"/>
          </p:cNvSpPr>
          <p:nvPr/>
        </p:nvSpPr>
        <p:spPr bwMode="auto">
          <a:xfrm>
            <a:off x="5978525" y="1997075"/>
            <a:ext cx="365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80" name="Freeform 559"/>
          <p:cNvSpPr>
            <a:spLocks/>
          </p:cNvSpPr>
          <p:nvPr/>
        </p:nvSpPr>
        <p:spPr bwMode="auto">
          <a:xfrm>
            <a:off x="2735263" y="833438"/>
            <a:ext cx="3263900" cy="1250950"/>
          </a:xfrm>
          <a:custGeom>
            <a:avLst/>
            <a:gdLst>
              <a:gd name="T0" fmla="*/ 0 w 2313"/>
              <a:gd name="T1" fmla="*/ 2147483647 h 788"/>
              <a:gd name="T2" fmla="*/ 2147483647 w 2313"/>
              <a:gd name="T3" fmla="*/ 2147483647 h 788"/>
              <a:gd name="T4" fmla="*/ 2147483647 w 2313"/>
              <a:gd name="T5" fmla="*/ 2147483647 h 788"/>
              <a:gd name="T6" fmla="*/ 2147483647 w 2313"/>
              <a:gd name="T7" fmla="*/ 2147483647 h 788"/>
              <a:gd name="T8" fmla="*/ 2147483647 w 2313"/>
              <a:gd name="T9" fmla="*/ 2147483647 h 788"/>
              <a:gd name="T10" fmla="*/ 2147483647 w 2313"/>
              <a:gd name="T11" fmla="*/ 2147483647 h 788"/>
              <a:gd name="T12" fmla="*/ 2147483647 w 2313"/>
              <a:gd name="T13" fmla="*/ 2147483647 h 788"/>
              <a:gd name="T14" fmla="*/ 2147483647 w 2313"/>
              <a:gd name="T15" fmla="*/ 0 h 788"/>
              <a:gd name="T16" fmla="*/ 2147483647 w 2313"/>
              <a:gd name="T17" fmla="*/ 2147483647 h 7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3"/>
              <a:gd name="T28" fmla="*/ 0 h 788"/>
              <a:gd name="T29" fmla="*/ 2313 w 2313"/>
              <a:gd name="T30" fmla="*/ 788 h 7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3" h="788">
                <a:moveTo>
                  <a:pt x="0" y="774"/>
                </a:moveTo>
                <a:lnTo>
                  <a:pt x="347" y="787"/>
                </a:lnTo>
                <a:lnTo>
                  <a:pt x="578" y="623"/>
                </a:lnTo>
                <a:lnTo>
                  <a:pt x="810" y="422"/>
                </a:lnTo>
                <a:lnTo>
                  <a:pt x="1157" y="417"/>
                </a:lnTo>
                <a:lnTo>
                  <a:pt x="1503" y="537"/>
                </a:lnTo>
                <a:lnTo>
                  <a:pt x="1619" y="238"/>
                </a:lnTo>
                <a:lnTo>
                  <a:pt x="1966" y="0"/>
                </a:lnTo>
                <a:lnTo>
                  <a:pt x="2312" y="690"/>
                </a:lnTo>
              </a:path>
            </a:pathLst>
          </a:custGeom>
          <a:noFill/>
          <a:ln w="25400" cap="rnd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81" name="Freeform 560"/>
          <p:cNvSpPr>
            <a:spLocks/>
          </p:cNvSpPr>
          <p:nvPr/>
        </p:nvSpPr>
        <p:spPr bwMode="auto">
          <a:xfrm>
            <a:off x="2708275" y="2449513"/>
            <a:ext cx="55563" cy="57150"/>
          </a:xfrm>
          <a:custGeom>
            <a:avLst/>
            <a:gdLst>
              <a:gd name="T0" fmla="*/ 2147483647 w 40"/>
              <a:gd name="T1" fmla="*/ 2147483647 h 36"/>
              <a:gd name="T2" fmla="*/ 0 w 40"/>
              <a:gd name="T3" fmla="*/ 0 h 36"/>
              <a:gd name="T4" fmla="*/ 2147483647 w 40"/>
              <a:gd name="T5" fmla="*/ 0 h 36"/>
              <a:gd name="T6" fmla="*/ 2147483647 w 40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36"/>
              <a:gd name="T14" fmla="*/ 40 w 40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36">
                <a:moveTo>
                  <a:pt x="19" y="35"/>
                </a:moveTo>
                <a:lnTo>
                  <a:pt x="0" y="0"/>
                </a:lnTo>
                <a:lnTo>
                  <a:pt x="39" y="0"/>
                </a:lnTo>
                <a:lnTo>
                  <a:pt x="19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182" name="Freeform 561"/>
          <p:cNvSpPr>
            <a:spLocks/>
          </p:cNvSpPr>
          <p:nvPr/>
        </p:nvSpPr>
        <p:spPr bwMode="auto">
          <a:xfrm>
            <a:off x="3195638" y="2449513"/>
            <a:ext cx="58737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183" name="Freeform 562"/>
          <p:cNvSpPr>
            <a:spLocks/>
          </p:cNvSpPr>
          <p:nvPr/>
        </p:nvSpPr>
        <p:spPr bwMode="auto">
          <a:xfrm>
            <a:off x="3522663" y="2449513"/>
            <a:ext cx="57150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184" name="Freeform 563"/>
          <p:cNvSpPr>
            <a:spLocks/>
          </p:cNvSpPr>
          <p:nvPr/>
        </p:nvSpPr>
        <p:spPr bwMode="auto">
          <a:xfrm>
            <a:off x="3848100" y="2449513"/>
            <a:ext cx="57150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185" name="Freeform 564"/>
          <p:cNvSpPr>
            <a:spLocks/>
          </p:cNvSpPr>
          <p:nvPr/>
        </p:nvSpPr>
        <p:spPr bwMode="auto">
          <a:xfrm>
            <a:off x="4337050" y="2344738"/>
            <a:ext cx="58738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186" name="Line 565"/>
          <p:cNvSpPr>
            <a:spLocks noChangeShapeType="1"/>
          </p:cNvSpPr>
          <p:nvPr/>
        </p:nvSpPr>
        <p:spPr bwMode="auto">
          <a:xfrm>
            <a:off x="4348163" y="2300288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87" name="Line 566"/>
          <p:cNvSpPr>
            <a:spLocks noChangeShapeType="1"/>
          </p:cNvSpPr>
          <p:nvPr/>
        </p:nvSpPr>
        <p:spPr bwMode="auto">
          <a:xfrm>
            <a:off x="4367213" y="2312988"/>
            <a:ext cx="0" cy="3810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88" name="Line 567"/>
          <p:cNvSpPr>
            <a:spLocks noChangeShapeType="1"/>
          </p:cNvSpPr>
          <p:nvPr/>
        </p:nvSpPr>
        <p:spPr bwMode="auto">
          <a:xfrm>
            <a:off x="4367213" y="2376488"/>
            <a:ext cx="0" cy="36512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89" name="Line 568"/>
          <p:cNvSpPr>
            <a:spLocks noChangeShapeType="1"/>
          </p:cNvSpPr>
          <p:nvPr/>
        </p:nvSpPr>
        <p:spPr bwMode="auto">
          <a:xfrm>
            <a:off x="4348163" y="2425700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90" name="Freeform 569"/>
          <p:cNvSpPr>
            <a:spLocks/>
          </p:cNvSpPr>
          <p:nvPr/>
        </p:nvSpPr>
        <p:spPr bwMode="auto">
          <a:xfrm>
            <a:off x="4827588" y="2176463"/>
            <a:ext cx="57150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191" name="Line 570"/>
          <p:cNvSpPr>
            <a:spLocks noChangeShapeType="1"/>
          </p:cNvSpPr>
          <p:nvPr/>
        </p:nvSpPr>
        <p:spPr bwMode="auto">
          <a:xfrm>
            <a:off x="4837113" y="2068513"/>
            <a:ext cx="36512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92" name="Line 571"/>
          <p:cNvSpPr>
            <a:spLocks noChangeShapeType="1"/>
          </p:cNvSpPr>
          <p:nvPr/>
        </p:nvSpPr>
        <p:spPr bwMode="auto">
          <a:xfrm>
            <a:off x="4856163" y="2081213"/>
            <a:ext cx="0" cy="10160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93" name="Line 572"/>
          <p:cNvSpPr>
            <a:spLocks noChangeShapeType="1"/>
          </p:cNvSpPr>
          <p:nvPr/>
        </p:nvSpPr>
        <p:spPr bwMode="auto">
          <a:xfrm>
            <a:off x="4856163" y="2208213"/>
            <a:ext cx="0" cy="100012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94" name="Line 573"/>
          <p:cNvSpPr>
            <a:spLocks noChangeShapeType="1"/>
          </p:cNvSpPr>
          <p:nvPr/>
        </p:nvSpPr>
        <p:spPr bwMode="auto">
          <a:xfrm>
            <a:off x="4837113" y="2320925"/>
            <a:ext cx="36512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95" name="Freeform 574"/>
          <p:cNvSpPr>
            <a:spLocks/>
          </p:cNvSpPr>
          <p:nvPr/>
        </p:nvSpPr>
        <p:spPr bwMode="auto">
          <a:xfrm>
            <a:off x="4991100" y="2449513"/>
            <a:ext cx="57150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196" name="Freeform 575"/>
          <p:cNvSpPr>
            <a:spLocks/>
          </p:cNvSpPr>
          <p:nvPr/>
        </p:nvSpPr>
        <p:spPr bwMode="auto">
          <a:xfrm>
            <a:off x="5480050" y="2281238"/>
            <a:ext cx="57150" cy="57150"/>
          </a:xfrm>
          <a:custGeom>
            <a:avLst/>
            <a:gdLst>
              <a:gd name="T0" fmla="*/ 2147483647 w 41"/>
              <a:gd name="T1" fmla="*/ 2147483647 h 36"/>
              <a:gd name="T2" fmla="*/ 0 w 41"/>
              <a:gd name="T3" fmla="*/ 0 h 36"/>
              <a:gd name="T4" fmla="*/ 2147483647 w 41"/>
              <a:gd name="T5" fmla="*/ 0 h 36"/>
              <a:gd name="T6" fmla="*/ 2147483647 w 41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35"/>
                </a:moveTo>
                <a:lnTo>
                  <a:pt x="0" y="0"/>
                </a:lnTo>
                <a:lnTo>
                  <a:pt x="40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197" name="Line 576"/>
          <p:cNvSpPr>
            <a:spLocks noChangeShapeType="1"/>
          </p:cNvSpPr>
          <p:nvPr/>
        </p:nvSpPr>
        <p:spPr bwMode="auto">
          <a:xfrm>
            <a:off x="5489575" y="2195513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98" name="Line 577"/>
          <p:cNvSpPr>
            <a:spLocks noChangeShapeType="1"/>
          </p:cNvSpPr>
          <p:nvPr/>
        </p:nvSpPr>
        <p:spPr bwMode="auto">
          <a:xfrm>
            <a:off x="5508625" y="2208213"/>
            <a:ext cx="0" cy="793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99" name="Line 578"/>
          <p:cNvSpPr>
            <a:spLocks noChangeShapeType="1"/>
          </p:cNvSpPr>
          <p:nvPr/>
        </p:nvSpPr>
        <p:spPr bwMode="auto">
          <a:xfrm>
            <a:off x="5508625" y="2312988"/>
            <a:ext cx="0" cy="7937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00" name="Line 579"/>
          <p:cNvSpPr>
            <a:spLocks noChangeShapeType="1"/>
          </p:cNvSpPr>
          <p:nvPr/>
        </p:nvSpPr>
        <p:spPr bwMode="auto">
          <a:xfrm>
            <a:off x="5489575" y="2405063"/>
            <a:ext cx="381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01" name="Freeform 580"/>
          <p:cNvSpPr>
            <a:spLocks/>
          </p:cNvSpPr>
          <p:nvPr/>
        </p:nvSpPr>
        <p:spPr bwMode="auto">
          <a:xfrm>
            <a:off x="5969000" y="2449513"/>
            <a:ext cx="57150" cy="57150"/>
          </a:xfrm>
          <a:custGeom>
            <a:avLst/>
            <a:gdLst>
              <a:gd name="T0" fmla="*/ 2147483647 w 40"/>
              <a:gd name="T1" fmla="*/ 2147483647 h 36"/>
              <a:gd name="T2" fmla="*/ 0 w 40"/>
              <a:gd name="T3" fmla="*/ 0 h 36"/>
              <a:gd name="T4" fmla="*/ 2147483647 w 40"/>
              <a:gd name="T5" fmla="*/ 0 h 36"/>
              <a:gd name="T6" fmla="*/ 2147483647 w 40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36"/>
              <a:gd name="T14" fmla="*/ 40 w 40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36">
                <a:moveTo>
                  <a:pt x="20" y="35"/>
                </a:moveTo>
                <a:lnTo>
                  <a:pt x="0" y="0"/>
                </a:lnTo>
                <a:lnTo>
                  <a:pt x="39" y="0"/>
                </a:lnTo>
                <a:lnTo>
                  <a:pt x="20" y="35"/>
                </a:lnTo>
              </a:path>
            </a:pathLst>
          </a:custGeom>
          <a:solidFill>
            <a:srgbClr val="00B050"/>
          </a:solidFill>
          <a:ln w="12700" cap="rnd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202" name="Freeform 581"/>
          <p:cNvSpPr>
            <a:spLocks/>
          </p:cNvSpPr>
          <p:nvPr/>
        </p:nvSpPr>
        <p:spPr bwMode="auto">
          <a:xfrm>
            <a:off x="2735263" y="2195513"/>
            <a:ext cx="3263900" cy="274637"/>
          </a:xfrm>
          <a:custGeom>
            <a:avLst/>
            <a:gdLst>
              <a:gd name="T0" fmla="*/ 0 w 2313"/>
              <a:gd name="T1" fmla="*/ 2147483647 h 173"/>
              <a:gd name="T2" fmla="*/ 2147483647 w 2313"/>
              <a:gd name="T3" fmla="*/ 2147483647 h 173"/>
              <a:gd name="T4" fmla="*/ 2147483647 w 2313"/>
              <a:gd name="T5" fmla="*/ 2147483647 h 173"/>
              <a:gd name="T6" fmla="*/ 2147483647 w 2313"/>
              <a:gd name="T7" fmla="*/ 2147483647 h 173"/>
              <a:gd name="T8" fmla="*/ 2147483647 w 2313"/>
              <a:gd name="T9" fmla="*/ 2147483647 h 173"/>
              <a:gd name="T10" fmla="*/ 2147483647 w 2313"/>
              <a:gd name="T11" fmla="*/ 0 h 173"/>
              <a:gd name="T12" fmla="*/ 2147483647 w 2313"/>
              <a:gd name="T13" fmla="*/ 2147483647 h 173"/>
              <a:gd name="T14" fmla="*/ 2147483647 w 2313"/>
              <a:gd name="T15" fmla="*/ 2147483647 h 173"/>
              <a:gd name="T16" fmla="*/ 2147483647 w 2313"/>
              <a:gd name="T17" fmla="*/ 2147483647 h 1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3"/>
              <a:gd name="T28" fmla="*/ 0 h 173"/>
              <a:gd name="T29" fmla="*/ 2313 w 2313"/>
              <a:gd name="T30" fmla="*/ 173 h 1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3" h="173">
                <a:moveTo>
                  <a:pt x="0" y="172"/>
                </a:moveTo>
                <a:lnTo>
                  <a:pt x="347" y="172"/>
                </a:lnTo>
                <a:lnTo>
                  <a:pt x="578" y="172"/>
                </a:lnTo>
                <a:lnTo>
                  <a:pt x="810" y="172"/>
                </a:lnTo>
                <a:lnTo>
                  <a:pt x="1157" y="106"/>
                </a:lnTo>
                <a:lnTo>
                  <a:pt x="1503" y="0"/>
                </a:lnTo>
                <a:lnTo>
                  <a:pt x="1619" y="172"/>
                </a:lnTo>
                <a:lnTo>
                  <a:pt x="1966" y="66"/>
                </a:lnTo>
                <a:lnTo>
                  <a:pt x="2312" y="172"/>
                </a:lnTo>
              </a:path>
            </a:pathLst>
          </a:custGeom>
          <a:noFill/>
          <a:ln w="2540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203" name="Group 582"/>
          <p:cNvGrpSpPr>
            <a:grpSpLocks/>
          </p:cNvGrpSpPr>
          <p:nvPr/>
        </p:nvGrpSpPr>
        <p:grpSpPr bwMode="auto">
          <a:xfrm>
            <a:off x="5715000" y="138113"/>
            <a:ext cx="987425" cy="366712"/>
            <a:chOff x="3600" y="78"/>
            <a:chExt cx="622" cy="231"/>
          </a:xfrm>
        </p:grpSpPr>
        <p:sp>
          <p:nvSpPr>
            <p:cNvPr id="27236" name="Rectangle 583"/>
            <p:cNvSpPr>
              <a:spLocks noChangeArrowheads="1"/>
            </p:cNvSpPr>
            <p:nvPr/>
          </p:nvSpPr>
          <p:spPr bwMode="auto">
            <a:xfrm>
              <a:off x="3798" y="78"/>
              <a:ext cx="4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i="1" dirty="0" err="1">
                  <a:solidFill>
                    <a:srgbClr val="00B050"/>
                  </a:solidFill>
                </a:rPr>
                <a:t>Orius</a:t>
              </a:r>
              <a:endParaRPr lang="en-US" sz="1800" i="1" dirty="0">
                <a:solidFill>
                  <a:srgbClr val="00B050"/>
                </a:solidFill>
              </a:endParaRPr>
            </a:p>
          </p:txBody>
        </p:sp>
        <p:sp>
          <p:nvSpPr>
            <p:cNvPr id="27237" name="Line 584"/>
            <p:cNvSpPr>
              <a:spLocks noChangeShapeType="1"/>
            </p:cNvSpPr>
            <p:nvPr/>
          </p:nvSpPr>
          <p:spPr bwMode="auto">
            <a:xfrm>
              <a:off x="3600" y="167"/>
              <a:ext cx="178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38" name="Freeform 585"/>
            <p:cNvSpPr>
              <a:spLocks/>
            </p:cNvSpPr>
            <p:nvPr/>
          </p:nvSpPr>
          <p:spPr bwMode="auto">
            <a:xfrm>
              <a:off x="3659" y="148"/>
              <a:ext cx="59" cy="59"/>
            </a:xfrm>
            <a:custGeom>
              <a:avLst/>
              <a:gdLst>
                <a:gd name="T0" fmla="*/ 4 w 67"/>
                <a:gd name="T1" fmla="*/ 58 h 59"/>
                <a:gd name="T2" fmla="*/ 0 w 67"/>
                <a:gd name="T3" fmla="*/ 0 h 59"/>
                <a:gd name="T4" fmla="*/ 9 w 67"/>
                <a:gd name="T5" fmla="*/ 0 h 59"/>
                <a:gd name="T6" fmla="*/ 4 w 67"/>
                <a:gd name="T7" fmla="*/ 58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59"/>
                <a:gd name="T14" fmla="*/ 67 w 67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59">
                  <a:moveTo>
                    <a:pt x="33" y="58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33" y="58"/>
                  </a:lnTo>
                </a:path>
              </a:pathLst>
            </a:custGeom>
            <a:solidFill>
              <a:srgbClr val="00B050"/>
            </a:solidFill>
            <a:ln w="12700" cap="rnd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39" name="Line 586"/>
            <p:cNvSpPr>
              <a:spLocks noChangeShapeType="1"/>
            </p:cNvSpPr>
            <p:nvPr/>
          </p:nvSpPr>
          <p:spPr bwMode="auto">
            <a:xfrm>
              <a:off x="3688" y="118"/>
              <a:ext cx="0" cy="99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0" name="Line 587"/>
            <p:cNvSpPr>
              <a:spLocks noChangeShapeType="1"/>
            </p:cNvSpPr>
            <p:nvPr/>
          </p:nvSpPr>
          <p:spPr bwMode="auto">
            <a:xfrm>
              <a:off x="3644" y="114"/>
              <a:ext cx="89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1" name="Line 588"/>
            <p:cNvSpPr>
              <a:spLocks noChangeShapeType="1"/>
            </p:cNvSpPr>
            <p:nvPr/>
          </p:nvSpPr>
          <p:spPr bwMode="auto">
            <a:xfrm>
              <a:off x="3644" y="221"/>
              <a:ext cx="89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204" name="Group 589"/>
          <p:cNvGrpSpPr>
            <a:grpSpLocks/>
          </p:cNvGrpSpPr>
          <p:nvPr/>
        </p:nvGrpSpPr>
        <p:grpSpPr bwMode="auto">
          <a:xfrm>
            <a:off x="1331913" y="138113"/>
            <a:ext cx="2570162" cy="366712"/>
            <a:chOff x="839" y="96"/>
            <a:chExt cx="1619" cy="231"/>
          </a:xfrm>
        </p:grpSpPr>
        <p:sp>
          <p:nvSpPr>
            <p:cNvPr id="13914" name="Rectangle 590"/>
            <p:cNvSpPr>
              <a:spLocks noChangeArrowheads="1"/>
            </p:cNvSpPr>
            <p:nvPr/>
          </p:nvSpPr>
          <p:spPr bwMode="auto">
            <a:xfrm>
              <a:off x="1056" y="96"/>
              <a:ext cx="140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FF0000"/>
                  </a:solidFill>
                </a:rPr>
                <a:t>Western flower thrips</a:t>
              </a:r>
            </a:p>
          </p:txBody>
        </p:sp>
        <p:grpSp>
          <p:nvGrpSpPr>
            <p:cNvPr id="27227" name="Group 591"/>
            <p:cNvGrpSpPr>
              <a:grpSpLocks/>
            </p:cNvGrpSpPr>
            <p:nvPr/>
          </p:nvGrpSpPr>
          <p:grpSpPr bwMode="auto">
            <a:xfrm>
              <a:off x="839" y="147"/>
              <a:ext cx="177" cy="107"/>
              <a:chOff x="839" y="129"/>
              <a:chExt cx="177" cy="107"/>
            </a:xfrm>
          </p:grpSpPr>
          <p:sp>
            <p:nvSpPr>
              <p:cNvPr id="27228" name="Line 592"/>
              <p:cNvSpPr>
                <a:spLocks noChangeShapeType="1"/>
              </p:cNvSpPr>
              <p:nvPr/>
            </p:nvSpPr>
            <p:spPr bwMode="auto">
              <a:xfrm>
                <a:off x="839" y="183"/>
                <a:ext cx="177" cy="0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29" name="Line 593"/>
              <p:cNvSpPr>
                <a:spLocks noChangeShapeType="1"/>
              </p:cNvSpPr>
              <p:nvPr/>
            </p:nvSpPr>
            <p:spPr bwMode="auto">
              <a:xfrm>
                <a:off x="907" y="159"/>
                <a:ext cx="41" cy="47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30" name="Line 594"/>
              <p:cNvSpPr>
                <a:spLocks noChangeShapeType="1"/>
              </p:cNvSpPr>
              <p:nvPr/>
            </p:nvSpPr>
            <p:spPr bwMode="auto">
              <a:xfrm flipH="1">
                <a:off x="900" y="159"/>
                <a:ext cx="55" cy="47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31" name="Line 595"/>
              <p:cNvSpPr>
                <a:spLocks noChangeShapeType="1"/>
              </p:cNvSpPr>
              <p:nvPr/>
            </p:nvSpPr>
            <p:spPr bwMode="auto">
              <a:xfrm>
                <a:off x="897" y="183"/>
                <a:ext cx="62" cy="0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32" name="Line 596"/>
              <p:cNvSpPr>
                <a:spLocks noChangeShapeType="1"/>
              </p:cNvSpPr>
              <p:nvPr/>
            </p:nvSpPr>
            <p:spPr bwMode="auto">
              <a:xfrm>
                <a:off x="928" y="149"/>
                <a:ext cx="0" cy="68"/>
              </a:xfrm>
              <a:prstGeom prst="line">
                <a:avLst/>
              </a:prstGeom>
              <a:noFill/>
              <a:ln w="127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33" name="Line 597"/>
              <p:cNvSpPr>
                <a:spLocks noChangeShapeType="1"/>
              </p:cNvSpPr>
              <p:nvPr/>
            </p:nvSpPr>
            <p:spPr bwMode="auto">
              <a:xfrm>
                <a:off x="928" y="133"/>
                <a:ext cx="0" cy="99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34" name="Line 598"/>
              <p:cNvSpPr>
                <a:spLocks noChangeShapeType="1"/>
              </p:cNvSpPr>
              <p:nvPr/>
            </p:nvSpPr>
            <p:spPr bwMode="auto">
              <a:xfrm>
                <a:off x="883" y="129"/>
                <a:ext cx="89" cy="0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35" name="Line 599"/>
              <p:cNvSpPr>
                <a:spLocks noChangeShapeType="1"/>
              </p:cNvSpPr>
              <p:nvPr/>
            </p:nvSpPr>
            <p:spPr bwMode="auto">
              <a:xfrm>
                <a:off x="883" y="236"/>
                <a:ext cx="89" cy="0"/>
              </a:xfrm>
              <a:prstGeom prst="line">
                <a:avLst/>
              </a:prstGeom>
              <a:noFill/>
              <a:ln w="127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205" name="Group 600"/>
          <p:cNvGrpSpPr>
            <a:grpSpLocks/>
          </p:cNvGrpSpPr>
          <p:nvPr/>
        </p:nvGrpSpPr>
        <p:grpSpPr bwMode="auto">
          <a:xfrm>
            <a:off x="3917950" y="138113"/>
            <a:ext cx="1644650" cy="366712"/>
            <a:chOff x="2447" y="78"/>
            <a:chExt cx="1036" cy="231"/>
          </a:xfrm>
        </p:grpSpPr>
        <p:sp>
          <p:nvSpPr>
            <p:cNvPr id="27221" name="Rectangle 601"/>
            <p:cNvSpPr>
              <a:spLocks noChangeArrowheads="1"/>
            </p:cNvSpPr>
            <p:nvPr/>
          </p:nvSpPr>
          <p:spPr bwMode="auto">
            <a:xfrm>
              <a:off x="2645" y="78"/>
              <a:ext cx="8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FFFF00"/>
                  </a:solidFill>
                </a:rPr>
                <a:t>thrips</a:t>
              </a:r>
              <a:r>
                <a:rPr lang="en-US" sz="1800" dirty="0">
                  <a:solidFill>
                    <a:srgbClr val="FFFF00"/>
                  </a:solidFill>
                </a:rPr>
                <a:t> larvae</a:t>
              </a:r>
            </a:p>
          </p:txBody>
        </p:sp>
        <p:sp>
          <p:nvSpPr>
            <p:cNvPr id="27222" name="Line 602"/>
            <p:cNvSpPr>
              <a:spLocks noChangeShapeType="1"/>
            </p:cNvSpPr>
            <p:nvPr/>
          </p:nvSpPr>
          <p:spPr bwMode="auto">
            <a:xfrm>
              <a:off x="2447" y="168"/>
              <a:ext cx="177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23" name="Oval 603"/>
            <p:cNvSpPr>
              <a:spLocks noChangeArrowheads="1"/>
            </p:cNvSpPr>
            <p:nvPr/>
          </p:nvSpPr>
          <p:spPr bwMode="auto">
            <a:xfrm>
              <a:off x="2506" y="134"/>
              <a:ext cx="55" cy="63"/>
            </a:xfrm>
            <a:prstGeom prst="ellips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7224" name="Line 604"/>
            <p:cNvSpPr>
              <a:spLocks noChangeShapeType="1"/>
            </p:cNvSpPr>
            <p:nvPr/>
          </p:nvSpPr>
          <p:spPr bwMode="auto">
            <a:xfrm>
              <a:off x="2492" y="11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25" name="Line 605"/>
            <p:cNvSpPr>
              <a:spLocks noChangeShapeType="1"/>
            </p:cNvSpPr>
            <p:nvPr/>
          </p:nvSpPr>
          <p:spPr bwMode="auto">
            <a:xfrm>
              <a:off x="2492" y="222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206" name="Rectangle 606"/>
          <p:cNvSpPr>
            <a:spLocks noChangeArrowheads="1"/>
          </p:cNvSpPr>
          <p:nvPr/>
        </p:nvSpPr>
        <p:spPr bwMode="auto">
          <a:xfrm rot="-5400000">
            <a:off x="6226482" y="3877442"/>
            <a:ext cx="122334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dirty="0">
                <a:solidFill>
                  <a:schemeClr val="bg1"/>
                </a:solidFill>
              </a:rPr>
              <a:t>Pirate bugs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7207" name="Rectangle 607"/>
          <p:cNvSpPr>
            <a:spLocks noChangeArrowheads="1"/>
          </p:cNvSpPr>
          <p:nvPr/>
        </p:nvSpPr>
        <p:spPr bwMode="auto">
          <a:xfrm rot="-5400000">
            <a:off x="930017" y="3235298"/>
            <a:ext cx="178645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dirty="0" err="1">
                <a:solidFill>
                  <a:schemeClr val="bg1"/>
                </a:solidFill>
              </a:rPr>
              <a:t>Thrips</a:t>
            </a:r>
            <a:r>
              <a:rPr lang="en-US" dirty="0">
                <a:solidFill>
                  <a:schemeClr val="bg1"/>
                </a:solidFill>
              </a:rPr>
              <a:t> per flower</a:t>
            </a:r>
          </a:p>
        </p:txBody>
      </p:sp>
      <p:sp>
        <p:nvSpPr>
          <p:cNvPr id="13899" name="Rectangle 608"/>
          <p:cNvSpPr>
            <a:spLocks noChangeArrowheads="1"/>
          </p:cNvSpPr>
          <p:nvPr/>
        </p:nvSpPr>
        <p:spPr bwMode="auto">
          <a:xfrm>
            <a:off x="2605088" y="4527550"/>
            <a:ext cx="956801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500" dirty="0">
                <a:solidFill>
                  <a:schemeClr val="bg1"/>
                </a:solidFill>
              </a:rPr>
              <a:t>untreated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3900" name="Rectangle 609"/>
          <p:cNvSpPr>
            <a:spLocks noChangeArrowheads="1"/>
          </p:cNvSpPr>
          <p:nvPr/>
        </p:nvSpPr>
        <p:spPr bwMode="auto">
          <a:xfrm>
            <a:off x="2649538" y="749300"/>
            <a:ext cx="1269516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500" dirty="0" err="1">
                <a:solidFill>
                  <a:schemeClr val="bg1"/>
                </a:solidFill>
              </a:rPr>
              <a:t>fenpropathrin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3901" name="Rectangle 610"/>
          <p:cNvSpPr>
            <a:spLocks noChangeArrowheads="1"/>
          </p:cNvSpPr>
          <p:nvPr/>
        </p:nvSpPr>
        <p:spPr bwMode="auto">
          <a:xfrm>
            <a:off x="2665413" y="2673350"/>
            <a:ext cx="873638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500" dirty="0" err="1">
                <a:solidFill>
                  <a:schemeClr val="bg1"/>
                </a:solidFill>
              </a:rPr>
              <a:t>spinosad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7211" name="Rectangle 611"/>
          <p:cNvSpPr>
            <a:spLocks noChangeArrowheads="1"/>
          </p:cNvSpPr>
          <p:nvPr/>
        </p:nvSpPr>
        <p:spPr bwMode="auto">
          <a:xfrm>
            <a:off x="2500313" y="6219825"/>
            <a:ext cx="32305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100">
                <a:solidFill>
                  <a:srgbClr val="FFFFFF"/>
                </a:solidFill>
              </a:rPr>
              <a:t>  14        17    19      21         24            28          31         3</a:t>
            </a:r>
          </a:p>
        </p:txBody>
      </p:sp>
      <p:sp>
        <p:nvSpPr>
          <p:cNvPr id="27212" name="Rectangle 612"/>
          <p:cNvSpPr>
            <a:spLocks noChangeArrowheads="1"/>
          </p:cNvSpPr>
          <p:nvPr/>
        </p:nvSpPr>
        <p:spPr bwMode="auto">
          <a:xfrm rot="-5400000">
            <a:off x="5748474" y="3192299"/>
            <a:ext cx="2179364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1700" dirty="0"/>
              <a:t>                  </a:t>
            </a:r>
            <a:r>
              <a:rPr lang="en-US" dirty="0">
                <a:solidFill>
                  <a:schemeClr val="bg1"/>
                </a:solidFill>
              </a:rPr>
              <a:t>per flower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7213" name="Rectangle 613"/>
          <p:cNvSpPr>
            <a:spLocks noChangeArrowheads="1"/>
          </p:cNvSpPr>
          <p:nvPr/>
        </p:nvSpPr>
        <p:spPr bwMode="auto">
          <a:xfrm>
            <a:off x="3505200" y="6434138"/>
            <a:ext cx="1751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700" dirty="0">
                <a:solidFill>
                  <a:schemeClr val="bg1"/>
                </a:solidFill>
              </a:rPr>
              <a:t>May &amp; June 1996</a:t>
            </a:r>
          </a:p>
        </p:txBody>
      </p:sp>
      <p:sp>
        <p:nvSpPr>
          <p:cNvPr id="27214" name="Text Box 614"/>
          <p:cNvSpPr txBox="1">
            <a:spLocks noChangeArrowheads="1"/>
          </p:cNvSpPr>
          <p:nvPr/>
        </p:nvSpPr>
        <p:spPr bwMode="auto">
          <a:xfrm>
            <a:off x="5715000" y="64008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Funderburk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Stavisky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&amp; Olson 2000</a:t>
            </a:r>
          </a:p>
        </p:txBody>
      </p:sp>
      <p:sp>
        <p:nvSpPr>
          <p:cNvPr id="12882" name="Text Box 617"/>
          <p:cNvSpPr txBox="1">
            <a:spLocks noChangeArrowheads="1"/>
          </p:cNvSpPr>
          <p:nvPr/>
        </p:nvSpPr>
        <p:spPr bwMode="auto">
          <a:xfrm>
            <a:off x="136525" y="62547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Pepper</a:t>
            </a:r>
          </a:p>
        </p:txBody>
      </p:sp>
      <p:pic>
        <p:nvPicPr>
          <p:cNvPr id="27216" name="Picture 20" descr="ori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43063" cy="1293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217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1220788" cy="18811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218" name="Line 250"/>
          <p:cNvSpPr>
            <a:spLocks noChangeShapeType="1"/>
          </p:cNvSpPr>
          <p:nvPr/>
        </p:nvSpPr>
        <p:spPr bwMode="auto">
          <a:xfrm>
            <a:off x="3549650" y="5634038"/>
            <a:ext cx="0" cy="24765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19" name="Line 222"/>
          <p:cNvSpPr>
            <a:spLocks noChangeShapeType="1"/>
          </p:cNvSpPr>
          <p:nvPr/>
        </p:nvSpPr>
        <p:spPr bwMode="auto">
          <a:xfrm>
            <a:off x="4367213" y="5800725"/>
            <a:ext cx="0" cy="571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20" name="Line 223"/>
          <p:cNvSpPr>
            <a:spLocks noChangeShapeType="1"/>
          </p:cNvSpPr>
          <p:nvPr/>
        </p:nvSpPr>
        <p:spPr bwMode="auto">
          <a:xfrm>
            <a:off x="4367213" y="5883275"/>
            <a:ext cx="0" cy="571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910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70104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900" smtClean="0">
                <a:solidFill>
                  <a:schemeClr val="bg1"/>
                </a:solidFill>
              </a:rPr>
              <a:t>Bioassay of Spinetoram toxicity to WFT</a:t>
            </a:r>
            <a:endParaRPr lang="en-US" sz="2900" i="1" smtClean="0">
              <a:solidFill>
                <a:schemeClr val="bg1"/>
              </a:solidFill>
            </a:endParaRPr>
          </a:p>
        </p:txBody>
      </p:sp>
      <p:graphicFrame>
        <p:nvGraphicFramePr>
          <p:cNvPr id="604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3400" y="1371600"/>
          <a:ext cx="8215313" cy="4525963"/>
        </p:xfrm>
        <a:graphic>
          <a:graphicData uri="http://schemas.openxmlformats.org/presentationml/2006/ole">
            <p:oleObj spid="_x0000_s12306" name="Chart" r:id="rId4" imgW="8229600" imgH="4533900" progId="MSGraph.Chart.8">
              <p:embed followColorScheme="full"/>
            </p:oleObj>
          </a:graphicData>
        </a:graphic>
      </p:graphicFrame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724400" y="3886200"/>
            <a:ext cx="1600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1000 </a:t>
            </a:r>
            <a:r>
              <a:rPr lang="el-GR" sz="2200" b="1">
                <a:solidFill>
                  <a:srgbClr val="FFFF00"/>
                </a:solidFill>
                <a:cs typeface="Arial" pitchFamily="34" charset="0"/>
              </a:rPr>
              <a:t>μ</a:t>
            </a:r>
            <a:r>
              <a:rPr lang="en-US" sz="2200" b="1">
                <a:solidFill>
                  <a:srgbClr val="FFFF00"/>
                </a:solidFill>
              </a:rPr>
              <a:t>g/ml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667000" y="5715000"/>
            <a:ext cx="1752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/>
              <a:t>IPM</a:t>
            </a:r>
          </a:p>
          <a:p>
            <a:pPr algn="ctr">
              <a:lnSpc>
                <a:spcPct val="80000"/>
              </a:lnSpc>
            </a:pPr>
            <a:r>
              <a:rPr lang="en-US" sz="2400" b="1"/>
              <a:t>Grower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343400" y="5715000"/>
            <a:ext cx="23622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/>
              <a:t>Non-IPM</a:t>
            </a:r>
          </a:p>
          <a:p>
            <a:pPr algn="ctr">
              <a:lnSpc>
                <a:spcPct val="80000"/>
              </a:lnSpc>
            </a:pPr>
            <a:r>
              <a:rPr lang="en-US" sz="2400" b="1" dirty="0"/>
              <a:t>Grower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 rot="16200000">
            <a:off x="-944562" y="3535362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Percent WFT Mortality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3124200" y="3886200"/>
            <a:ext cx="1066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8 </a:t>
            </a:r>
            <a:r>
              <a:rPr lang="el-GR" sz="2200" b="1">
                <a:solidFill>
                  <a:srgbClr val="FFFF00"/>
                </a:solidFill>
                <a:cs typeface="Arial" pitchFamily="34" charset="0"/>
              </a:rPr>
              <a:t>μ</a:t>
            </a:r>
            <a:r>
              <a:rPr lang="en-US" sz="2200" b="1">
                <a:solidFill>
                  <a:srgbClr val="FFFF00"/>
                </a:solidFill>
              </a:rPr>
              <a:t>g/ml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6019800" y="6324600"/>
            <a:ext cx="25315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J. </a:t>
            </a:r>
            <a:r>
              <a:rPr lang="en-US" i="1" dirty="0" err="1">
                <a:solidFill>
                  <a:schemeClr val="bg1"/>
                </a:solidFill>
              </a:rPr>
              <a:t>Funderburk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et al.</a:t>
            </a:r>
            <a:r>
              <a:rPr lang="en-US" i="1" dirty="0">
                <a:solidFill>
                  <a:schemeClr val="bg1"/>
                </a:solidFill>
              </a:rPr>
              <a:t> 2008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304800" y="152400"/>
            <a:ext cx="228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Pepper</a:t>
            </a:r>
          </a:p>
        </p:txBody>
      </p:sp>
    </p:spTree>
    <p:extLst>
      <p:ext uri="{BB962C8B-B14F-4D97-AF65-F5344CB8AC3E}">
        <p14:creationId xmlns:p14="http://schemas.microsoft.com/office/powerpoint/2010/main" xmlns="" val="12749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762000" y="1676400"/>
            <a:ext cx="3581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 err="1">
                <a:solidFill>
                  <a:schemeClr val="bg1"/>
                </a:solidFill>
                <a:latin typeface="+mn-lt"/>
              </a:rPr>
              <a:t>Frankliniella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+mn-lt"/>
              </a:rPr>
              <a:t>tritici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(Fitch) </a:t>
            </a:r>
            <a:r>
              <a:rPr lang="en-US" i="1" dirty="0" err="1">
                <a:solidFill>
                  <a:schemeClr val="bg1"/>
                </a:solidFill>
                <a:latin typeface="+mn-lt"/>
              </a:rPr>
              <a:t>Frankliniella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+mn-lt"/>
              </a:rPr>
              <a:t>bispinosa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(Morgan) </a:t>
            </a:r>
            <a:r>
              <a:rPr lang="en-US" i="1" dirty="0" err="1">
                <a:solidFill>
                  <a:schemeClr val="bg1"/>
                </a:solidFill>
                <a:latin typeface="+mn-lt"/>
              </a:rPr>
              <a:t>Frankliniella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+mn-lt"/>
              </a:rPr>
              <a:t>fusca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(Hinds) </a:t>
            </a:r>
            <a:r>
              <a:rPr lang="en-US" i="1" dirty="0" err="1">
                <a:solidFill>
                  <a:schemeClr val="bg1"/>
                </a:solidFill>
                <a:latin typeface="+mn-lt"/>
              </a:rPr>
              <a:t>Frankliniella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+mn-lt"/>
              </a:rPr>
              <a:t>schultzei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Trybom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762000" y="5410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Economic thresholds</a:t>
            </a:r>
          </a:p>
        </p:txBody>
      </p:sp>
      <p:sp>
        <p:nvSpPr>
          <p:cNvPr id="15366" name="Rectangle 13"/>
          <p:cNvSpPr>
            <a:spLocks noChangeArrowheads="1"/>
          </p:cNvSpPr>
          <p:nvPr/>
        </p:nvSpPr>
        <p:spPr bwMode="auto">
          <a:xfrm rot="10800000" flipV="1">
            <a:off x="1138238" y="3457575"/>
            <a:ext cx="2900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Host-free period</a:t>
            </a:r>
          </a:p>
          <a:p>
            <a:r>
              <a:rPr lang="en-US" dirty="0">
                <a:solidFill>
                  <a:schemeClr val="bg1"/>
                </a:solidFill>
              </a:rPr>
              <a:t>Sanitation</a:t>
            </a:r>
          </a:p>
          <a:p>
            <a:r>
              <a:rPr lang="en-US" dirty="0">
                <a:solidFill>
                  <a:schemeClr val="bg1"/>
                </a:solidFill>
              </a:rPr>
              <a:t>UV reflective mulch</a:t>
            </a:r>
          </a:p>
          <a:p>
            <a:r>
              <a:rPr lang="en-US" dirty="0">
                <a:solidFill>
                  <a:schemeClr val="bg1"/>
                </a:solidFill>
              </a:rPr>
              <a:t>Resistant varieties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295400" y="152400"/>
            <a:ext cx="647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Pest Resistant Crop - IPM</a:t>
            </a:r>
            <a:r>
              <a:rPr lang="en-US">
                <a:solidFill>
                  <a:srgbClr val="00A200"/>
                </a:solidFill>
              </a:rPr>
              <a:t> 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09600" y="1143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Conserve Competitors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876800" y="1143000"/>
            <a:ext cx="379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Conserve Natural enemies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257800" y="1676400"/>
            <a:ext cx="21408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</a:rPr>
              <a:t>Orius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insidiosus</a:t>
            </a:r>
            <a:r>
              <a:rPr lang="en-US" dirty="0">
                <a:solidFill>
                  <a:schemeClr val="bg1"/>
                </a:solidFill>
              </a:rPr>
              <a:t> (Say)</a:t>
            </a:r>
          </a:p>
          <a:p>
            <a:r>
              <a:rPr lang="en-US" dirty="0">
                <a:solidFill>
                  <a:schemeClr val="bg1"/>
                </a:solidFill>
              </a:rPr>
              <a:t>Predaceous mites</a:t>
            </a:r>
          </a:p>
          <a:p>
            <a:r>
              <a:rPr lang="en-US" dirty="0">
                <a:solidFill>
                  <a:schemeClr val="bg1"/>
                </a:solidFill>
              </a:rPr>
              <a:t>Other predators</a:t>
            </a:r>
          </a:p>
          <a:p>
            <a:endParaRPr lang="en-US" dirty="0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914400" y="3048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Cultural Practices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953000" y="2819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Augment natural enemies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965700" y="3886200"/>
            <a:ext cx="364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Reduced-risk insecticides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975225" y="5105400"/>
            <a:ext cx="355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Resistance management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52400" y="4800600"/>
            <a:ext cx="430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Scouting &amp; ID of pests and NE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226050" y="4419600"/>
            <a:ext cx="25585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Spinosad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spinetoram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946150" y="5957888"/>
            <a:ext cx="2544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Tomato spotted wilt virus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264150" y="5607050"/>
            <a:ext cx="27438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Radient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spinetoram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Intrepid (</a:t>
            </a:r>
            <a:r>
              <a:rPr lang="en-US" dirty="0" err="1">
                <a:solidFill>
                  <a:schemeClr val="bg1"/>
                </a:solidFill>
              </a:rPr>
              <a:t>methoxyfenozide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5257800" y="33528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Predators</a:t>
            </a:r>
          </a:p>
        </p:txBody>
      </p:sp>
    </p:spTree>
    <p:extLst>
      <p:ext uri="{BB962C8B-B14F-4D97-AF65-F5344CB8AC3E}">
        <p14:creationId xmlns:p14="http://schemas.microsoft.com/office/powerpoint/2010/main" xmlns="" val="40598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 idx="4294967295"/>
          </p:nvPr>
        </p:nvSpPr>
        <p:spPr>
          <a:xfrm>
            <a:off x="0" y="152400"/>
            <a:ext cx="2667000" cy="762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PEPPER</a:t>
            </a:r>
          </a:p>
        </p:txBody>
      </p:sp>
      <p:sp>
        <p:nvSpPr>
          <p:cNvPr id="17411" name="Subtitle 2"/>
          <p:cNvSpPr>
            <a:spLocks noGrp="1"/>
          </p:cNvSpPr>
          <p:nvPr>
            <p:ph type="subTitle" idx="4294967295"/>
          </p:nvPr>
        </p:nvSpPr>
        <p:spPr>
          <a:xfrm>
            <a:off x="76200" y="1524000"/>
            <a:ext cx="9144000" cy="4267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00"/>
              </a:buClr>
              <a:buSzPct val="125000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Distinguish adult &amp; larval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thrips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&amp; ID adults.</a:t>
            </a:r>
          </a:p>
          <a:p>
            <a:pPr>
              <a:buClr>
                <a:srgbClr val="FFFF00"/>
              </a:buClr>
              <a:buSzPct val="125000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Econ. thresholds: ~10 WFT/flower &amp; ~3 larvae/fruit.</a:t>
            </a:r>
          </a:p>
          <a:p>
            <a:pPr>
              <a:buClr>
                <a:srgbClr val="FFFF00"/>
              </a:buClr>
              <a:buSzPct val="125000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peppers are flowering, use insecticides for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thrips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other pests that conserve minute pirate bugs.</a:t>
            </a:r>
          </a:p>
          <a:p>
            <a:pPr>
              <a:buClr>
                <a:srgbClr val="FFFF00"/>
              </a:buClr>
              <a:buSzPct val="125000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Never use insecticides that induce WFT.</a:t>
            </a:r>
          </a:p>
          <a:p>
            <a:pPr>
              <a:buClr>
                <a:srgbClr val="FFFF00"/>
              </a:buClr>
              <a:buSzPct val="125000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ultraviolet-reflective mulch.</a:t>
            </a:r>
          </a:p>
          <a:p>
            <a:pPr>
              <a:buClr>
                <a:srgbClr val="FFFF00"/>
              </a:buClr>
              <a:buSzPct val="125000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sunflower &amp; other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refugia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provide a source of minute pirate bugs.</a:t>
            </a:r>
          </a:p>
          <a:p>
            <a:pPr>
              <a:buClr>
                <a:srgbClr val="FFFF00"/>
              </a:buClr>
              <a:buSzPct val="125000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Vertically integrate management of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thrips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other pests, e.g., pepper weevil and Lepidoptera.</a:t>
            </a: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371600" y="762000"/>
            <a:ext cx="632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IPM for WFT in Florida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24000" cy="13033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88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IPM Components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3352800"/>
          </a:xfrm>
          <a:ln>
            <a:solidFill>
              <a:srgbClr val="00FF00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SzPct val="125000"/>
            </a:pPr>
            <a:r>
              <a:rPr lang="en-US" sz="3000" dirty="0" smtClean="0">
                <a:solidFill>
                  <a:schemeClr val="bg1"/>
                </a:solidFill>
                <a:latin typeface="Lucida Sans" pitchFamily="34" charset="0"/>
              </a:rPr>
              <a:t>What is integrated pest management (IPM)?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25000"/>
            </a:pPr>
            <a:r>
              <a:rPr lang="en-US" sz="3000" dirty="0" smtClean="0">
                <a:solidFill>
                  <a:schemeClr val="bg1"/>
                </a:solidFill>
                <a:latin typeface="Lucida Sans" pitchFamily="34" charset="0"/>
              </a:rPr>
              <a:t>How to respond to a new invasive pest.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25000"/>
            </a:pPr>
            <a:r>
              <a:rPr lang="en-US" sz="3000" dirty="0" smtClean="0">
                <a:solidFill>
                  <a:schemeClr val="bg1"/>
                </a:solidFill>
                <a:latin typeface="Lucida Sans" pitchFamily="34" charset="0"/>
              </a:rPr>
              <a:t>Example of response to western flower </a:t>
            </a:r>
            <a:r>
              <a:rPr lang="en-US" sz="3000" dirty="0" err="1" smtClean="0">
                <a:solidFill>
                  <a:schemeClr val="bg1"/>
                </a:solidFill>
                <a:latin typeface="Lucida Sans" pitchFamily="34" charset="0"/>
              </a:rPr>
              <a:t>thrips</a:t>
            </a:r>
            <a:r>
              <a:rPr lang="en-US" sz="3000" dirty="0" smtClean="0">
                <a:solidFill>
                  <a:schemeClr val="bg1"/>
                </a:solidFill>
                <a:latin typeface="Lucida Sans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25000"/>
            </a:pPr>
            <a:r>
              <a:rPr lang="en-US" sz="3000" dirty="0" smtClean="0">
                <a:solidFill>
                  <a:schemeClr val="bg1"/>
                </a:solidFill>
                <a:latin typeface="Lucida Sans" pitchFamily="34" charset="0"/>
              </a:rPr>
              <a:t>How to obtain IPM information.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10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514600" y="1238479"/>
            <a:ext cx="6642139" cy="517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lnSpc>
                <a:spcPts val="4000"/>
              </a:lnSpc>
              <a:buClr>
                <a:schemeClr val="bg1"/>
              </a:buClr>
              <a:buSzPct val="135000"/>
              <a:buFont typeface="Arial" pitchFamily="34" charset="0"/>
              <a:buChar char="•"/>
              <a:defRPr/>
            </a:pPr>
            <a:r>
              <a:rPr lang="en-US" sz="2400" dirty="0" smtClean="0"/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Habitat-specific IPM guides, fact sheets.</a:t>
            </a:r>
          </a:p>
          <a:p>
            <a:pPr marL="457200" indent="-457200" eaLnBrk="1" hangingPunct="1">
              <a:lnSpc>
                <a:spcPts val="4000"/>
              </a:lnSpc>
              <a:buSzPct val="125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EDIS articles, Featured Creatures, etc.</a:t>
            </a:r>
          </a:p>
          <a:p>
            <a:pPr marL="457200" indent="-457200" eaLnBrk="1" hangingPunct="1">
              <a:lnSpc>
                <a:spcPts val="4000"/>
              </a:lnSpc>
              <a:buSzPct val="125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Links to specialized websites with IPM</a:t>
            </a:r>
          </a:p>
          <a:p>
            <a:pPr eaLnBrk="1" hangingPunct="1">
              <a:lnSpc>
                <a:spcPts val="4000"/>
              </a:lnSpc>
              <a:buSzPct val="125000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management information specific to</a:t>
            </a:r>
          </a:p>
          <a:p>
            <a:pPr eaLnBrk="1" hangingPunct="1">
              <a:lnSpc>
                <a:spcPts val="4000"/>
              </a:lnSpc>
              <a:buSzPct val="125000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a crop or situation.</a:t>
            </a:r>
          </a:p>
          <a:p>
            <a:pPr marL="457200" indent="-457200" eaLnBrk="1" hangingPunct="1">
              <a:lnSpc>
                <a:spcPts val="4000"/>
              </a:lnSpc>
              <a:buSzPct val="125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Key contacts for expert advice on </a:t>
            </a:r>
          </a:p>
          <a:p>
            <a:pPr eaLnBrk="1" hangingPunct="1">
              <a:lnSpc>
                <a:spcPts val="4000"/>
              </a:lnSpc>
              <a:buSzPct val="125000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managing pests.</a:t>
            </a:r>
          </a:p>
          <a:p>
            <a:pPr marL="457200" indent="-457200" eaLnBrk="1" hangingPunct="1">
              <a:lnSpc>
                <a:spcPts val="4000"/>
              </a:lnSpc>
              <a:buSzPct val="125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Additional resources for pest</a:t>
            </a:r>
          </a:p>
          <a:p>
            <a:pPr eaLnBrk="1" hangingPunct="1">
              <a:lnSpc>
                <a:spcPts val="4000"/>
              </a:lnSpc>
              <a:buSzPct val="125000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identification and management, </a:t>
            </a:r>
          </a:p>
          <a:p>
            <a:pPr eaLnBrk="1" hangingPunct="1">
              <a:lnSpc>
                <a:spcPts val="4000"/>
              </a:lnSpc>
              <a:buSzPct val="125000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e.g., diagnostic services.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28600" y="228600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i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Direct Access to IPM Information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981200" cy="5366286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830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2057400" y="4190999"/>
            <a:ext cx="2514601" cy="13806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43412" cy="686566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2072640" y="179373"/>
            <a:ext cx="2525487" cy="87436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743200" y="6096000"/>
            <a:ext cx="990600" cy="590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2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2400" y="179372"/>
            <a:ext cx="1905000" cy="539226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86000" y="2734963"/>
            <a:ext cx="1981200" cy="392084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81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0"/>
          <p:cNvGrpSpPr>
            <a:grpSpLocks/>
          </p:cNvGrpSpPr>
          <p:nvPr/>
        </p:nvGrpSpPr>
        <p:grpSpPr bwMode="auto">
          <a:xfrm>
            <a:off x="647700" y="2831528"/>
            <a:ext cx="7848600" cy="3695552"/>
            <a:chOff x="144" y="1776"/>
            <a:chExt cx="5472" cy="2860"/>
          </a:xfrm>
          <a:solidFill>
            <a:schemeClr val="bg1"/>
          </a:solidFill>
        </p:grpSpPr>
        <p:sp>
          <p:nvSpPr>
            <p:cNvPr id="19460" name="Oval 6"/>
            <p:cNvSpPr>
              <a:spLocks noChangeArrowheads="1"/>
            </p:cNvSpPr>
            <p:nvPr/>
          </p:nvSpPr>
          <p:spPr bwMode="auto">
            <a:xfrm>
              <a:off x="144" y="1776"/>
              <a:ext cx="5472" cy="2064"/>
            </a:xfrm>
            <a:prstGeom prst="ellips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46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160"/>
              <a:ext cx="3888" cy="12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4" name="Text Box 8"/>
            <p:cNvSpPr txBox="1">
              <a:spLocks noChangeArrowheads="1"/>
            </p:cNvSpPr>
            <p:nvPr/>
          </p:nvSpPr>
          <p:spPr bwMode="auto">
            <a:xfrm>
              <a:off x="1446" y="4136"/>
              <a:ext cx="3338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itchFamily="18" charset="0"/>
                </a:rPr>
                <a:t>http://ipm.ifas.ufl.edu</a:t>
              </a:r>
            </a:p>
          </p:txBody>
        </p: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411163"/>
            <a:ext cx="91440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Times New Roman" pitchFamily="18" charset="0"/>
              </a:rPr>
              <a:t>IPM Florida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provides statewide, interdisciplinary and inter-unit coordination and assistance for UF/IFAS integrated pest management research Extension and education faculty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04205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hMSERQUExQUFRUWGBQXGBgYGBcYHRoYFxUVFxccGxgaHSYeGB0jHBQUHy8gJCcpLCwsFx4xNTAqNSYrLCkBCQoKDgwOFw8PGikcHBwpKSkpKSkpKSkpKSkpKSkpKSkpKSkpKSkpKSkpKSkpKSksKSwpKSkpKSksKSwuKSwpKf/AABEIAKABHAMBIgACEQEDEQH/xAAcAAABBQEBAQAAAAAAAAAAAAADAQIEBQYHAAj/xAA5EAABAwIEAwYFAwMFAAMAAAABAAIRAyEEEjFBBVFhBhMicYGRFDKhsfBCwdEHI1IVYnLh8RYzgv/EABkBAAMBAQEAAAAAAAAAAAAAAAABAgMEBf/EACMRAAICAgIDAAMBAQAAAAAAAAABAhESIQMxE0FRBGFxMiL/2gAMAwEAAhEDEQA/AL92HPJBdTKuThpXjQJHy/RQuVGz4yl7tObSVv8AAm0tR/hRF2g+WqflDxlM2kitpFWXwzdmFOZSb/gd+aPKHiIAoOQK+MYycz2gjab+yN2jxHcYWpVaCHNFp5kgD86LHcG7L52d5VJL6lz6390eTVjjwuTpGqwPEmVfkcHRtv7KZmcqGh2YDL03FlQXa6dxeHDkVrxSDqTHlsFwBIGx3+spLksufC4dkAOKUBSH0GnSQhjCuRmT42OZVRW1kH4dyUUT1SzH42H7xPbVQW4c9U8YJ3IqfIh+JkhlVHZXEKGMI5EbhnKXNFeNoI510enXjdAbhjzTxg+qlzHgybSxPVEdjJUNmGRRR6hTkGK9ktmLSuxYI0BCiiinNpBGTFhEHWDDoAgmmFN7kJuVswCJ5JZFKkQg08k9sqb3S9TAMgQY16IthaIzQU/OpQo9EzHDLSeQ2SGmBpJi3ki2yc0c77Xf1KaymWYUu70ktLsvywYJAOpXOajHVXZnvc+o4yQZJM7zpoFpOz3YXE13iqD3bblrtZIJGp/gov8A8brsrAvaKrC9zG+K5jOcvhG8EweST5Ei8MnbM3jBQdSHdimx7bOEuJdAi02N+S0vZHs07FU3uBzsaBarOXORfLF/CB9VqMP2HZUwwdVpNzgO2k3b5AAgn2CxvFsPUwdIOZialLMB4BJl3diczrW2FtFOVjpJWi74Jw7/AEpuevihTfULRkaC/wAJk/LzgGCbBdAwnafCvpsc3FUw0gEZnsB9QTIK+bKvE31aueq5ziTckkkDpfYSp/FMRhTU/sh5Z1G8nSTMK8aMLUv0bLE/1Pa0gNY5w6wF6n/VBu9NzZ0uuWy+dD7Ij6juRPotsSFNnceG9rqdWnnzZQLEOtBUx/GaUA962DpdcHp4uoGx4oO10T4x8AeK0890nBl+RfDv+H4mPD/cb4tASL+Q3RcTicjSXED6T+cl8/v4tVkOJfI01t/CsuKdscTiBT7y5p6GDJPXr1U4SL8ka2jpfGOM06tN1Jzh4i0CXDUEHRJhwQIbEj89FxykK1SpLWuLpzaabzysus8OxWZoJN945wlyRcVs6PxZRk2qpk5lepcADN9I84WopYqmyjTFR7Wkjc7klZG7TmIb1udAuYcd4lVq1KhaahYXOIF48wPRRG29F/ktRSbPoFlIG4uOYg/ZE+EXzhhOL4qm0ZalVoBkAOcL84lWuF7f8RYbV6hHUA/cKnxyOXyx+HeazGU2lz3BoGpNgo9LiWGJAFamSdPEFwTjHarE4mBXqPcBtED1AiSoVLEvBBAdaIsdkvFIXmPpruWgSSAOZKruJdpMLh2kvrMJvDA4FxIMQAN1yPF/1IxNSiymWDwaOEyXDQnayzNLFva/OWlxOaZB/VMnzkypXHJ9jc19O+Ve1VNmH757D82UNaQ6XDUA6Wg+yhcV7f0cPVYx7CGuaHGfmuLANG/msHw/+olKnh20X4Q1AC4gk6FxmQYubXKyXF+L1cRWdWc2CToAQBsAN9vulHjl7CU4n0PwrtDhcQAaZNzF2keKJjzVq5jBAMSdBz8l86cM7b4qg5jhcMLnAEWLnANl0fNpurfj/wDUV+Kw1Jrsza1N+YubaRpYj5SnhJejN03pndX02NBJgAb6LN8M7b0auIfSAa1rHBgeXA5nHSIXIz27fkFMZ8kQc9RzpIbHk0X2UDhnFW02MIeQ9rnPDQJAIuCesgREocZfClGPtnfO0PGmYYMJy+JwbefWw5Kr4l/UPC0GtzQ95mWsgxG5nQLi/Eu1OIr0e7qPzgEFpJJPUA9ZVM+ud1SjKyHikfSHCO2mFxA8Lw1waXFriAQBrPkIPqsBW4mTiyaDxmqvs9tSREyW6RPRZHh5oPw7RUqND2BztDm2AbOl8vXVRH8QbSxAdTMtaZbmdr7bmfRZtOWjeCUN/TsPaPt2MNSyA/3ZyOfls0jUgfqKj8K7Rdzw+pjcrXTLiBaTIbmcdb8tBK5RxrHte52WQS4uJLpidmxsFEq9oMR8N8NnmjmzZY0OtjqOqpRbpv0ZyxWkbJv9ZcV3oe4U8gP/ANYEAiI+aSeqtMZ/VBuI4bXzlrcQTDWsBsCbOvygrkJqHRJm/hbYmVpejXVe1vcU2U6FWo6Wg1C4kjODmgA/ptHVWeD7fO77DNaxhpse4mYa1znN8Rk6AZiucPcm97ZR4YmnlZ0rtN/UyvWc+lQqDusvzNEaC+U6x11WI4ni3ua1rqhc0XAknUCTJ8gqw1bBNc5WoJEudph3ubAgRzvqeaYY5oWZNL1VEdlmXuI0+ik0mVCYDSXCJG6bgOOPY148JzTOm/IodLiTy7NJa7aDE/ypJsXFVnCzpB5bplPFGbmIj1XsRhX1Dne6+86otPB0xMy436DTX3ToexHY4jQz5XutPwvghyh1UySJyi0TzO6gcFwwfVbAaGt8UADY2n1K1BfJ9VSVFIC2jAgADyEJraxYY0nT8+qmQmVqAcD+XT7RadO0Q8Tj6hb4XS3cdBtz5eypMbwx2XvWHM3Ui4Lf5CvRSDiRof1Rzuf2UynSGXLyH0P/AKfdZKKRpyT8lGC74nRI6oR5bKTxLBd058WaHCDzBEhAbUzfVBzDTX9/fZLSqGYOwlKWaZTrM+aSTYSJT0OwpJy5otqgUQXODQLnrNkV7akXIvJjSR/CA0gEOgA/tH/qaWtDJVUPb5eia2uYveELGYprhlva9t15mIDiwfKBrKEnWxsOzGAE5gNuaDXxg2EI1ekBUBLXBhsZFp6ItfCMgua6ABoUg2wTqpP6SmivFohDwDy8nwnon4iiA45zcaXjXzQFujxxkTM/Re+LBgCb7pvwuaMxJtaOpT61OOm17JjtifEtFr/e/sgVbkHN5WUh2LpiAGgxYoLSHOA2SsAb8O43zj7JtKi4HUKydgqUWdJ81W1mHOImUWDVDauGcdMvuEP/AE934QrA4C2aeciFCruc25BhOwYIYFxEi/kmvwDhqCpWHzECBE/VPfn8vVOxaK1+HP4Ex1Aqzc9wGt0grGEWFIqhhyvdwfNWBxUG/wBk4cR6BMVAjUaZT6R3tPRPbwoRdwHuVJo4CkP1yfJGkAgY7WwnXQr2SOX0T3lswCClystz87JNjLbsy09442+X9wr2VUdnAMzyI0b9yrXEfQpgGw+IBkDYwjtVRhWam86+asW1/wA/PZAx7sOM2bfp0M/z7ledQLiC2xEk9REuHt9kSn1SPkEFh0mZFyIgwgZW8WzPDKUNMkwYvP5PsqrivZ/uGuc29hNjadT5K+xrJLdjsdr/AG0CPh8UfkqAyWmBFiTa3sngpIxk6k7OfYcgOvN0f5jta1teqn8ZwhqPdHhuQcoIHtEiylYOiyjTf3gGYtAadnC9h/K5eSWP7KirKWhmMeU3TahB1HqlGMGkevLp7o/c6Tpv09FSbQfwhhgRMNgyTmNwBN9J5KXVFMtM6gQIB5+3qhAkMAAPn6GyvytqhEas973AG3LX1lNqNytPikydOU/dPax2hH15lHdhXFom17Xjbl+6eSVICup4gtO8pMZXz35ayVNfw8HVwafvbX/pCOHa29iPZWmmOyRguMZWBuXRD4jX7wCB6DqkbVpD9P3TPjgHDKB05zFvuE3EeVqiTgsgF6Z85lSu7YRExKq8KHPzy/LkaTfe8AdExmOcd1BSaQTGHI6DPnZGw7szZ3kmYJsY5eSBl7w3gZQXE9ADP7L1LEZTayKoOyU6Z1+6b3eYw75TqlHESOR80hxov4R6WSsdoT4ksgxYQR+yjuxsuNgM0k+pUTE1jNrDqj4CkSCXRuR1PmlXsm2whZmsDc2CNShltxbnolo4V0jRpEEH1/ZF/wBNMc/KP3VaKQP4lp1j2Xu9Z09gk+Ag7+o/hJ8FzLfcoCyOS4/myaxjiYAKlBnK6R7XxoQgmhgpQLotOkNkAU3TeUZ87/dIZoez+j/QKxxeh6Kt7NxkdHO/srSu6Qd9fsqERcM10CDcWUulU6QfyPqo+DMgc/8ApScv55pjDsRM9vNADktB02SANhKOfMCC7T8H190rWTILdOckkHbkI1TuFV5qQMrjEEdYJ1n8hTP9NcSXQBF4JNwfJaxWjLk/0VBxXdPIcwuLgADIBg89iY3TOHYH4knIwd3JcSRDtm5QfR/0QeKYwSWOYLaFsjzg8gvdn+0T2T4QW6yIBgEjc3N9lnOKk0KEmuz2M7G5s5p7EwJiRrc7GSs3jcDUo2LSOvMQJhb/AIdxczUcajZLiWtMNhp0DlB4vg3Yqo6HNJDW5GtNhMSTMW69VE6LSs5/Uxp0No20904VNgfVWGP4TUDi2rlbZoDonRoIAI6EaqIMA7MIvOkKdE0wYdsdLX/PNNxB1AMxpG/VS6mEcBLhadN7dEtNgAiZaZvA+XW42vKm0GJXh1wYBgFSaeDDjIJgg2iIdHXbqjOptA8IkffznZNZyG06TcDlzCL+DUSA+W2I+yJTwli6LD89FJq4dr2F2h2PTlCbhqILS0kyRYAbzYHmPsrztDSI1d5fmgAAm/M/nJCbhypQdlJadrfsnscCPJaJpICOzDk6J3+mnmPsiNO40XnvhXoTYowbwCCWkf8AaWnhREzHRRKz50cdtQgVqjxuYT0FsscQabRd09IUKlxHKIAUF7puvOZA81NDTLOnxJhPiBE8ipbatPVr3joSs9mRG1ypcS1I0LcWdjKHVxhBufoFRjFEFONYlKgci++KaLQPqmnEibA/RApMtJvtyRHUm/8AijRabPPY4nSPNCc0Tt7fyjMbH+RO3IJwplPQqJ/B3XLb3P1HRaMi1tP2ushSYWkG4IIPqFocHizU1sNhz9VaJZVu7QCnUew0ycpIkHUbKwwnaCk8aubp8w09RZHxHYj4h3eZjTJAAtIMcxqi8A7BupVs9YsewAwL3JMXaeQunaJAOxjZBzD3TKPEwaga3MXTEALXP7O4cgxSpg/8dCpGC4ZSpAZGNadyG/vqFFmmjEdmMUX4suMNDnZXNJFrnf013XQhgWARkdMfMXEifJUPGuEUWUXPpgNdnDpG5Jv+9loeDcS+Ip5Sx8AAFxIgmPJdHFs5+fbVGbr8PBJEOaL3gGxPnoVXHBUpNNhOefCdIP213WuxWCvDWknmT1vp0VPiuHBoqd1ZzrTu0+o0slJNGaeikNTucRNbKfCWl4EyXH5nCfCRIWkpcPa7unsqA5GOaC2PFMcvLTdZdvCqznuzy/KAA9/yuIi1vFpF1oxwMsaKuH8LoBcyYa6NfI31CiPGntopTaD8QwzatCox7RmgwdPFoD9lTcU7HCjRY5ji5xgFoB1kmRElqu2cdo1w0NMVf1N3BGs7beqtMPissB2o0H5oplGuzZNM5w7hpkhwl2Wcrpadb673tzVVW4a5siYIElv1hdO7RcK78NexzWuYDeTMagW2XPeJUHtf/cDg43vNwIvfXZc9NPRUqA4DBZXAPIGhLTuLFCxuHFN8BwO/ICdQE6tRzDfN01jU+vRQMVThodJcSddNZt581CTuyW/g6g65adLzG6cynTbfU7D80QaTRmAIJJOh39din1OGuyve0GKfzbEZtNf2Vf0mI2sxvzSL+8kodSgYLW3i50Q3tIEEQeZUj4i4yiDETp7+myq/g7IPw79gSnVmObZ0TYqWxlzcfX7puIZIBe6Cdx9o3291alsOyAKYJ1SNBG6IKsAReJ1E7oIcrthQ4UZ1KG7BzpdE7wRdeJ5FVYUB7gDZM7i0qRmI6p5dImwRkhFeWpBKsA2dR+XQcjVSaYFvTYYtJHkUWlgXxctAXhX2bPoU4NJnVYqjXZ6tRFoJ9/4Q6ZI6+q87Dp9LDDnJ6IKTD4WhOp9itDwekO8ZI/IVPhmtGgMqy4diYqNJ5haroyb2bZtfaE9tQ8x7KPMiU+m6dVkWHcCbjUJ9Go13n0UWvWyNmfIaz7pmGqyARrrHOUwGdoqf9h2mrZMX+YJnZDEvykNc1xn5HGDEag7idlI4m4PoVBAnKZHUX/ZZ7s7xEYermy+EgCRqBzv9lvxmPIjolSkIkgAmxGqp/wDTXGekjb0/OiusZRzNmbxYqNQb4SSbkTHkt2cxWYTupIqgNfoASL9QeXmrzB4VhaWkawbW8uiocjariLtdsRBIG8TpP7K3wbHNi+mh1kdUk/TH+0VPansgLVsPlp1ZgmLEG0OAttqicDq08W0UcQBTxNNoblux3htI/wAgeauON8UDKRBBl1pHmn1uDUMdSa79YAy1QIe1w3nfyWcjSL9oz3EuFvoBx7xmUyCXuAjUXPPyVVwh4NOo6s5tRxLGA/NaJAnlfTorX4+tharaGMMiRkrgeF4nRw2dfrKt6/C260srHTMwII9Nj0XJODTs6oyUjkfFadL9BcTJkERlNx6qvbRsZcGk9Nf412Wo7V4WpRxQc5glwa4mneXkkAQSMpOXrsqp2BdXNQgEPY5jcrpJdnOUQ51xvOmyyaIemVFPAPceehnceadhcdUokkXJGV1pBEQD5hGfhn0ajqb7Fktdew9d9lHxGZ1wJOpLbeQKVfSSQ5jK09w0g5blxkm0kzoPJRXUwwkVALEiAOUqTg2PyQAWhxkHlB2+yhvwbvFuJMyd9zfmmotg9gMdi5d4RAge8EfSUrcR3jQ15EtJIJ1vqJ/ZetpqhPpDay0TS0VTF7tgFvEdOV/380N9EdfVNqMI2CQ1jobiOS0uxA3UuiZlKJSqT1XnP6JWMYx0ape+BslNMHzQzSQ6YrJ+EbncGiBvJ2tqrL/40HXDpHoPoqbhtEvrU2Tqb/crbgxYLp4OHJHH+Rz+OSozbWkE5WtHkEOo103MQpjQOd+s+qDUw45yVytHoRkCZh5/UFIwuGE3uk+HgWCNh6Zm2yFobdljRaGi0BMbUcDMWmZPmhnTUfnRR6uYz4jHJW5GdG/wmI8P3Rnnce6rOH1Yp0yd2tn2Uxjy22oUFlfxLiwbXo03G7g6egJAB9wQrOjGmnI8uiwvFazvi6lQ/wCQa2eTQFscFiu9ph4318xqqYFlVM2cI6jfZZeu0U3kAWa6xPuFfNdmH+4bc1n+LOAqvzj8gK4Mzkavhna6Q1r5cYgmw31jbZSK+JN9YPQ6c/ssv2WpMq1sjmy0g/qjbf8AyWwq8LJBaHf248Jm86EEey3s55JWVVLE907MBP7q9HF5olwFwfJQcPwxrC0OJUvH8LJYQ07zp0VpEPRT8d4u1zWgm8iU7s5x80dILTI9tLbKDQwuUkO1M3TTgAHeBS0NSo1ePx1LFNh4sdjzNrciOaoKJr8PzXNbDtBMfrpWsf8AcznuNUTDUajWlpFyJFlHxHEsV3ga2n3hgtE2hxAgjmI9DosZqtm0JroznE6jK1cZ4e2c7iyYfJlxEzYA5RpbZScfVe0U20C/ILMgAeIZS5ptcCDHvKmjBVMG9rq9Fj8O8zUa2+UEzIiPCNcost3X4dh8TTpVaRaWMIqNyxEAEeljdc/jfZomr2cw47UDHBz3h4y1YHd/qIAF58V7SdJGqFwHse7FU8zPD4CdIBM6W5mb9Qtlx/glGrSeWtaXOyNB1/UIA5C5VrwikKTIZo0Bo2sBsdp1Sw9lNbpHKMXWNLMxwIcyw3Egwb+/5ZRJDrFuuwMbc9l1fiHA8PXyMdTjKABlMEeIuPmSXGSVm+0HYOrTJfSBqt1sAHAdR+oW1CzwfoTiznuJwgaQQTB529JhRXPIsQVo63D51Bkagm3/AGoFThYI8Jh3I+f0W+GibaKvN090E0ekKTicK9nzD1QhUmyjodiZYEwBslZVMyAHAaWMSnRyKGaZVKQVYSqG1C3NIMySLSg4iiWzBkTySVHHUaprnGIJ0/NFTE0T+B1f7wgCwN+SscTxshxABsq/gjRNR0WiPPcqPVguJLhczYlVHlnHSM5cMJf9PstQzMd06nhomV7Naxv0Rm4gAaX5rFbOpAqdC6NTcWzbpZIaml001EWOhsySV57jCNTbPSyQUxrqixUangjwaLAdIyz5GFKqUi3U25qp7PVxkc3TKZ9/wq3NSR5KxGBxFNxe/M4fM4nfUn7K+7LVnsJbqHX9eg5KmxmCqNc6RoT4uc6mEXg9YsqsJILdzO2iF2Ho3uQOuFSdoGQ9hkEkGRvEwP3Vzh2j9PKxVd2io/K+Bbwn1uP3VRJZS4eoWODmkgiDa8HZdG4Ji8PXIiW1BFzYmOZ0Oy5+GADYdPstV2QyZXf5AjQ7EfRdEN6OfkVbNTxjAl+R1PVpM3iQY+0JaT7QdUOo+o0SCC31BH3lVlZ5Jkkn1WvRj2LxLCgk211SYKjki3kpGGxLXmJ8Qv5hGxrSW+GDym31SY0h+Rr8vQ2UxmEaDMXO/wCaQqMZqesjp/B3UvDcXJcGuHqgouqmCZWpljwD5/n0XNeM4CvwmoXUs78M4h2Qm063OvrvbktxwytmL2yZDifcyrp+HbVpmnVaHNcIvo7+Cs5xroqLvswOF7WUsY2iGtyPDnPqNbyaLXPNzmn/APKsG4vLAJFwSLG5nnyHRY7tPwB/DcQXUCTTc0m4B8NpaTqCJnrC1nZ7j3xWHFOsxrsrRdljH6XN1B2kjfVZOOSpGsZ07ZccIoT4ipuL4kKUd4WgOJAPijpOt/oo/Csewnuc4dUb+kjK6ImS311EhROL1yXQR4Vz7s6LTRF4x2WoYm7TkfzFvdYjjHAquHdlc1zwdH2Nuc/ste+rl39V6pi8wyuNjsbtP8LRMzkc8fRIk+Bx1IKqMXhy8lzWADcDmt7xjsj3wPcPgnWm+DP/ABdN/IrK4vCPYRTqhzXTuCDb0/lN01TIM3UbGxkpWm09eavsTRbAzAEcwNPZU1SiJIA9dAssfgdAnRCFUpgo/wADESR77IFWkR9fzr6J1QZJkmjLaB5mfrb9lVd0raq6AB0+yhehRY2Xhd5jnukcCEj3QIkzy/Lr06C1+v5KlG9CUz5qS1pQ2EA849E+m4mf/EBYUAc//EKrWa2NYTKrCeQHNDe1vn1TSJs0HZ2oDnixsYPK4/hXOcAzofWFjOH480Xh02Go5hagcYoFoc6szKdBmE+ytElNx+sA8iSZvG14j7KopGXtGgJA8hN1J4jjWYmq51Iw0QJNpIjbqg4qiQ0EEDLqZGyfYJG8w1fKBAsLDU6IHGeIxSILCcxABjSFR8N7aYcgZyWHeQSPoi8T7XUHtDKcmSDmggCJnW5OidMD2fkBfVSuG4p9N2ZjoP08j0VeW5t79EdjT66LaLohq9HSuE8QbVaWg3Go1j/pHp4Fubpv0WT4dxuoGsYIBgeI2nzt0Wl4JxB7ge9bBBs4CxELa0zlcWmR8ZhHNcHUmNe3Wcw1/bzU+ncXEHz3UunSaHECBN40Em8gdUrKQgpJUDZDxVbK24lultQVAp4EtGYmRfXkripRgdPss/xCs8EwZH5YjZD1sE70Dw2NLKuZp0tzB81tMDjW1Gy3TcbiOiwJi5bvEg/cH9lL4bxV1FhvLSbc2nlO4+yzl0XDsse1fD6daoKbiPG0A8xeAfqsDhTV4fiHscIY10/8A4w14/2HQ8j6LQ1OKGpig425enP2Wg7WcF7+i2swN72mDAOj2EeOm/ofoUkxyQfh+Jp1XMLnMY5kGLE3/wAXfpaehVvjOE03kk/M4DfluGrmvZjHUqNWmH3pPluHe+/cv/VQqDSQR4XciCt7T49SNRjajMr58MiYJtIPLr1SlEcXRRcX4WaZg6KlqawukcQ4WKouTOyy1fsvUzEES3mIP0WdUa5WV2BaOfnv6q2+AZWphtYNdyN5HKHag/RBq9lqrHB1Nwt+XCh8c4vVpUxSyhteqcjDq0T8zuYAEmOilK2Nsw/Fuzb3VavwwL2MjvHi4a4i7QR8xFtOapa3ChEOc2RIiSLrtXDOEtoUW06VwBMz87jcuJ3LjuqLjXZ1lZpyMDK2zX2BveCPoqfwhI5BWwgaQII31lBDTIabg6/nPqtXxfgtSlAq08v1HSHKlxOFa0mJmBE6XI0WeOyqTK54i0kxMdQP3CAK3mptfh1VsyJBuCLwfz7qLlbuD+aolH2K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60376" y="1143000"/>
            <a:ext cx="8264524" cy="5438614"/>
            <a:chOff x="460376" y="1143000"/>
            <a:chExt cx="8264524" cy="5438614"/>
          </a:xfrm>
        </p:grpSpPr>
        <p:pic>
          <p:nvPicPr>
            <p:cNvPr id="2057" name="Picture 9" descr="http://www.crec.ifas.ufl.edu/academics/faculty/duncan/images/duncan_larr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122" y="4228938"/>
              <a:ext cx="2002276" cy="235267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7" name="Picture 19" descr="http://www.news.dm/wp-content/uploads/2012/12/eric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3599"/>
            <a:stretch/>
          </p:blipFill>
          <p:spPr bwMode="auto">
            <a:xfrm>
              <a:off x="643105" y="3581400"/>
              <a:ext cx="2633496" cy="22860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 descr="http://www.ars.usda.gov/is/graphics/photos/aug10/d1853-1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654" y="2247015"/>
              <a:ext cx="3623346" cy="240118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7" descr="http://upload.wikimedia.org/wikipedia/commons/thumb/b/b0/OrangeBloss_wb.jpg/300px-OrangeBloss_wb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295400"/>
              <a:ext cx="2857500" cy="25146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http://southeastfarmpress.com/site-files/southeastfarmpress.com/files/imagecache/medium_img/uploads/2012/02/phil-stansly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60376" y="1143000"/>
              <a:ext cx="3111898" cy="203681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http://m.ifas.ufl.edu/m/cpests/images/pests/launch-norm_leppl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384" y="5439486"/>
              <a:ext cx="1233685" cy="96131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15" descr="http://ics.ifas.ufl.edu/inside_ifas/2012/08_23a_6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234" y="2619375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143000" y="762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Experts in Citrus IPM</a:t>
            </a:r>
            <a:endParaRPr lang="en-US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2819400"/>
            <a:ext cx="1107875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Dr. Phil </a:t>
            </a:r>
            <a:r>
              <a:rPr lang="en-US" sz="1200" dirty="0" err="1" smtClean="0">
                <a:solidFill>
                  <a:schemeClr val="bg1"/>
                </a:solidFill>
              </a:rPr>
              <a:t>Stansly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6779" y="5537658"/>
            <a:ext cx="1107875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Dr. Eric Rohrig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2351" y="2323003"/>
            <a:ext cx="1012049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Dr. David Hall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9000" y="3456801"/>
            <a:ext cx="1398339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Dr. </a:t>
            </a:r>
            <a:r>
              <a:rPr lang="en-US" sz="1200" dirty="0" err="1" smtClean="0">
                <a:solidFill>
                  <a:schemeClr val="bg1"/>
                </a:solidFill>
              </a:rPr>
              <a:t>Jawwad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Qureshi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2800" y="6248400"/>
            <a:ext cx="1260275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Dr. Larry Duncan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1669" y="1170801"/>
            <a:ext cx="1295400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   Mike Ziegler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9769" y="5029200"/>
            <a:ext cx="1230431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Dr. Norm Leppla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6326" y="4648200"/>
            <a:ext cx="574474" cy="24622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FDACS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0215" y="3563779"/>
            <a:ext cx="574474" cy="24622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 </a:t>
            </a:r>
            <a:r>
              <a:rPr lang="en-US" sz="1000" dirty="0" smtClean="0">
                <a:solidFill>
                  <a:schemeClr val="bg1"/>
                </a:solidFill>
              </a:rPr>
              <a:t>USDA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4252" y="1736423"/>
            <a:ext cx="365601" cy="24622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UF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98744" y="3008421"/>
            <a:ext cx="365601" cy="24622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UF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68599" y="5553046"/>
            <a:ext cx="365601" cy="24622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UF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5136" y="6019800"/>
            <a:ext cx="365601" cy="24622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UF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5469" y="1536368"/>
            <a:ext cx="1447799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Agricultural Resource Management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hepress.purdue.edu/sites/default/files/imagecache/large/covers/97815575328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8450" y="914400"/>
            <a:ext cx="3181350" cy="47625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152072"/>
            <a:ext cx="129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Biological control + chemical control , if needed</a:t>
            </a:r>
            <a:endParaRPr lang="en-US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1132" y="283056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Ray. F. Smith </a:t>
            </a:r>
          </a:p>
          <a:p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William W. Allen Scientific American 1954</a:t>
            </a:r>
            <a:endParaRPr lang="en-US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692062"/>
            <a:ext cx="2868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Vernon M. Stern</a:t>
            </a:r>
          </a:p>
          <a:p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Ray F. Smith,</a:t>
            </a:r>
          </a:p>
          <a:p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Robert van den Bosch</a:t>
            </a:r>
          </a:p>
          <a:p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Kenneth S. Hagen </a:t>
            </a:r>
            <a:r>
              <a:rPr lang="en-US" dirty="0" err="1" smtClean="0">
                <a:solidFill>
                  <a:schemeClr val="bg1"/>
                </a:solidFill>
                <a:latin typeface="Lucida Sans" pitchFamily="34" charset="0"/>
              </a:rPr>
              <a:t>Hilgardia</a:t>
            </a:r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 1959</a:t>
            </a:r>
            <a:endParaRPr lang="en-US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5562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Private Sector Crop Advisors</a:t>
            </a:r>
            <a:endParaRPr lang="en-US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53153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“The Integrated Control Concept”</a:t>
            </a:r>
            <a:endParaRPr lang="en-US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545068"/>
            <a:ext cx="23622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latin typeface="Lucida Sans" pitchFamily="34" charset="0"/>
              </a:rPr>
              <a:t>Supervised Control </a:t>
            </a:r>
            <a:endParaRPr lang="en-US" dirty="0">
              <a:solidFill>
                <a:srgbClr val="00FF00"/>
              </a:solidFill>
              <a:latin typeface="Lucida Sans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391400" y="4320805"/>
            <a:ext cx="342900" cy="862211"/>
          </a:xfrm>
          <a:prstGeom prst="downArrow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" y="406568"/>
            <a:ext cx="20574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FF00"/>
                </a:solidFill>
                <a:latin typeface="Lucida Sans" pitchFamily="34" charset="0"/>
              </a:rPr>
              <a:t>Integrated Pest Management</a:t>
            </a:r>
            <a:endParaRPr lang="en-US" dirty="0">
              <a:solidFill>
                <a:srgbClr val="00FF00"/>
              </a:solidFill>
              <a:latin typeface="Lucida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1639669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“Insect Control and the Balance of Nature” 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1104900" y="4267200"/>
            <a:ext cx="342900" cy="862211"/>
          </a:xfrm>
          <a:prstGeom prst="downArrow">
            <a:avLst/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9861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Honey Bee Colony Collapse Disorder (CCD)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2666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Lucida Sans" pitchFamily="34" charset="0"/>
              </a:rPr>
              <a:t>“To </a:t>
            </a:r>
            <a:r>
              <a:rPr lang="en-US" sz="1600" dirty="0">
                <a:solidFill>
                  <a:schemeClr val="bg1"/>
                </a:solidFill>
                <a:latin typeface="Lucida Sans" pitchFamily="34" charset="0"/>
              </a:rPr>
              <a:t>fully address the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range of interacting factors </a:t>
            </a:r>
            <a:r>
              <a:rPr lang="en-US" sz="1600" dirty="0">
                <a:solidFill>
                  <a:schemeClr val="bg1"/>
                </a:solidFill>
                <a:latin typeface="Lucida Sans" pitchFamily="34" charset="0"/>
              </a:rPr>
              <a:t>that contribute to bee declines</a:t>
            </a:r>
            <a:r>
              <a:rPr lang="en-US" sz="1600" dirty="0" smtClean="0">
                <a:solidFill>
                  <a:schemeClr val="bg1"/>
                </a:solidFill>
                <a:latin typeface="Lucida Sans" pitchFamily="34" charset="0"/>
              </a:rPr>
              <a:t>, the </a:t>
            </a:r>
            <a:r>
              <a:rPr lang="en-US" sz="1600" dirty="0">
                <a:solidFill>
                  <a:schemeClr val="bg1"/>
                </a:solidFill>
                <a:latin typeface="Lucida Sans" pitchFamily="34" charset="0"/>
              </a:rPr>
              <a:t>EPA-USDA task force is taking a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landscape-level systems approach </a:t>
            </a:r>
            <a:r>
              <a:rPr lang="en-US" sz="1600" dirty="0">
                <a:solidFill>
                  <a:schemeClr val="bg1"/>
                </a:solidFill>
                <a:latin typeface="Lucida Sans" pitchFamily="34" charset="0"/>
              </a:rPr>
              <a:t>to bee </a:t>
            </a:r>
            <a:r>
              <a:rPr lang="en-US" sz="1600" dirty="0" smtClean="0">
                <a:solidFill>
                  <a:schemeClr val="bg1"/>
                </a:solidFill>
                <a:latin typeface="Lucida Sans" pitchFamily="34" charset="0"/>
              </a:rPr>
              <a:t>research and </a:t>
            </a:r>
            <a:r>
              <a:rPr lang="en-US" sz="1600" dirty="0">
                <a:solidFill>
                  <a:schemeClr val="bg1"/>
                </a:solidFill>
                <a:latin typeface="Lucida Sans" pitchFamily="34" charset="0"/>
              </a:rPr>
              <a:t>rescue, examining land-use patterns, nutritional stress associated with available forage</a:t>
            </a:r>
            <a:r>
              <a:rPr lang="en-US" sz="1600" dirty="0" smtClean="0">
                <a:solidFill>
                  <a:schemeClr val="bg1"/>
                </a:solidFill>
                <a:latin typeface="Lucida Sans" pitchFamily="34" charset="0"/>
              </a:rPr>
              <a:t>, exposure </a:t>
            </a:r>
            <a:r>
              <a:rPr lang="en-US" sz="1600" dirty="0">
                <a:solidFill>
                  <a:schemeClr val="bg1"/>
                </a:solidFill>
                <a:latin typeface="Lucida Sans" pitchFamily="34" charset="0"/>
              </a:rPr>
              <a:t>and susceptibility to parasites and pathogens, bee genetic diversity, and the </a:t>
            </a:r>
            <a:r>
              <a:rPr lang="en-US" sz="1600" dirty="0" smtClean="0">
                <a:solidFill>
                  <a:schemeClr val="bg1"/>
                </a:solidFill>
                <a:latin typeface="Lucida Sans" pitchFamily="34" charset="0"/>
              </a:rPr>
              <a:t>means to </a:t>
            </a:r>
            <a:r>
              <a:rPr lang="en-US" sz="1600" dirty="0">
                <a:solidFill>
                  <a:schemeClr val="bg1"/>
                </a:solidFill>
                <a:latin typeface="Lucida Sans" pitchFamily="34" charset="0"/>
              </a:rPr>
              <a:t>augment pollinator forage in all landscapes, in addition to minimizing pesticide exposures</a:t>
            </a:r>
            <a:r>
              <a:rPr lang="en-US" sz="1600" dirty="0" smtClean="0">
                <a:solidFill>
                  <a:schemeClr val="bg1"/>
                </a:solidFill>
                <a:latin typeface="Lucida Sans" pitchFamily="34" charset="0"/>
              </a:rPr>
              <a:t>.</a:t>
            </a:r>
          </a:p>
          <a:p>
            <a:pPr marL="0" indent="0">
              <a:lnSpc>
                <a:spcPts val="500"/>
              </a:lnSpc>
              <a:buNone/>
            </a:pPr>
            <a:endParaRPr lang="en-US" sz="1600" dirty="0">
              <a:solidFill>
                <a:schemeClr val="bg1"/>
              </a:solidFill>
              <a:latin typeface="Lucida Sans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  <a:latin typeface="Lucida Sans" pitchFamily="34" charset="0"/>
              </a:rPr>
              <a:t>A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meta-analysis </a:t>
            </a:r>
            <a:r>
              <a:rPr lang="en-US" sz="1600" dirty="0">
                <a:solidFill>
                  <a:schemeClr val="bg1"/>
                </a:solidFill>
                <a:latin typeface="Lucida Sans" pitchFamily="34" charset="0"/>
              </a:rPr>
              <a:t>should guide attention to the most urgent research. Steps to improve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collaboration and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information sharing </a:t>
            </a:r>
            <a:r>
              <a:rPr lang="en-US" sz="1600" dirty="0">
                <a:solidFill>
                  <a:schemeClr val="bg1"/>
                </a:solidFill>
                <a:latin typeface="Lucida Sans" pitchFamily="34" charset="0"/>
              </a:rPr>
              <a:t>among commercial beekeepers, agricultural producers, </a:t>
            </a:r>
            <a:r>
              <a:rPr lang="en-US" sz="1600" dirty="0" smtClean="0">
                <a:solidFill>
                  <a:schemeClr val="bg1"/>
                </a:solidFill>
                <a:latin typeface="Lucida Sans" pitchFamily="34" charset="0"/>
              </a:rPr>
              <a:t>the research </a:t>
            </a:r>
            <a:r>
              <a:rPr lang="en-US" sz="1600" dirty="0">
                <a:solidFill>
                  <a:schemeClr val="bg1"/>
                </a:solidFill>
                <a:latin typeface="Lucida Sans" pitchFamily="34" charset="0"/>
              </a:rPr>
              <a:t>community, and other stakeholders will also be laid out. The task force’s goal is to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turn around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this decline </a:t>
            </a:r>
            <a:r>
              <a:rPr lang="en-US" sz="1600" dirty="0">
                <a:solidFill>
                  <a:schemeClr val="bg1"/>
                </a:solidFill>
                <a:latin typeface="Lucida Sans" pitchFamily="34" charset="0"/>
              </a:rPr>
              <a:t>as we proceed with our work over the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next 5 to 10 years</a:t>
            </a:r>
            <a:r>
              <a:rPr lang="en-US" sz="1600" dirty="0">
                <a:solidFill>
                  <a:schemeClr val="bg1"/>
                </a:solidFill>
                <a:latin typeface="Lucida Sans" pitchFamily="34" charset="0"/>
              </a:rPr>
              <a:t>. As our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knowledge increases </a:t>
            </a:r>
            <a:r>
              <a:rPr lang="en-US" sz="1600" dirty="0">
                <a:solidFill>
                  <a:schemeClr val="bg1"/>
                </a:solidFill>
                <a:latin typeface="Lucida Sans" pitchFamily="34" charset="0"/>
              </a:rPr>
              <a:t>during this time, there will be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</a:rPr>
              <a:t>constant evaluation </a:t>
            </a:r>
            <a:r>
              <a:rPr lang="en-US" sz="1600" dirty="0">
                <a:solidFill>
                  <a:schemeClr val="bg1"/>
                </a:solidFill>
                <a:latin typeface="Lucida Sans" pitchFamily="34" charset="0"/>
              </a:rPr>
              <a:t>of research priorities and actions</a:t>
            </a:r>
            <a:r>
              <a:rPr lang="en-US" sz="1600" dirty="0" smtClean="0">
                <a:solidFill>
                  <a:schemeClr val="bg1"/>
                </a:solidFill>
                <a:latin typeface="Lucida Sans" pitchFamily="34" charset="0"/>
              </a:rPr>
              <a:t>.”</a:t>
            </a:r>
            <a:endParaRPr lang="en-US" sz="1600" dirty="0">
              <a:solidFill>
                <a:schemeClr val="bg1"/>
              </a:solidFill>
              <a:latin typeface="Lucida San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4597" y="4454306"/>
            <a:ext cx="1712603" cy="156518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266093" cy="2133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9800" y="4636732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ucida Sans" pitchFamily="34" charset="0"/>
              </a:rPr>
              <a:t>Catherine </a:t>
            </a:r>
            <a:r>
              <a:rPr lang="en-US" dirty="0" err="1">
                <a:solidFill>
                  <a:schemeClr val="bg1"/>
                </a:solidFill>
                <a:latin typeface="Lucida Sans" pitchFamily="34" charset="0"/>
              </a:rPr>
              <a:t>Woteki</a:t>
            </a:r>
            <a:r>
              <a:rPr lang="en-US" dirty="0">
                <a:solidFill>
                  <a:schemeClr val="bg1"/>
                </a:solidFill>
                <a:latin typeface="Lucida Sans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Lucida Sans" pitchFamily="34" charset="0"/>
              </a:rPr>
              <a:t>Chief </a:t>
            </a:r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Scientist  and </a:t>
            </a:r>
            <a:r>
              <a:rPr lang="en-US" dirty="0">
                <a:solidFill>
                  <a:schemeClr val="bg1"/>
                </a:solidFill>
                <a:latin typeface="Lucida Sans" pitchFamily="34" charset="0"/>
              </a:rPr>
              <a:t>Under </a:t>
            </a:r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Secretary for </a:t>
            </a:r>
            <a:r>
              <a:rPr lang="en-US" dirty="0">
                <a:solidFill>
                  <a:schemeClr val="bg1"/>
                </a:solidFill>
                <a:latin typeface="Lucida Sans" pitchFamily="34" charset="0"/>
              </a:rPr>
              <a:t>Research, </a:t>
            </a:r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Education and </a:t>
            </a:r>
            <a:r>
              <a:rPr lang="en-US" dirty="0">
                <a:solidFill>
                  <a:schemeClr val="bg1"/>
                </a:solidFill>
                <a:latin typeface="Lucida Sans" pitchFamily="34" charset="0"/>
              </a:rPr>
              <a:t>Economics </a:t>
            </a:r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at the </a:t>
            </a:r>
            <a:r>
              <a:rPr lang="en-US" dirty="0">
                <a:solidFill>
                  <a:schemeClr val="bg1"/>
                </a:solidFill>
                <a:latin typeface="Lucida Sans" pitchFamily="34" charset="0"/>
              </a:rPr>
              <a:t>U.S. </a:t>
            </a:r>
            <a:r>
              <a:rPr lang="en-US" dirty="0" smtClean="0">
                <a:solidFill>
                  <a:schemeClr val="bg1"/>
                </a:solidFill>
                <a:latin typeface="Lucida Sans" pitchFamily="34" charset="0"/>
              </a:rPr>
              <a:t>Department of Agriculture </a:t>
            </a:r>
            <a:endParaRPr lang="en-US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62484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ucida Sans" pitchFamily="34" charset="0"/>
              </a:rPr>
              <a:t>SCIENCE VOL 341 16 AUGUST 2013</a:t>
            </a:r>
          </a:p>
        </p:txBody>
      </p:sp>
    </p:spTree>
    <p:extLst>
      <p:ext uri="{BB962C8B-B14F-4D97-AF65-F5344CB8AC3E}">
        <p14:creationId xmlns:p14="http://schemas.microsoft.com/office/powerpoint/2010/main" xmlns="" val="18224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52400" y="1371600"/>
            <a:ext cx="5638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IPM is the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coordinated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use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of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pest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and environmental information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and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available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pest control methods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to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prevent unacceptable levels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of pest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damage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by the most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economical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means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with the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least possible risk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to people, property,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&amp; the 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environment. 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743200" y="228600"/>
            <a:ext cx="411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400" b="1" i="1" dirty="0">
                <a:solidFill>
                  <a:srgbClr val="00E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What is IPM?</a:t>
            </a:r>
          </a:p>
        </p:txBody>
      </p:sp>
      <p:pic>
        <p:nvPicPr>
          <p:cNvPr id="5" name="Picture 10" descr="roa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3193" y="1905000"/>
            <a:ext cx="2881313" cy="3551238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604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6629400" cy="4953000"/>
          </a:xfrm>
          <a:ln>
            <a:solidFill>
              <a:srgbClr val="00FF00"/>
            </a:solidFill>
          </a:ln>
        </p:spPr>
        <p:txBody>
          <a:bodyPr>
            <a:normAutofit/>
          </a:bodyPr>
          <a:lstStyle/>
          <a:p>
            <a:pPr eaLnBrk="1" hangingPunct="1">
              <a:buClr>
                <a:srgbClr val="FF33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Biological knowledge</a:t>
            </a:r>
          </a:p>
          <a:p>
            <a:pPr eaLnBrk="1" hangingPunct="1">
              <a:buClr>
                <a:srgbClr val="FF33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 Monitoring and inspection</a:t>
            </a:r>
          </a:p>
          <a:p>
            <a:pPr eaLnBrk="1" hangingPunct="1">
              <a:buClr>
                <a:srgbClr val="FF33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 Act to control pests when necessary</a:t>
            </a:r>
          </a:p>
          <a:p>
            <a:pPr eaLnBrk="1" hangingPunct="1">
              <a:buClr>
                <a:srgbClr val="FF33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 Choose least-risk options </a:t>
            </a:r>
          </a:p>
          <a:p>
            <a:pPr eaLnBrk="1" hangingPunct="1">
              <a:buClr>
                <a:srgbClr val="FF33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 Long-term, preventative practices</a:t>
            </a:r>
          </a:p>
          <a:p>
            <a:pPr eaLnBrk="1" hangingPunct="1">
              <a:buClr>
                <a:srgbClr val="FF33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 Evaluation and records</a:t>
            </a:r>
          </a:p>
          <a:p>
            <a:pPr eaLnBrk="1" hangingPunct="1">
              <a:buClr>
                <a:srgbClr val="FF33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 Pesticide management</a:t>
            </a:r>
          </a:p>
          <a:p>
            <a:pPr eaLnBrk="1" hangingPunct="1">
              <a:buClr>
                <a:srgbClr val="FF330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 Continual improvement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90600" y="304800"/>
            <a:ext cx="723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Complete </a:t>
            </a:r>
            <a:r>
              <a:rPr lang="en-US" sz="40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IPM Program</a:t>
            </a:r>
          </a:p>
        </p:txBody>
      </p:sp>
    </p:spTree>
    <p:extLst>
      <p:ext uri="{BB962C8B-B14F-4D97-AF65-F5344CB8AC3E}">
        <p14:creationId xmlns:p14="http://schemas.microsoft.com/office/powerpoint/2010/main" xmlns="" val="2561070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457200" y="533400"/>
            <a:ext cx="3429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>
              <a:latin typeface="Stone Sans ITC TT-Bold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</p:txBody>
      </p:sp>
      <p:sp>
        <p:nvSpPr>
          <p:cNvPr id="13315" name="Line 11"/>
          <p:cNvSpPr>
            <a:spLocks noChangeShapeType="1"/>
          </p:cNvSpPr>
          <p:nvPr/>
        </p:nvSpPr>
        <p:spPr bwMode="auto">
          <a:xfrm>
            <a:off x="1066800" y="2209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381000" y="609600"/>
            <a:ext cx="762000" cy="5105400"/>
          </a:xfrm>
          <a:prstGeom prst="downArrow">
            <a:avLst>
              <a:gd name="adj1" fmla="val 50000"/>
              <a:gd name="adj2" fmla="val 16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371600" y="990600"/>
            <a:ext cx="3352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13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Pest outbreaks &amp;   disease epidemics </a:t>
            </a:r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13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Environmental contamination</a:t>
            </a:r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13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Human health hazards</a:t>
            </a:r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135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Pest mgmt.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costs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135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Reduce risks</a:t>
            </a:r>
            <a:endParaRPr lang="en-US" sz="24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3886200" y="381000"/>
            <a:ext cx="46482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600">
              <a:latin typeface="Stone Sans OS ITC TT-Bold" charset="0"/>
            </a:endParaRPr>
          </a:p>
        </p:txBody>
      </p:sp>
      <p:sp>
        <p:nvSpPr>
          <p:cNvPr id="13319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0"/>
            <a:ext cx="47244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pitchFamily="34" charset="0"/>
              </a:rPr>
              <a:t>IPM System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096000" y="990600"/>
            <a:ext cx="2819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Tahoma" pitchFamily="34" charset="0"/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INCREASE…</a:t>
            </a:r>
          </a:p>
          <a:p>
            <a:pPr lvl="1">
              <a:spcBef>
                <a:spcPct val="50000"/>
              </a:spcBef>
              <a:buClr>
                <a:schemeClr val="bg1"/>
              </a:buClr>
              <a:buFont typeface="Tahoma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Reliability </a:t>
            </a:r>
          </a:p>
          <a:p>
            <a:pPr lvl="1">
              <a:spcBef>
                <a:spcPct val="50000"/>
              </a:spcBef>
              <a:buClr>
                <a:schemeClr val="bg1"/>
              </a:buClr>
              <a:buFont typeface="Tahoma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Sustainability</a:t>
            </a:r>
          </a:p>
        </p:txBody>
      </p:sp>
      <p:sp>
        <p:nvSpPr>
          <p:cNvPr id="13321" name="AutoShape 19"/>
          <p:cNvSpPr>
            <a:spLocks noChangeArrowheads="1"/>
          </p:cNvSpPr>
          <p:nvPr/>
        </p:nvSpPr>
        <p:spPr bwMode="auto">
          <a:xfrm>
            <a:off x="2667000" y="2133600"/>
            <a:ext cx="5715000" cy="4114800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13322" name="AutoShape 20"/>
          <p:cNvSpPr>
            <a:spLocks noChangeArrowheads="1"/>
          </p:cNvSpPr>
          <p:nvPr/>
        </p:nvSpPr>
        <p:spPr bwMode="auto">
          <a:xfrm>
            <a:off x="3886200" y="2133600"/>
            <a:ext cx="3276600" cy="2362200"/>
          </a:xfrm>
          <a:prstGeom prst="triangle">
            <a:avLst>
              <a:gd name="adj" fmla="val 50000"/>
            </a:avLst>
          </a:prstGeom>
          <a:solidFill>
            <a:srgbClr val="FF99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23" name="AutoShape 21"/>
          <p:cNvSpPr>
            <a:spLocks noChangeArrowheads="1"/>
          </p:cNvSpPr>
          <p:nvPr/>
        </p:nvSpPr>
        <p:spPr bwMode="auto">
          <a:xfrm>
            <a:off x="4762500" y="2133600"/>
            <a:ext cx="1524000" cy="1066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572000" y="5117068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Cultural Methods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4495800" y="3668712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Biological Control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5105400" y="26670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4">
                    <a:lumMod val="10000"/>
                  </a:schemeClr>
                </a:solidFill>
                <a:cs typeface="Arial" pitchFamily="34" charset="0"/>
              </a:rPr>
              <a:t>Chem</a:t>
            </a:r>
            <a:endParaRPr lang="en-US" dirty="0">
              <a:solidFill>
                <a:schemeClr val="accent4">
                  <a:lumMod val="1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812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7421" grpId="0"/>
      <p:bldP spid="174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105400" y="924342"/>
            <a:ext cx="2895600" cy="2123658"/>
          </a:xfrm>
          <a:prstGeom prst="rect">
            <a:avLst/>
          </a:prstGeom>
          <a:solidFill>
            <a:schemeClr val="bg1"/>
          </a:solidFill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>
                <a:latin typeface="Arial" pitchFamily="34" charset="0"/>
                <a:cs typeface="Arial" pitchFamily="34" charset="0"/>
              </a:rPr>
              <a:t>Resistant Crop</a:t>
            </a:r>
          </a:p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Competitors</a:t>
            </a:r>
          </a:p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Natural enemies</a:t>
            </a:r>
          </a:p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Resistant varieties 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066800" y="2286000"/>
            <a:ext cx="25146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Vulnerable Crop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219200" y="914400"/>
            <a:ext cx="2819400" cy="461665"/>
          </a:xfrm>
          <a:prstGeom prst="rect">
            <a:avLst/>
          </a:prstGeom>
          <a:solidFill>
            <a:srgbClr val="FFCC00"/>
          </a:solidFill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Invasive Pest</a:t>
            </a:r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 flipH="1">
            <a:off x="2362200" y="1447800"/>
            <a:ext cx="30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>
            <a:off x="3657600" y="1447800"/>
            <a:ext cx="1371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9"/>
          <p:cNvSpPr>
            <a:spLocks noChangeShapeType="1"/>
          </p:cNvSpPr>
          <p:nvPr/>
        </p:nvSpPr>
        <p:spPr bwMode="auto">
          <a:xfrm>
            <a:off x="2286000" y="28194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10"/>
          <p:cNvSpPr>
            <a:spLocks noChangeShapeType="1"/>
          </p:cNvSpPr>
          <p:nvPr/>
        </p:nvSpPr>
        <p:spPr bwMode="auto">
          <a:xfrm>
            <a:off x="6629400" y="3124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4495800" y="3614678"/>
            <a:ext cx="4343400" cy="2862322"/>
          </a:xfrm>
          <a:prstGeom prst="rect">
            <a:avLst/>
          </a:prstGeom>
          <a:solidFill>
            <a:schemeClr val="bg1"/>
          </a:solidFill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IPM Program</a:t>
            </a:r>
            <a:endParaRPr lang="en-US" sz="24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" lvl="1">
              <a:buClr>
                <a:srgbClr val="3333FF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Cultural practices</a:t>
            </a:r>
          </a:p>
          <a:p>
            <a:pPr marL="91440" lvl="1">
              <a:buClr>
                <a:srgbClr val="3333FF"/>
              </a:buCl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Scouting, ID of pests &amp; NEs</a:t>
            </a:r>
          </a:p>
          <a:p>
            <a:pPr marL="91440" lvl="1">
              <a:buClr>
                <a:srgbClr val="3333FF"/>
              </a:buCl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Conservation of NEs</a:t>
            </a:r>
          </a:p>
          <a:p>
            <a:pPr marL="91440" lvl="1">
              <a:buClr>
                <a:srgbClr val="3333FF"/>
              </a:buCl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Augmentation of NEs</a:t>
            </a:r>
          </a:p>
          <a:p>
            <a:pPr marL="91440" lvl="1">
              <a:buClr>
                <a:srgbClr val="3333FF"/>
              </a:buCl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Reduced-risk insecticides</a:t>
            </a:r>
          </a:p>
          <a:p>
            <a:pPr marL="91440" lvl="1">
              <a:buClr>
                <a:srgbClr val="3333FF"/>
              </a:buCl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Resistance management</a:t>
            </a:r>
            <a:r>
              <a:rPr lang="en-US" sz="24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304800" y="3733800"/>
            <a:ext cx="3962400" cy="2400657"/>
          </a:xfrm>
          <a:prstGeom prst="rect">
            <a:avLst/>
          </a:prstGeom>
          <a:solidFill>
            <a:schemeClr val="bg1"/>
          </a:solidFill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latin typeface="Arial" pitchFamily="34" charset="0"/>
                <a:cs typeface="Arial" pitchFamily="34" charset="0"/>
              </a:rPr>
              <a:t>Pesticide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Program</a:t>
            </a:r>
            <a:endParaRPr lang="en-US" sz="2400" u="sng" dirty="0">
              <a:latin typeface="Arial" pitchFamily="34" charset="0"/>
              <a:cs typeface="Arial" pitchFamily="34" charset="0"/>
            </a:endParaRPr>
          </a:p>
          <a:p>
            <a:pPr marL="91440">
              <a:buClr>
                <a:srgbClr val="3333FF"/>
              </a:buClr>
              <a:buFontTx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New insecticides</a:t>
            </a:r>
          </a:p>
          <a:p>
            <a:pPr marL="91440">
              <a:buClr>
                <a:srgbClr val="3333FF"/>
              </a:buClr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New formulations</a:t>
            </a:r>
          </a:p>
          <a:p>
            <a:pPr marL="91440">
              <a:buClr>
                <a:srgbClr val="3333FF"/>
              </a:buClr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Application methods</a:t>
            </a:r>
          </a:p>
          <a:p>
            <a:pPr marL="91440">
              <a:buClr>
                <a:srgbClr val="3333FF"/>
              </a:buClr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Resistance management</a:t>
            </a:r>
          </a:p>
          <a:p>
            <a:pPr>
              <a:buClr>
                <a:schemeClr val="tx1"/>
              </a:buClr>
              <a:buFontTx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152400" y="-7441"/>
            <a:ext cx="899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Arial" pitchFamily="34" charset="0"/>
              </a:rPr>
              <a:t>INTEGRATED PEST MANAGEMENT</a:t>
            </a:r>
            <a:endParaRPr lang="en-US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4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1253</Words>
  <Application>Microsoft Office PowerPoint</Application>
  <PresentationFormat>On-screen Show (4:3)</PresentationFormat>
  <Paragraphs>222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Chart</vt:lpstr>
      <vt:lpstr>Worksheet</vt:lpstr>
      <vt:lpstr>Slide 1</vt:lpstr>
      <vt:lpstr>IPM Components</vt:lpstr>
      <vt:lpstr>Slide 3</vt:lpstr>
      <vt:lpstr>Slide 4</vt:lpstr>
      <vt:lpstr>Honey Bee Colony Collapse Disorder (CCD)</vt:lpstr>
      <vt:lpstr>Slide 6</vt:lpstr>
      <vt:lpstr>Slide 7</vt:lpstr>
      <vt:lpstr>IPM System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Bioassay of Spinetoram toxicity to WFT</vt:lpstr>
      <vt:lpstr>Slide 18</vt:lpstr>
      <vt:lpstr>PEPPER</vt:lpstr>
      <vt:lpstr>Slide 20</vt:lpstr>
      <vt:lpstr>Slide 21</vt:lpstr>
      <vt:lpstr>Slide 22</vt:lpstr>
    </vt:vector>
  </TitlesOfParts>
  <Company>UF/IFAS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40</cp:revision>
  <dcterms:created xsi:type="dcterms:W3CDTF">2013-08-20T11:23:27Z</dcterms:created>
  <dcterms:modified xsi:type="dcterms:W3CDTF">2013-09-21T22:42:48Z</dcterms:modified>
</cp:coreProperties>
</file>