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7" r:id="rId5"/>
    <p:sldId id="412" r:id="rId6"/>
    <p:sldId id="372" r:id="rId7"/>
    <p:sldId id="435" r:id="rId8"/>
    <p:sldId id="428" r:id="rId9"/>
    <p:sldId id="332" r:id="rId10"/>
    <p:sldId id="561" r:id="rId11"/>
    <p:sldId id="277" r:id="rId12"/>
    <p:sldId id="549" r:id="rId13"/>
    <p:sldId id="548" r:id="rId14"/>
    <p:sldId id="381" r:id="rId15"/>
    <p:sldId id="554" r:id="rId16"/>
    <p:sldId id="256" r:id="rId17"/>
    <p:sldId id="288" r:id="rId18"/>
    <p:sldId id="387" r:id="rId19"/>
    <p:sldId id="419" r:id="rId20"/>
    <p:sldId id="420" r:id="rId21"/>
    <p:sldId id="563" r:id="rId22"/>
    <p:sldId id="564" r:id="rId23"/>
    <p:sldId id="415" r:id="rId24"/>
    <p:sldId id="575" r:id="rId25"/>
    <p:sldId id="258" r:id="rId26"/>
    <p:sldId id="574" r:id="rId27"/>
    <p:sldId id="425" r:id="rId28"/>
    <p:sldId id="569" r:id="rId29"/>
    <p:sldId id="577" r:id="rId30"/>
    <p:sldId id="576" r:id="rId31"/>
    <p:sldId id="424" r:id="rId32"/>
    <p:sldId id="567" r:id="rId33"/>
    <p:sldId id="578" r:id="rId34"/>
    <p:sldId id="579" r:id="rId35"/>
    <p:sldId id="32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83742-600D-4F94-88DE-9EC0156D0347}" v="1" dt="2025-06-27T12:56:43.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205797342995184E-2"/>
          <c:y val="2.9949114894884062E-2"/>
          <c:w val="0.86809710204208501"/>
          <c:h val="0.80563674622874692"/>
        </c:manualLayout>
      </c:layout>
      <c:bar3DChart>
        <c:barDir val="col"/>
        <c:grouping val="stacked"/>
        <c:varyColors val="0"/>
        <c:ser>
          <c:idx val="0"/>
          <c:order val="0"/>
          <c:tx>
            <c:v>University n=218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Sheet1!$A$2:$A$52</c:f>
              <c:strCache>
                <c:ptCount val="51"/>
                <c:pt idx="0">
                  <c:v>Alabama</c:v>
                </c:pt>
                <c:pt idx="1">
                  <c:v>Alaska</c:v>
                </c:pt>
                <c:pt idx="2">
                  <c:v>Arizona</c:v>
                </c:pt>
                <c:pt idx="3">
                  <c:v>Arkansas</c:v>
                </c:pt>
                <c:pt idx="4">
                  <c:v>California</c:v>
                </c:pt>
                <c:pt idx="5">
                  <c:v>Colorado</c:v>
                </c:pt>
                <c:pt idx="6">
                  <c:v>Connecticut</c:v>
                </c:pt>
                <c:pt idx="7">
                  <c:v>Delaware</c:v>
                </c:pt>
                <c:pt idx="8">
                  <c:v>Wash. D.C. </c:v>
                </c:pt>
                <c:pt idx="9">
                  <c:v>Florida</c:v>
                </c:pt>
                <c:pt idx="10">
                  <c:v>Georgia </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c:v>
                </c:pt>
                <c:pt idx="30">
                  <c:v>New Jersey</c:v>
                </c:pt>
                <c:pt idx="31">
                  <c:v>New Mexico</c:v>
                </c:pt>
                <c:pt idx="32">
                  <c:v>New York</c:v>
                </c:pt>
                <c:pt idx="33">
                  <c:v>N. Carolina</c:v>
                </c:pt>
                <c:pt idx="34">
                  <c:v>N. Dakota</c:v>
                </c:pt>
                <c:pt idx="35">
                  <c:v>Ohio</c:v>
                </c:pt>
                <c:pt idx="36">
                  <c:v>Oklahoma</c:v>
                </c:pt>
                <c:pt idx="37">
                  <c:v>Oregon</c:v>
                </c:pt>
                <c:pt idx="38">
                  <c:v>Pennsylvania</c:v>
                </c:pt>
                <c:pt idx="39">
                  <c:v>Rhode Island</c:v>
                </c:pt>
                <c:pt idx="40">
                  <c:v>S. Carolina</c:v>
                </c:pt>
                <c:pt idx="41">
                  <c:v>S. Dakota</c:v>
                </c:pt>
                <c:pt idx="42">
                  <c:v>Tennessee</c:v>
                </c:pt>
                <c:pt idx="43">
                  <c:v>Texas</c:v>
                </c:pt>
                <c:pt idx="44">
                  <c:v>Utah</c:v>
                </c:pt>
                <c:pt idx="45">
                  <c:v>Vermont</c:v>
                </c:pt>
                <c:pt idx="46">
                  <c:v>Virginia </c:v>
                </c:pt>
                <c:pt idx="47">
                  <c:v>Washington</c:v>
                </c:pt>
                <c:pt idx="48">
                  <c:v>W. Virginia</c:v>
                </c:pt>
                <c:pt idx="49">
                  <c:v>Wisconsin</c:v>
                </c:pt>
                <c:pt idx="50">
                  <c:v>Wyoming</c:v>
                </c:pt>
              </c:strCache>
            </c:strRef>
          </c:cat>
          <c:val>
            <c:numRef>
              <c:f>Sheet1!$B$2:$B$52</c:f>
              <c:numCache>
                <c:formatCode>General</c:formatCode>
                <c:ptCount val="51"/>
                <c:pt idx="0">
                  <c:v>3</c:v>
                </c:pt>
                <c:pt idx="1">
                  <c:v>2</c:v>
                </c:pt>
                <c:pt idx="2">
                  <c:v>2</c:v>
                </c:pt>
                <c:pt idx="3">
                  <c:v>4</c:v>
                </c:pt>
                <c:pt idx="4">
                  <c:v>20</c:v>
                </c:pt>
                <c:pt idx="5">
                  <c:v>4</c:v>
                </c:pt>
                <c:pt idx="6">
                  <c:v>5</c:v>
                </c:pt>
                <c:pt idx="7">
                  <c:v>1</c:v>
                </c:pt>
                <c:pt idx="8">
                  <c:v>0</c:v>
                </c:pt>
                <c:pt idx="9">
                  <c:v>17</c:v>
                </c:pt>
                <c:pt idx="10">
                  <c:v>4</c:v>
                </c:pt>
                <c:pt idx="11">
                  <c:v>1</c:v>
                </c:pt>
                <c:pt idx="12">
                  <c:v>5</c:v>
                </c:pt>
                <c:pt idx="13">
                  <c:v>2</c:v>
                </c:pt>
                <c:pt idx="14">
                  <c:v>6</c:v>
                </c:pt>
                <c:pt idx="15">
                  <c:v>1</c:v>
                </c:pt>
                <c:pt idx="16">
                  <c:v>5</c:v>
                </c:pt>
                <c:pt idx="17">
                  <c:v>4</c:v>
                </c:pt>
                <c:pt idx="18">
                  <c:v>2</c:v>
                </c:pt>
                <c:pt idx="19">
                  <c:v>3</c:v>
                </c:pt>
                <c:pt idx="20">
                  <c:v>3</c:v>
                </c:pt>
                <c:pt idx="21">
                  <c:v>2</c:v>
                </c:pt>
                <c:pt idx="22">
                  <c:v>9</c:v>
                </c:pt>
                <c:pt idx="23">
                  <c:v>2</c:v>
                </c:pt>
                <c:pt idx="24">
                  <c:v>0</c:v>
                </c:pt>
                <c:pt idx="25">
                  <c:v>3</c:v>
                </c:pt>
                <c:pt idx="26">
                  <c:v>5</c:v>
                </c:pt>
                <c:pt idx="27">
                  <c:v>4</c:v>
                </c:pt>
                <c:pt idx="28">
                  <c:v>0</c:v>
                </c:pt>
                <c:pt idx="29">
                  <c:v>0</c:v>
                </c:pt>
                <c:pt idx="30">
                  <c:v>4</c:v>
                </c:pt>
                <c:pt idx="31">
                  <c:v>3</c:v>
                </c:pt>
                <c:pt idx="32">
                  <c:v>21</c:v>
                </c:pt>
                <c:pt idx="33">
                  <c:v>3</c:v>
                </c:pt>
                <c:pt idx="34">
                  <c:v>7</c:v>
                </c:pt>
                <c:pt idx="35">
                  <c:v>3</c:v>
                </c:pt>
                <c:pt idx="36">
                  <c:v>3</c:v>
                </c:pt>
                <c:pt idx="37">
                  <c:v>10</c:v>
                </c:pt>
                <c:pt idx="38">
                  <c:v>7</c:v>
                </c:pt>
                <c:pt idx="39">
                  <c:v>1</c:v>
                </c:pt>
                <c:pt idx="40">
                  <c:v>5</c:v>
                </c:pt>
                <c:pt idx="41">
                  <c:v>3</c:v>
                </c:pt>
                <c:pt idx="42">
                  <c:v>6</c:v>
                </c:pt>
                <c:pt idx="43">
                  <c:v>2</c:v>
                </c:pt>
                <c:pt idx="44">
                  <c:v>4</c:v>
                </c:pt>
                <c:pt idx="45">
                  <c:v>2</c:v>
                </c:pt>
                <c:pt idx="46">
                  <c:v>4</c:v>
                </c:pt>
                <c:pt idx="47">
                  <c:v>5</c:v>
                </c:pt>
                <c:pt idx="48">
                  <c:v>1</c:v>
                </c:pt>
                <c:pt idx="49">
                  <c:v>3</c:v>
                </c:pt>
                <c:pt idx="50">
                  <c:v>2</c:v>
                </c:pt>
              </c:numCache>
            </c:numRef>
          </c:val>
          <c:extLst>
            <c:ext xmlns:c16="http://schemas.microsoft.com/office/drawing/2014/chart" uri="{C3380CC4-5D6E-409C-BE32-E72D297353CC}">
              <c16:uniqueId val="{00000000-6BEE-4118-ADF2-F7B43217D940}"/>
            </c:ext>
          </c:extLst>
        </c:ser>
        <c:ser>
          <c:idx val="1"/>
          <c:order val="1"/>
          <c:tx>
            <c:v>Federal n=86</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Sheet1!$A$2:$A$52</c:f>
              <c:strCache>
                <c:ptCount val="51"/>
                <c:pt idx="0">
                  <c:v>Alabama</c:v>
                </c:pt>
                <c:pt idx="1">
                  <c:v>Alaska</c:v>
                </c:pt>
                <c:pt idx="2">
                  <c:v>Arizona</c:v>
                </c:pt>
                <c:pt idx="3">
                  <c:v>Arkansas</c:v>
                </c:pt>
                <c:pt idx="4">
                  <c:v>California</c:v>
                </c:pt>
                <c:pt idx="5">
                  <c:v>Colorado</c:v>
                </c:pt>
                <c:pt idx="6">
                  <c:v>Connecticut</c:v>
                </c:pt>
                <c:pt idx="7">
                  <c:v>Delaware</c:v>
                </c:pt>
                <c:pt idx="8">
                  <c:v>Wash. D.C. </c:v>
                </c:pt>
                <c:pt idx="9">
                  <c:v>Florida</c:v>
                </c:pt>
                <c:pt idx="10">
                  <c:v>Georgia </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c:v>
                </c:pt>
                <c:pt idx="30">
                  <c:v>New Jersey</c:v>
                </c:pt>
                <c:pt idx="31">
                  <c:v>New Mexico</c:v>
                </c:pt>
                <c:pt idx="32">
                  <c:v>New York</c:v>
                </c:pt>
                <c:pt idx="33">
                  <c:v>N. Carolina</c:v>
                </c:pt>
                <c:pt idx="34">
                  <c:v>N. Dakota</c:v>
                </c:pt>
                <c:pt idx="35">
                  <c:v>Ohio</c:v>
                </c:pt>
                <c:pt idx="36">
                  <c:v>Oklahoma</c:v>
                </c:pt>
                <c:pt idx="37">
                  <c:v>Oregon</c:v>
                </c:pt>
                <c:pt idx="38">
                  <c:v>Pennsylvania</c:v>
                </c:pt>
                <c:pt idx="39">
                  <c:v>Rhode Island</c:v>
                </c:pt>
                <c:pt idx="40">
                  <c:v>S. Carolina</c:v>
                </c:pt>
                <c:pt idx="41">
                  <c:v>S. Dakota</c:v>
                </c:pt>
                <c:pt idx="42">
                  <c:v>Tennessee</c:v>
                </c:pt>
                <c:pt idx="43">
                  <c:v>Texas</c:v>
                </c:pt>
                <c:pt idx="44">
                  <c:v>Utah</c:v>
                </c:pt>
                <c:pt idx="45">
                  <c:v>Vermont</c:v>
                </c:pt>
                <c:pt idx="46">
                  <c:v>Virginia </c:v>
                </c:pt>
                <c:pt idx="47">
                  <c:v>Washington</c:v>
                </c:pt>
                <c:pt idx="48">
                  <c:v>W. Virginia</c:v>
                </c:pt>
                <c:pt idx="49">
                  <c:v>Wisconsin</c:v>
                </c:pt>
                <c:pt idx="50">
                  <c:v>Wyoming</c:v>
                </c:pt>
              </c:strCache>
            </c:strRef>
          </c:cat>
          <c:val>
            <c:numRef>
              <c:f>Sheet1!$C$2:$C$52</c:f>
              <c:numCache>
                <c:formatCode>General</c:formatCode>
                <c:ptCount val="51"/>
                <c:pt idx="0">
                  <c:v>0</c:v>
                </c:pt>
                <c:pt idx="1">
                  <c:v>0</c:v>
                </c:pt>
                <c:pt idx="2">
                  <c:v>2</c:v>
                </c:pt>
                <c:pt idx="3">
                  <c:v>0</c:v>
                </c:pt>
                <c:pt idx="4">
                  <c:v>7</c:v>
                </c:pt>
                <c:pt idx="5">
                  <c:v>0</c:v>
                </c:pt>
                <c:pt idx="6">
                  <c:v>2</c:v>
                </c:pt>
                <c:pt idx="7">
                  <c:v>4</c:v>
                </c:pt>
                <c:pt idx="8">
                  <c:v>4</c:v>
                </c:pt>
                <c:pt idx="9">
                  <c:v>11</c:v>
                </c:pt>
                <c:pt idx="10">
                  <c:v>4</c:v>
                </c:pt>
                <c:pt idx="11">
                  <c:v>4</c:v>
                </c:pt>
                <c:pt idx="12">
                  <c:v>1</c:v>
                </c:pt>
                <c:pt idx="13">
                  <c:v>3</c:v>
                </c:pt>
                <c:pt idx="14">
                  <c:v>0</c:v>
                </c:pt>
                <c:pt idx="15">
                  <c:v>0</c:v>
                </c:pt>
                <c:pt idx="16">
                  <c:v>0</c:v>
                </c:pt>
                <c:pt idx="17">
                  <c:v>0</c:v>
                </c:pt>
                <c:pt idx="18">
                  <c:v>0</c:v>
                </c:pt>
                <c:pt idx="19">
                  <c:v>0</c:v>
                </c:pt>
                <c:pt idx="20">
                  <c:v>12</c:v>
                </c:pt>
                <c:pt idx="21">
                  <c:v>0</c:v>
                </c:pt>
                <c:pt idx="22">
                  <c:v>1</c:v>
                </c:pt>
                <c:pt idx="23">
                  <c:v>0</c:v>
                </c:pt>
                <c:pt idx="24">
                  <c:v>6</c:v>
                </c:pt>
                <c:pt idx="25">
                  <c:v>2</c:v>
                </c:pt>
                <c:pt idx="26">
                  <c:v>5</c:v>
                </c:pt>
                <c:pt idx="27">
                  <c:v>0</c:v>
                </c:pt>
                <c:pt idx="28">
                  <c:v>1</c:v>
                </c:pt>
                <c:pt idx="29">
                  <c:v>0</c:v>
                </c:pt>
                <c:pt idx="30">
                  <c:v>0</c:v>
                </c:pt>
                <c:pt idx="31">
                  <c:v>1</c:v>
                </c:pt>
                <c:pt idx="32">
                  <c:v>2</c:v>
                </c:pt>
                <c:pt idx="33">
                  <c:v>1</c:v>
                </c:pt>
                <c:pt idx="34">
                  <c:v>0</c:v>
                </c:pt>
                <c:pt idx="35">
                  <c:v>0</c:v>
                </c:pt>
                <c:pt idx="36">
                  <c:v>1</c:v>
                </c:pt>
                <c:pt idx="37">
                  <c:v>1</c:v>
                </c:pt>
                <c:pt idx="38">
                  <c:v>0</c:v>
                </c:pt>
                <c:pt idx="39">
                  <c:v>0</c:v>
                </c:pt>
                <c:pt idx="40">
                  <c:v>2</c:v>
                </c:pt>
                <c:pt idx="41">
                  <c:v>0</c:v>
                </c:pt>
                <c:pt idx="42">
                  <c:v>0</c:v>
                </c:pt>
                <c:pt idx="43">
                  <c:v>2</c:v>
                </c:pt>
                <c:pt idx="44">
                  <c:v>0</c:v>
                </c:pt>
                <c:pt idx="45">
                  <c:v>0</c:v>
                </c:pt>
                <c:pt idx="46">
                  <c:v>0</c:v>
                </c:pt>
                <c:pt idx="47">
                  <c:v>3</c:v>
                </c:pt>
                <c:pt idx="48">
                  <c:v>2</c:v>
                </c:pt>
                <c:pt idx="49">
                  <c:v>0</c:v>
                </c:pt>
                <c:pt idx="50">
                  <c:v>2</c:v>
                </c:pt>
              </c:numCache>
            </c:numRef>
          </c:val>
          <c:extLst>
            <c:ext xmlns:c16="http://schemas.microsoft.com/office/drawing/2014/chart" uri="{C3380CC4-5D6E-409C-BE32-E72D297353CC}">
              <c16:uniqueId val="{00000001-6BEE-4118-ADF2-F7B43217D940}"/>
            </c:ext>
          </c:extLst>
        </c:ser>
        <c:ser>
          <c:idx val="2"/>
          <c:order val="2"/>
          <c:tx>
            <c:v>State n=36</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Sheet1!$A$2:$A$52</c:f>
              <c:strCache>
                <c:ptCount val="51"/>
                <c:pt idx="0">
                  <c:v>Alabama</c:v>
                </c:pt>
                <c:pt idx="1">
                  <c:v>Alaska</c:v>
                </c:pt>
                <c:pt idx="2">
                  <c:v>Arizona</c:v>
                </c:pt>
                <c:pt idx="3">
                  <c:v>Arkansas</c:v>
                </c:pt>
                <c:pt idx="4">
                  <c:v>California</c:v>
                </c:pt>
                <c:pt idx="5">
                  <c:v>Colorado</c:v>
                </c:pt>
                <c:pt idx="6">
                  <c:v>Connecticut</c:v>
                </c:pt>
                <c:pt idx="7">
                  <c:v>Delaware</c:v>
                </c:pt>
                <c:pt idx="8">
                  <c:v>Wash. D.C. </c:v>
                </c:pt>
                <c:pt idx="9">
                  <c:v>Florida</c:v>
                </c:pt>
                <c:pt idx="10">
                  <c:v>Georgia </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c:v>
                </c:pt>
                <c:pt idx="30">
                  <c:v>New Jersey</c:v>
                </c:pt>
                <c:pt idx="31">
                  <c:v>New Mexico</c:v>
                </c:pt>
                <c:pt idx="32">
                  <c:v>New York</c:v>
                </c:pt>
                <c:pt idx="33">
                  <c:v>N. Carolina</c:v>
                </c:pt>
                <c:pt idx="34">
                  <c:v>N. Dakota</c:v>
                </c:pt>
                <c:pt idx="35">
                  <c:v>Ohio</c:v>
                </c:pt>
                <c:pt idx="36">
                  <c:v>Oklahoma</c:v>
                </c:pt>
                <c:pt idx="37">
                  <c:v>Oregon</c:v>
                </c:pt>
                <c:pt idx="38">
                  <c:v>Pennsylvania</c:v>
                </c:pt>
                <c:pt idx="39">
                  <c:v>Rhode Island</c:v>
                </c:pt>
                <c:pt idx="40">
                  <c:v>S. Carolina</c:v>
                </c:pt>
                <c:pt idx="41">
                  <c:v>S. Dakota</c:v>
                </c:pt>
                <c:pt idx="42">
                  <c:v>Tennessee</c:v>
                </c:pt>
                <c:pt idx="43">
                  <c:v>Texas</c:v>
                </c:pt>
                <c:pt idx="44">
                  <c:v>Utah</c:v>
                </c:pt>
                <c:pt idx="45">
                  <c:v>Vermont</c:v>
                </c:pt>
                <c:pt idx="46">
                  <c:v>Virginia </c:v>
                </c:pt>
                <c:pt idx="47">
                  <c:v>Washington</c:v>
                </c:pt>
                <c:pt idx="48">
                  <c:v>W. Virginia</c:v>
                </c:pt>
                <c:pt idx="49">
                  <c:v>Wisconsin</c:v>
                </c:pt>
                <c:pt idx="50">
                  <c:v>Wyoming</c:v>
                </c:pt>
              </c:strCache>
            </c:strRef>
          </c:cat>
          <c:val>
            <c:numRef>
              <c:f>Sheet1!$D$2:$D$52</c:f>
              <c:numCache>
                <c:formatCode>General</c:formatCode>
                <c:ptCount val="51"/>
                <c:pt idx="0">
                  <c:v>0</c:v>
                </c:pt>
                <c:pt idx="1">
                  <c:v>0</c:v>
                </c:pt>
                <c:pt idx="2">
                  <c:v>0</c:v>
                </c:pt>
                <c:pt idx="3">
                  <c:v>0</c:v>
                </c:pt>
                <c:pt idx="4">
                  <c:v>4</c:v>
                </c:pt>
                <c:pt idx="5">
                  <c:v>2</c:v>
                </c:pt>
                <c:pt idx="6">
                  <c:v>0</c:v>
                </c:pt>
                <c:pt idx="7">
                  <c:v>0</c:v>
                </c:pt>
                <c:pt idx="8">
                  <c:v>0</c:v>
                </c:pt>
                <c:pt idx="9">
                  <c:v>6</c:v>
                </c:pt>
                <c:pt idx="10">
                  <c:v>0</c:v>
                </c:pt>
                <c:pt idx="11">
                  <c:v>4</c:v>
                </c:pt>
                <c:pt idx="12">
                  <c:v>2</c:v>
                </c:pt>
                <c:pt idx="13">
                  <c:v>0</c:v>
                </c:pt>
                <c:pt idx="14">
                  <c:v>0</c:v>
                </c:pt>
                <c:pt idx="15">
                  <c:v>0</c:v>
                </c:pt>
                <c:pt idx="16">
                  <c:v>0</c:v>
                </c:pt>
                <c:pt idx="17">
                  <c:v>0</c:v>
                </c:pt>
                <c:pt idx="18">
                  <c:v>0</c:v>
                </c:pt>
                <c:pt idx="19">
                  <c:v>3</c:v>
                </c:pt>
                <c:pt idx="20">
                  <c:v>0</c:v>
                </c:pt>
                <c:pt idx="21">
                  <c:v>1</c:v>
                </c:pt>
                <c:pt idx="22">
                  <c:v>0</c:v>
                </c:pt>
                <c:pt idx="23">
                  <c:v>2</c:v>
                </c:pt>
                <c:pt idx="24">
                  <c:v>0</c:v>
                </c:pt>
                <c:pt idx="25">
                  <c:v>0</c:v>
                </c:pt>
                <c:pt idx="26">
                  <c:v>3</c:v>
                </c:pt>
                <c:pt idx="27">
                  <c:v>0</c:v>
                </c:pt>
                <c:pt idx="28">
                  <c:v>0</c:v>
                </c:pt>
                <c:pt idx="29">
                  <c:v>0</c:v>
                </c:pt>
                <c:pt idx="30">
                  <c:v>1</c:v>
                </c:pt>
                <c:pt idx="31">
                  <c:v>0</c:v>
                </c:pt>
                <c:pt idx="32">
                  <c:v>0</c:v>
                </c:pt>
                <c:pt idx="33">
                  <c:v>0</c:v>
                </c:pt>
                <c:pt idx="34">
                  <c:v>0</c:v>
                </c:pt>
                <c:pt idx="35">
                  <c:v>0</c:v>
                </c:pt>
                <c:pt idx="36">
                  <c:v>0</c:v>
                </c:pt>
                <c:pt idx="37">
                  <c:v>5</c:v>
                </c:pt>
                <c:pt idx="38">
                  <c:v>1</c:v>
                </c:pt>
                <c:pt idx="39">
                  <c:v>0</c:v>
                </c:pt>
                <c:pt idx="40">
                  <c:v>0</c:v>
                </c:pt>
                <c:pt idx="41">
                  <c:v>1</c:v>
                </c:pt>
                <c:pt idx="42">
                  <c:v>0</c:v>
                </c:pt>
                <c:pt idx="43">
                  <c:v>0</c:v>
                </c:pt>
                <c:pt idx="44">
                  <c:v>0</c:v>
                </c:pt>
                <c:pt idx="45">
                  <c:v>0</c:v>
                </c:pt>
                <c:pt idx="46">
                  <c:v>0</c:v>
                </c:pt>
                <c:pt idx="47">
                  <c:v>1</c:v>
                </c:pt>
                <c:pt idx="48">
                  <c:v>0</c:v>
                </c:pt>
                <c:pt idx="49">
                  <c:v>0</c:v>
                </c:pt>
                <c:pt idx="50">
                  <c:v>0</c:v>
                </c:pt>
              </c:numCache>
            </c:numRef>
          </c:val>
          <c:extLst>
            <c:ext xmlns:c16="http://schemas.microsoft.com/office/drawing/2014/chart" uri="{C3380CC4-5D6E-409C-BE32-E72D297353CC}">
              <c16:uniqueId val="{00000002-6BEE-4118-ADF2-F7B43217D940}"/>
            </c:ext>
          </c:extLst>
        </c:ser>
        <c:dLbls>
          <c:showLegendKey val="0"/>
          <c:showVal val="0"/>
          <c:showCatName val="0"/>
          <c:showSerName val="0"/>
          <c:showPercent val="0"/>
          <c:showBubbleSize val="0"/>
        </c:dLbls>
        <c:gapWidth val="150"/>
        <c:shape val="box"/>
        <c:axId val="546444096"/>
        <c:axId val="546442456"/>
        <c:axId val="0"/>
      </c:bar3DChart>
      <c:catAx>
        <c:axId val="546444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crossAx val="546442456"/>
        <c:crosses val="autoZero"/>
        <c:auto val="0"/>
        <c:lblAlgn val="ctr"/>
        <c:lblOffset val="100"/>
        <c:noMultiLvlLbl val="0"/>
      </c:catAx>
      <c:valAx>
        <c:axId val="546442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sz="2400" b="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 of Biocontrol Personnel</a:t>
                </a:r>
              </a:p>
            </c:rich>
          </c:tx>
          <c:layout>
            <c:manualLayout>
              <c:xMode val="edge"/>
              <c:yMode val="edge"/>
              <c:x val="9.9282324416201141E-3"/>
              <c:y val="0.11141165229099624"/>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46444096"/>
        <c:crosses val="autoZero"/>
        <c:crossBetween val="between"/>
      </c:valAx>
      <c:spPr>
        <a:noFill/>
        <a:ln>
          <a:noFill/>
        </a:ln>
        <a:effectLst/>
      </c:spPr>
    </c:plotArea>
    <c:legend>
      <c:legendPos val="r"/>
      <c:layout>
        <c:manualLayout>
          <c:xMode val="edge"/>
          <c:yMode val="edge"/>
          <c:x val="0.27720031801183709"/>
          <c:y val="0.11329339651405608"/>
          <c:w val="0.64232116488854707"/>
          <c:h val="0.1595188334089870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w="15875">
              <a:solidFill>
                <a:sysClr val="window" lastClr="FFFFFF"/>
              </a:solidFill>
            </a:ln>
            <a:effectLst/>
          </c:spPr>
          <c:invertIfNegative val="0"/>
          <c:dPt>
            <c:idx val="0"/>
            <c:invertIfNegative val="0"/>
            <c:bubble3D val="0"/>
            <c:spPr>
              <a:solidFill>
                <a:srgbClr val="FFB953"/>
              </a:solidFill>
              <a:ln w="15875">
                <a:solidFill>
                  <a:sysClr val="window" lastClr="FFFFFF"/>
                </a:solidFill>
              </a:ln>
              <a:effectLst/>
            </c:spPr>
            <c:extLst>
              <c:ext xmlns:c16="http://schemas.microsoft.com/office/drawing/2014/chart" uri="{C3380CC4-5D6E-409C-BE32-E72D297353CC}">
                <c16:uniqueId val="{00000001-5516-4ACC-9ABE-15F5573F4C3F}"/>
              </c:ext>
            </c:extLst>
          </c:dPt>
          <c:dPt>
            <c:idx val="1"/>
            <c:invertIfNegative val="0"/>
            <c:bubble3D val="0"/>
            <c:spPr>
              <a:solidFill>
                <a:srgbClr val="FFB953"/>
              </a:solidFill>
              <a:ln w="15875">
                <a:solidFill>
                  <a:sysClr val="window" lastClr="FFFFFF"/>
                </a:solidFill>
              </a:ln>
              <a:effectLst/>
            </c:spPr>
            <c:extLst>
              <c:ext xmlns:c16="http://schemas.microsoft.com/office/drawing/2014/chart" uri="{C3380CC4-5D6E-409C-BE32-E72D297353CC}">
                <c16:uniqueId val="{00000003-5516-4ACC-9ABE-15F5573F4C3F}"/>
              </c:ext>
            </c:extLst>
          </c:dPt>
          <c:dPt>
            <c:idx val="2"/>
            <c:invertIfNegative val="0"/>
            <c:bubble3D val="0"/>
            <c:spPr>
              <a:solidFill>
                <a:srgbClr val="FFB953"/>
              </a:solidFill>
              <a:ln w="15875">
                <a:solidFill>
                  <a:sysClr val="window" lastClr="FFFFFF"/>
                </a:solidFill>
              </a:ln>
              <a:effectLst/>
            </c:spPr>
            <c:extLst>
              <c:ext xmlns:c16="http://schemas.microsoft.com/office/drawing/2014/chart" uri="{C3380CC4-5D6E-409C-BE32-E72D297353CC}">
                <c16:uniqueId val="{00000005-5516-4ACC-9ABE-15F5573F4C3F}"/>
              </c:ext>
            </c:extLst>
          </c:dPt>
          <c:dPt>
            <c:idx val="3"/>
            <c:invertIfNegative val="0"/>
            <c:bubble3D val="0"/>
            <c:spPr>
              <a:solidFill>
                <a:srgbClr val="FFB953"/>
              </a:solidFill>
              <a:ln w="15875">
                <a:solidFill>
                  <a:sysClr val="window" lastClr="FFFFFF"/>
                </a:solidFill>
              </a:ln>
              <a:effectLst/>
            </c:spPr>
            <c:extLst>
              <c:ext xmlns:c16="http://schemas.microsoft.com/office/drawing/2014/chart" uri="{C3380CC4-5D6E-409C-BE32-E72D297353CC}">
                <c16:uniqueId val="{00000007-5516-4ACC-9ABE-15F5573F4C3F}"/>
              </c:ext>
            </c:extLst>
          </c:dPt>
          <c:dPt>
            <c:idx val="4"/>
            <c:invertIfNegative val="0"/>
            <c:bubble3D val="0"/>
            <c:spPr>
              <a:solidFill>
                <a:srgbClr val="FFB953"/>
              </a:solidFill>
              <a:ln w="15875">
                <a:solidFill>
                  <a:sysClr val="window" lastClr="FFFFFF"/>
                </a:solidFill>
              </a:ln>
              <a:effectLst/>
            </c:spPr>
            <c:extLst>
              <c:ext xmlns:c16="http://schemas.microsoft.com/office/drawing/2014/chart" uri="{C3380CC4-5D6E-409C-BE32-E72D297353CC}">
                <c16:uniqueId val="{00000009-5516-4ACC-9ABE-15F5573F4C3F}"/>
              </c:ext>
            </c:extLst>
          </c:dPt>
          <c:dPt>
            <c:idx val="5"/>
            <c:invertIfNegative val="0"/>
            <c:bubble3D val="0"/>
            <c:spPr>
              <a:solidFill>
                <a:srgbClr val="FFB953"/>
              </a:solidFill>
              <a:ln w="15875">
                <a:solidFill>
                  <a:sysClr val="window" lastClr="FFFFFF"/>
                </a:solidFill>
              </a:ln>
              <a:effectLst/>
            </c:spPr>
            <c:extLst>
              <c:ext xmlns:c16="http://schemas.microsoft.com/office/drawing/2014/chart" uri="{C3380CC4-5D6E-409C-BE32-E72D297353CC}">
                <c16:uniqueId val="{0000000B-5516-4ACC-9ABE-15F5573F4C3F}"/>
              </c:ext>
            </c:extLst>
          </c:dPt>
          <c:dPt>
            <c:idx val="6"/>
            <c:invertIfNegative val="0"/>
            <c:bubble3D val="0"/>
            <c:spPr>
              <a:solidFill>
                <a:srgbClr val="00CC00"/>
              </a:solidFill>
              <a:ln w="15875">
                <a:solidFill>
                  <a:sysClr val="window" lastClr="FFFFFF"/>
                </a:solidFill>
              </a:ln>
              <a:effectLst/>
            </c:spPr>
            <c:extLst>
              <c:ext xmlns:c16="http://schemas.microsoft.com/office/drawing/2014/chart" uri="{C3380CC4-5D6E-409C-BE32-E72D297353CC}">
                <c16:uniqueId val="{0000000D-5516-4ACC-9ABE-15F5573F4C3F}"/>
              </c:ext>
            </c:extLst>
          </c:dPt>
          <c:dPt>
            <c:idx val="7"/>
            <c:invertIfNegative val="0"/>
            <c:bubble3D val="0"/>
            <c:spPr>
              <a:solidFill>
                <a:srgbClr val="00CC00"/>
              </a:solidFill>
              <a:ln w="15875">
                <a:solidFill>
                  <a:sysClr val="window" lastClr="FFFFFF"/>
                </a:solidFill>
              </a:ln>
              <a:effectLst/>
            </c:spPr>
            <c:extLst>
              <c:ext xmlns:c16="http://schemas.microsoft.com/office/drawing/2014/chart" uri="{C3380CC4-5D6E-409C-BE32-E72D297353CC}">
                <c16:uniqueId val="{0000000F-5516-4ACC-9ABE-15F5573F4C3F}"/>
              </c:ext>
            </c:extLst>
          </c:dPt>
          <c:dPt>
            <c:idx val="8"/>
            <c:invertIfNegative val="0"/>
            <c:bubble3D val="0"/>
            <c:spPr>
              <a:solidFill>
                <a:srgbClr val="00CC00"/>
              </a:solidFill>
              <a:ln w="15875">
                <a:solidFill>
                  <a:sysClr val="window" lastClr="FFFFFF"/>
                </a:solidFill>
              </a:ln>
              <a:effectLst/>
            </c:spPr>
            <c:extLst>
              <c:ext xmlns:c16="http://schemas.microsoft.com/office/drawing/2014/chart" uri="{C3380CC4-5D6E-409C-BE32-E72D297353CC}">
                <c16:uniqueId val="{00000011-5516-4ACC-9ABE-15F5573F4C3F}"/>
              </c:ext>
            </c:extLst>
          </c:dPt>
          <c:dPt>
            <c:idx val="9"/>
            <c:invertIfNegative val="0"/>
            <c:bubble3D val="0"/>
            <c:spPr>
              <a:solidFill>
                <a:srgbClr val="00CC00"/>
              </a:solidFill>
              <a:ln w="15875">
                <a:solidFill>
                  <a:sysClr val="window" lastClr="FFFFFF"/>
                </a:solidFill>
              </a:ln>
              <a:effectLst/>
            </c:spPr>
            <c:extLst>
              <c:ext xmlns:c16="http://schemas.microsoft.com/office/drawing/2014/chart" uri="{C3380CC4-5D6E-409C-BE32-E72D297353CC}">
                <c16:uniqueId val="{00000013-5516-4ACC-9ABE-15F5573F4C3F}"/>
              </c:ext>
            </c:extLst>
          </c:dPt>
          <c:dPt>
            <c:idx val="10"/>
            <c:invertIfNegative val="0"/>
            <c:bubble3D val="0"/>
            <c:spPr>
              <a:solidFill>
                <a:srgbClr val="00CC00"/>
              </a:solidFill>
              <a:ln w="15875">
                <a:solidFill>
                  <a:sysClr val="window" lastClr="FFFFFF"/>
                </a:solidFill>
              </a:ln>
              <a:effectLst/>
            </c:spPr>
            <c:extLst>
              <c:ext xmlns:c16="http://schemas.microsoft.com/office/drawing/2014/chart" uri="{C3380CC4-5D6E-409C-BE32-E72D297353CC}">
                <c16:uniqueId val="{00000015-5516-4ACC-9ABE-15F5573F4C3F}"/>
              </c:ext>
            </c:extLst>
          </c:dPt>
          <c:cat>
            <c:strRef>
              <c:f>Sheet3!$A$5:$A$15</c:f>
              <c:strCache>
                <c:ptCount val="11"/>
                <c:pt idx="0">
                  <c:v>Row crops</c:v>
                </c:pt>
                <c:pt idx="1">
                  <c:v>Weeds</c:v>
                </c:pt>
                <c:pt idx="2">
                  <c:v>Vegetables</c:v>
                </c:pt>
                <c:pt idx="3">
                  <c:v>Orchard Trees</c:v>
                </c:pt>
                <c:pt idx="4">
                  <c:v>Urban landscapes</c:v>
                </c:pt>
                <c:pt idx="5">
                  <c:v>Forests</c:v>
                </c:pt>
                <c:pt idx="6">
                  <c:v>Vineyards</c:v>
                </c:pt>
                <c:pt idx="7">
                  <c:v>Ornamentals</c:v>
                </c:pt>
                <c:pt idx="8">
                  <c:v>GH vegetables</c:v>
                </c:pt>
                <c:pt idx="9">
                  <c:v>GH ornamentals</c:v>
                </c:pt>
                <c:pt idx="10">
                  <c:v>GH fruit</c:v>
                </c:pt>
              </c:strCache>
            </c:strRef>
          </c:cat>
          <c:val>
            <c:numRef>
              <c:f>Sheet3!$B$5:$B$15</c:f>
              <c:numCache>
                <c:formatCode>General</c:formatCode>
                <c:ptCount val="11"/>
                <c:pt idx="0">
                  <c:v>50</c:v>
                </c:pt>
                <c:pt idx="1">
                  <c:v>50</c:v>
                </c:pt>
                <c:pt idx="2">
                  <c:v>43</c:v>
                </c:pt>
                <c:pt idx="3">
                  <c:v>38</c:v>
                </c:pt>
                <c:pt idx="4">
                  <c:v>36</c:v>
                </c:pt>
                <c:pt idx="5">
                  <c:v>34</c:v>
                </c:pt>
                <c:pt idx="6">
                  <c:v>23</c:v>
                </c:pt>
                <c:pt idx="7">
                  <c:v>22</c:v>
                </c:pt>
                <c:pt idx="8">
                  <c:v>19</c:v>
                </c:pt>
                <c:pt idx="9">
                  <c:v>15</c:v>
                </c:pt>
                <c:pt idx="10">
                  <c:v>9</c:v>
                </c:pt>
              </c:numCache>
            </c:numRef>
          </c:val>
          <c:extLst>
            <c:ext xmlns:c16="http://schemas.microsoft.com/office/drawing/2014/chart" uri="{C3380CC4-5D6E-409C-BE32-E72D297353CC}">
              <c16:uniqueId val="{00000016-5516-4ACC-9ABE-15F5573F4C3F}"/>
            </c:ext>
          </c:extLst>
        </c:ser>
        <c:dLbls>
          <c:showLegendKey val="0"/>
          <c:showVal val="0"/>
          <c:showCatName val="0"/>
          <c:showSerName val="0"/>
          <c:showPercent val="0"/>
          <c:showBubbleSize val="0"/>
        </c:dLbls>
        <c:gapWidth val="100"/>
        <c:axId val="827419288"/>
        <c:axId val="827423880"/>
      </c:barChart>
      <c:catAx>
        <c:axId val="827419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27423880"/>
        <c:crosses val="autoZero"/>
        <c:auto val="1"/>
        <c:lblAlgn val="ctr"/>
        <c:lblOffset val="100"/>
        <c:noMultiLvlLbl val="0"/>
      </c:catAx>
      <c:valAx>
        <c:axId val="827423880"/>
        <c:scaling>
          <c:orientation val="minMax"/>
        </c:scaling>
        <c:delete val="0"/>
        <c:axPos val="l"/>
        <c:majorGridlines>
          <c:spPr>
            <a:ln w="12700" cap="flat" cmpd="sng" algn="ctr">
              <a:solidFill>
                <a:schemeClr val="bg1"/>
              </a:solidFill>
              <a:round/>
            </a:ln>
            <a:effectLst/>
          </c:spPr>
        </c:majorGridlines>
        <c:title>
          <c:tx>
            <c:rich>
              <a:bodyPr rot="-5400000" spcFirstLastPara="1" vertOverflow="ellipsis" vert="horz" wrap="square" anchor="ctr" anchorCtr="1"/>
              <a:lstStyle/>
              <a:p>
                <a:pPr>
                  <a:defRPr sz="2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800" b="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 of Responses </a:t>
                </a:r>
              </a:p>
            </c:rich>
          </c:tx>
          <c:layout>
            <c:manualLayout>
              <c:xMode val="edge"/>
              <c:yMode val="edge"/>
              <c:x val="7.1116305774278216E-3"/>
              <c:y val="0.10750876458278866"/>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27419288"/>
        <c:crosses val="autoZero"/>
        <c:crossBetween val="between"/>
      </c:valAx>
      <c:spPr>
        <a:noFill/>
        <a:ln>
          <a:solidFill>
            <a:sysClr val="window" lastClr="FFFFFF"/>
          </a:solid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0.29194</cdr:x>
      <cdr:y>0.03149</cdr:y>
    </cdr:from>
    <cdr:to>
      <cdr:x>0.94428</cdr:x>
      <cdr:y>0.14026</cdr:y>
    </cdr:to>
    <cdr:sp macro="" textlink="">
      <cdr:nvSpPr>
        <cdr:cNvPr id="2" name="TextBox 1">
          <a:extLst xmlns:a="http://schemas.openxmlformats.org/drawingml/2006/main">
            <a:ext uri="{FF2B5EF4-FFF2-40B4-BE49-F238E27FC236}">
              <a16:creationId xmlns:a16="http://schemas.microsoft.com/office/drawing/2014/main" id="{6CA01564-E738-172C-E3A4-5A3FBBADA193}"/>
            </a:ext>
          </a:extLst>
        </cdr:cNvPr>
        <cdr:cNvSpPr txBox="1"/>
      </cdr:nvSpPr>
      <cdr:spPr>
        <a:xfrm xmlns:a="http://schemas.openxmlformats.org/drawingml/2006/main">
          <a:off x="3559278" y="215972"/>
          <a:ext cx="7953329" cy="745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000" dirty="0">
              <a:solidFill>
                <a:schemeClr val="bg1"/>
              </a:solidFill>
              <a:effectLst>
                <a:outerShdw blurRad="38100" dist="38100" dir="2700000" algn="tl">
                  <a:srgbClr val="000000">
                    <a:alpha val="43137"/>
                  </a:srgbClr>
                </a:outerShdw>
              </a:effectLst>
              <a:latin typeface="Lucida Sans" panose="020B0602030504020204" pitchFamily="34" charset="0"/>
              <a:cs typeface="Arial" panose="020B0604020202020204" pitchFamily="34" charset="0"/>
            </a:rPr>
            <a:t>Status of Biocontrol</a:t>
          </a:r>
          <a:r>
            <a:rPr lang="en-US" sz="4000" dirty="0">
              <a:solidFill>
                <a:schemeClr val="bg1"/>
              </a:solidFill>
              <a:effectLst>
                <a:outerShdw blurRad="38100" dist="38100" dir="2700000" algn="tl">
                  <a:srgbClr val="000000">
                    <a:alpha val="43137"/>
                  </a:srgbClr>
                </a:outerShdw>
              </a:effectLst>
              <a:latin typeface="Lucida Sans" panose="020B0602030504020204" pitchFamily="34" charset="0"/>
            </a:rPr>
            <a:t> in the U.S.</a:t>
          </a:r>
        </a:p>
      </cdr:txBody>
    </cdr:sp>
  </cdr:relSizeAnchor>
</c:userShapes>
</file>

<file path=ppt/drawings/drawing2.xml><?xml version="1.0" encoding="utf-8"?>
<c:userShapes xmlns:c="http://schemas.openxmlformats.org/drawingml/2006/chart">
  <cdr:relSizeAnchor xmlns:cdr="http://schemas.openxmlformats.org/drawingml/2006/chartDrawing">
    <cdr:from>
      <cdr:x>0.27599</cdr:x>
      <cdr:y>0.0246</cdr:y>
    </cdr:from>
    <cdr:to>
      <cdr:x>0.81474</cdr:x>
      <cdr:y>0.13607</cdr:y>
    </cdr:to>
    <cdr:sp macro="" textlink="">
      <cdr:nvSpPr>
        <cdr:cNvPr id="4" name="TextBox 3">
          <a:extLst xmlns:a="http://schemas.openxmlformats.org/drawingml/2006/main">
            <a:ext uri="{FF2B5EF4-FFF2-40B4-BE49-F238E27FC236}">
              <a16:creationId xmlns:a16="http://schemas.microsoft.com/office/drawing/2014/main" id="{A40C7715-BEF3-BE83-AA34-0C23321DF1B1}"/>
            </a:ext>
          </a:extLst>
        </cdr:cNvPr>
        <cdr:cNvSpPr txBox="1"/>
      </cdr:nvSpPr>
      <cdr:spPr>
        <a:xfrm xmlns:a="http://schemas.openxmlformats.org/drawingml/2006/main">
          <a:off x="3112091" y="149695"/>
          <a:ext cx="6075042" cy="6783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000" dirty="0">
              <a:solidFill>
                <a:schemeClr val="bg1"/>
              </a:solidFill>
              <a:effectLst>
                <a:outerShdw blurRad="38100" dist="38100" dir="2700000" algn="tl">
                  <a:srgbClr val="000000">
                    <a:alpha val="43137"/>
                  </a:srgbClr>
                </a:outerShdw>
              </a:effectLst>
              <a:latin typeface="Lucida Sans" panose="020B0602030504020204" pitchFamily="34" charset="0"/>
            </a:rPr>
            <a:t>Biocontrol Applications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A0CE8-5BCE-4582-990B-942671C99F26}" type="datetimeFigureOut">
              <a:rPr lang="en-US" smtClean="0"/>
              <a:t>7/7/2025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713F9-49E0-4D10-90DF-6CC18C3E4EAD}" type="slidenum">
              <a:rPr lang="en-US" smtClean="0"/>
              <a:t>‹#›</a:t>
            </a:fld>
            <a:endParaRPr lang="en-US"/>
          </a:p>
        </p:txBody>
      </p:sp>
    </p:spTree>
    <p:extLst>
      <p:ext uri="{BB962C8B-B14F-4D97-AF65-F5344CB8AC3E}">
        <p14:creationId xmlns:p14="http://schemas.microsoft.com/office/powerpoint/2010/main" val="90842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E220B-7004-4D7D-AE5D-863756EF4E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240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https://entnemdept.ufl.edu/creatures/BENEFICIAL/BEETLES/Gratiana_boliviana.htm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Successful biological control of tropical soda apple in Florida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Tropical soda apple is in the same plant family as tomato, so the biological control agent had to be host specific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Reinfestation occurs when cattle eat the soda apples and “plant” the seeds with their feces</a:t>
            </a:r>
          </a:p>
          <a:p>
            <a:endParaRPr lang="en-US" dirty="0"/>
          </a:p>
        </p:txBody>
      </p:sp>
      <p:sp>
        <p:nvSpPr>
          <p:cNvPr id="4" name="Slide Number Placeholder 3"/>
          <p:cNvSpPr>
            <a:spLocks noGrp="1"/>
          </p:cNvSpPr>
          <p:nvPr>
            <p:ph type="sldNum" sz="quarter" idx="5"/>
          </p:nvPr>
        </p:nvSpPr>
        <p:spPr/>
        <p:txBody>
          <a:bodyPr/>
          <a:lstStyle/>
          <a:p>
            <a:pPr>
              <a:defRPr/>
            </a:pPr>
            <a:fld id="{52BFB5B8-14F7-4489-B6CB-D39F224F8EC0}" type="slidenum">
              <a:rPr lang="en-US" altLang="en-US" smtClean="0"/>
              <a:pPr>
                <a:defRPr/>
              </a:pPr>
              <a:t>10</a:t>
            </a:fld>
            <a:endParaRPr lang="en-US" altLang="en-US"/>
          </a:p>
        </p:txBody>
      </p:sp>
    </p:spTree>
    <p:extLst>
      <p:ext uri="{BB962C8B-B14F-4D97-AF65-F5344CB8AC3E}">
        <p14:creationId xmlns:p14="http://schemas.microsoft.com/office/powerpoint/2010/main" val="182978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Bio-factories in Europe, Middle East, Mexico, South America, India, and other countries.</a:t>
            </a:r>
          </a:p>
        </p:txBody>
      </p:sp>
      <p:sp>
        <p:nvSpPr>
          <p:cNvPr id="4" name="Slide Number Placeholder 3"/>
          <p:cNvSpPr>
            <a:spLocks noGrp="1"/>
          </p:cNvSpPr>
          <p:nvPr>
            <p:ph type="sldNum" sz="quarter" idx="5"/>
          </p:nvPr>
        </p:nvSpPr>
        <p:spPr/>
        <p:txBody>
          <a:bodyPr/>
          <a:lstStyle/>
          <a:p>
            <a:pPr>
              <a:defRPr/>
            </a:pPr>
            <a:fld id="{52BFB5B8-14F7-4489-B6CB-D39F224F8EC0}" type="slidenum">
              <a:rPr lang="en-US" altLang="en-US" smtClean="0"/>
              <a:pPr>
                <a:defRPr/>
              </a:pPr>
              <a:t>11</a:t>
            </a:fld>
            <a:endParaRPr lang="en-US" altLang="en-US"/>
          </a:p>
        </p:txBody>
      </p:sp>
    </p:spTree>
    <p:extLst>
      <p:ext uri="{BB962C8B-B14F-4D97-AF65-F5344CB8AC3E}">
        <p14:creationId xmlns:p14="http://schemas.microsoft.com/office/powerpoint/2010/main" val="300869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latin typeface="Cambria" panose="02040503050406030204" pitchFamily="18" charset="0"/>
                <a:ea typeface="Cambria" panose="02040503050406030204" pitchFamily="18" charset="0"/>
              </a:rPr>
              <a:t>https://journals.flvc.org/flaent/article/view/88350/89312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latin typeface="Cambria" panose="02040503050406030204" pitchFamily="18" charset="0"/>
                <a:ea typeface="Cambria" panose="02040503050406030204" pitchFamily="18" charset="0"/>
              </a:rPr>
              <a:t>An example of our cooperative research at Live Oak, Florida</a:t>
            </a:r>
          </a:p>
          <a:p>
            <a:r>
              <a:rPr lang="en-US" dirty="0"/>
              <a:t>Hoover Farm, Live Oak, Florida- buckwheat in sweet pepper</a:t>
            </a:r>
          </a:p>
          <a:p>
            <a:endParaRPr lang="en-US" dirty="0"/>
          </a:p>
          <a:p>
            <a:r>
              <a:rPr lang="en-US" dirty="0"/>
              <a:t>Questions about types of biological control? </a:t>
            </a:r>
          </a:p>
        </p:txBody>
      </p:sp>
      <p:sp>
        <p:nvSpPr>
          <p:cNvPr id="4" name="Slide Number Placeholder 3"/>
          <p:cNvSpPr>
            <a:spLocks noGrp="1"/>
          </p:cNvSpPr>
          <p:nvPr>
            <p:ph type="sldNum" sz="quarter" idx="5"/>
          </p:nvPr>
        </p:nvSpPr>
        <p:spPr/>
        <p:txBody>
          <a:bodyPr/>
          <a:lstStyle/>
          <a:p>
            <a:pPr>
              <a:defRPr/>
            </a:pPr>
            <a:fld id="{52BFB5B8-14F7-4489-B6CB-D39F224F8EC0}" type="slidenum">
              <a:rPr lang="en-US" altLang="en-US" smtClean="0"/>
              <a:pPr>
                <a:defRPr/>
              </a:pPr>
              <a:t>12</a:t>
            </a:fld>
            <a:endParaRPr lang="en-US" altLang="en-US"/>
          </a:p>
        </p:txBody>
      </p:sp>
    </p:spTree>
    <p:extLst>
      <p:ext uri="{BB962C8B-B14F-4D97-AF65-F5344CB8AC3E}">
        <p14:creationId xmlns:p14="http://schemas.microsoft.com/office/powerpoint/2010/main" val="294754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07000"/>
              </a:lnSpc>
              <a:spcBef>
                <a:spcPts val="0"/>
              </a:spcBef>
              <a:spcAft>
                <a:spcPts val="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Charles Valentine Riley sent Albert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Koebele</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to Australia in 1888 to search for natural enemies of cottony cushion scale, </a:t>
            </a:r>
            <a:r>
              <a:rPr lang="en-US" sz="1200" i="1" kern="100" dirty="0" err="1">
                <a:effectLst/>
                <a:latin typeface="Times New Roman" panose="02020603050405020304" pitchFamily="18" charset="0"/>
                <a:ea typeface="Calibri" panose="020F0502020204030204" pitchFamily="34" charset="0"/>
                <a:cs typeface="Times New Roman" panose="02020603050405020304" pitchFamily="18" charset="0"/>
              </a:rPr>
              <a:t>Icerya</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kern="100" dirty="0" err="1">
                <a:effectLst/>
                <a:latin typeface="Times New Roman" panose="02020603050405020304" pitchFamily="18" charset="0"/>
                <a:ea typeface="Calibri" panose="020F0502020204030204" pitchFamily="34" charset="0"/>
                <a:cs typeface="Times New Roman" panose="02020603050405020304" pitchFamily="18" charset="0"/>
              </a:rPr>
              <a:t>purchasi</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171450" marR="0" indent="-171450">
              <a:lnSpc>
                <a:spcPct val="107000"/>
              </a:lnSpc>
              <a:spcBef>
                <a:spcPts val="0"/>
              </a:spcBef>
              <a:spcAft>
                <a:spcPts val="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Biological expertise was needed for foreign exploration, host-specificity testing, mass rearing, release methods, and impact evaluation.</a:t>
            </a:r>
          </a:p>
          <a:p>
            <a:pPr marL="171450" marR="0" indent="-171450">
              <a:lnSpc>
                <a:spcPct val="107000"/>
              </a:lnSpc>
              <a:spcBef>
                <a:spcPts val="0"/>
              </a:spcBef>
              <a:spcAft>
                <a:spcPts val="0"/>
              </a:spcAft>
              <a:buFont typeface="Arial" panose="020B0604020202020204" pitchFamily="34" charset="0"/>
              <a:buChar char="•"/>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4E2A53-35F4-439B-81C0-35DAB5B161D8}" type="slidenum">
              <a:rPr lang="en-US" smtClean="0"/>
              <a:t>13</a:t>
            </a:fld>
            <a:endParaRPr lang="en-US"/>
          </a:p>
        </p:txBody>
      </p:sp>
    </p:spTree>
    <p:extLst>
      <p:ext uri="{BB962C8B-B14F-4D97-AF65-F5344CB8AC3E}">
        <p14:creationId xmlns:p14="http://schemas.microsoft.com/office/powerpoint/2010/main" val="27755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Harry Scott Smith, first head, beneficial insect investigations, University of California, “biological control”. (His photo on faculty desks! </a:t>
            </a:r>
          </a:p>
          <a:p>
            <a:pPr marL="171450" indent="-171450">
              <a:lnSpc>
                <a:spcPct val="107000"/>
              </a:lnSpc>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Introduce IPM pioneers: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Harry Scott Smith hired Carl Huffaker in 1946 to work at the Division of Biological Control, graduated Ohio State University 1942. Led the first national IPM project in the U.S.</a:t>
            </a:r>
            <a:endParaRPr lang="en-US" sz="1200" dirty="0">
              <a:latin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Robert Van den Bosch “Pesticide Conspiracy” (on right with sunglasses)</a:t>
            </a:r>
            <a:endParaRPr lang="en-US" sz="1200" dirty="0">
              <a:effectLst/>
              <a:latin typeface="Times New Roman" panose="02020603050405020304" pitchFamily="18" charset="0"/>
              <a:ea typeface="+mn-ea"/>
              <a:cs typeface="Times New Roman" panose="02020603050405020304" pitchFamily="18" charset="0"/>
            </a:endParaRPr>
          </a:p>
          <a:p>
            <a:pPr marL="171450" indent="-171450">
              <a:lnSpc>
                <a:spcPct val="107000"/>
              </a:lnSpc>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 knew Hagan and Dietrick.</a:t>
            </a:r>
            <a:r>
              <a:rPr lang="en-US"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9C8D6B-117B-46EC-A9F1-DFA86FF9FA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6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BA2C5A-64C2-2B16-7780-2EA62E9916E3}"/>
              </a:ext>
            </a:extLst>
          </p:cNvPr>
          <p:cNvSpPr>
            <a:spLocks noGrp="1" noChangeArrowheads="1"/>
          </p:cNvSpPr>
          <p:nvPr>
            <p:ph type="sldNum" sz="quarter" idx="5"/>
          </p:nvPr>
        </p:nvSpPr>
        <p:spPr>
          <a:ln/>
        </p:spPr>
        <p:txBody>
          <a:bodyPr/>
          <a:lstStyle/>
          <a:p>
            <a:fld id="{59F38F7A-D9BC-4207-ABEE-EE421C8A671A}" type="slidenum">
              <a:rPr lang="en-US" altLang="en-US"/>
              <a:pPr/>
              <a:t>15</a:t>
            </a:fld>
            <a:endParaRPr lang="en-US" altLang="en-US"/>
          </a:p>
        </p:txBody>
      </p:sp>
      <p:sp>
        <p:nvSpPr>
          <p:cNvPr id="197634" name="Rectangle 2">
            <a:extLst>
              <a:ext uri="{FF2B5EF4-FFF2-40B4-BE49-F238E27FC236}">
                <a16:creationId xmlns:a16="http://schemas.microsoft.com/office/drawing/2014/main" id="{E660D403-7B35-FCA3-0CCF-68ED92B61C3B}"/>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5806F820-14AC-2817-2EBA-B80EDF7F57DF}"/>
              </a:ext>
            </a:extLst>
          </p:cNvPr>
          <p:cNvSpPr>
            <a:spLocks noGrp="1" noChangeArrowheads="1"/>
          </p:cNvSpPr>
          <p:nvPr>
            <p:ph type="body" idx="1"/>
          </p:nvPr>
        </p:nvSpPr>
        <p:spPr/>
        <p:txBody>
          <a:bodyPr/>
          <a:lstStyle/>
          <a:p>
            <a:pPr marL="171450" indent="-171450">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My dept chair, a toxicologist, very unhappy, worked against cancellation of DDT. </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states are in alphabetical order from the left. Seven states had 10 or more biocontrol personnel. Compare yellow, blue and green for number in state, federal and university employees (Total 340, state &amp; federal 2/3 full time, university 1/3)(~170 FTEs). Easier to see in next slide.</a:t>
            </a:r>
          </a:p>
        </p:txBody>
      </p:sp>
      <p:sp>
        <p:nvSpPr>
          <p:cNvPr id="4" name="Slide Number Placeholder 3"/>
          <p:cNvSpPr>
            <a:spLocks noGrp="1"/>
          </p:cNvSpPr>
          <p:nvPr>
            <p:ph type="sldNum" sz="quarter" idx="5"/>
          </p:nvPr>
        </p:nvSpPr>
        <p:spPr/>
        <p:txBody>
          <a:bodyPr/>
          <a:lstStyle/>
          <a:p>
            <a:fld id="{BE426BA9-A2F4-4F18-B32A-A657375F1B14}" type="slidenum">
              <a:rPr lang="en-US" smtClean="0"/>
              <a:t>16</a:t>
            </a:fld>
            <a:endParaRPr lang="en-US"/>
          </a:p>
        </p:txBody>
      </p:sp>
    </p:spTree>
    <p:extLst>
      <p:ext uri="{BB962C8B-B14F-4D97-AF65-F5344CB8AC3E}">
        <p14:creationId xmlns:p14="http://schemas.microsoft.com/office/powerpoint/2010/main" val="2415921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biocontrol personnel (state, federal and university). </a:t>
            </a:r>
          </a:p>
        </p:txBody>
      </p:sp>
      <p:sp>
        <p:nvSpPr>
          <p:cNvPr id="4" name="Slide Number Placeholder 3"/>
          <p:cNvSpPr>
            <a:spLocks noGrp="1"/>
          </p:cNvSpPr>
          <p:nvPr>
            <p:ph type="sldNum" sz="quarter" idx="5"/>
          </p:nvPr>
        </p:nvSpPr>
        <p:spPr/>
        <p:txBody>
          <a:bodyPr/>
          <a:lstStyle/>
          <a:p>
            <a:fld id="{BE426BA9-A2F4-4F18-B32A-A657375F1B14}" type="slidenum">
              <a:rPr lang="en-US" smtClean="0"/>
              <a:t>17</a:t>
            </a:fld>
            <a:endParaRPr lang="en-US"/>
          </a:p>
        </p:txBody>
      </p:sp>
    </p:spTree>
    <p:extLst>
      <p:ext uri="{BB962C8B-B14F-4D97-AF65-F5344CB8AC3E}">
        <p14:creationId xmlns:p14="http://schemas.microsoft.com/office/powerpoint/2010/main" val="3094115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responses by 124 responders/total number of BC personnel who were sent the survey. Of the 11 applications for biocontrol, the top six were in yellow. Read top six.</a:t>
            </a:r>
          </a:p>
        </p:txBody>
      </p:sp>
      <p:sp>
        <p:nvSpPr>
          <p:cNvPr id="4" name="Slide Number Placeholder 3"/>
          <p:cNvSpPr>
            <a:spLocks noGrp="1"/>
          </p:cNvSpPr>
          <p:nvPr>
            <p:ph type="sldNum" sz="quarter" idx="5"/>
          </p:nvPr>
        </p:nvSpPr>
        <p:spPr/>
        <p:txBody>
          <a:bodyPr/>
          <a:lstStyle/>
          <a:p>
            <a:fld id="{BE426BA9-A2F4-4F18-B32A-A657375F1B14}" type="slidenum">
              <a:rPr lang="en-US" smtClean="0"/>
              <a:t>20</a:t>
            </a:fld>
            <a:endParaRPr lang="en-US"/>
          </a:p>
        </p:txBody>
      </p:sp>
    </p:spTree>
    <p:extLst>
      <p:ext uri="{BB962C8B-B14F-4D97-AF65-F5344CB8AC3E}">
        <p14:creationId xmlns:p14="http://schemas.microsoft.com/office/powerpoint/2010/main" val="60211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Biobest- BC, pollinators; </a:t>
            </a:r>
            <a:r>
              <a:rPr lang="en-US" dirty="0" err="1"/>
              <a:t>BioWorks</a:t>
            </a:r>
            <a:r>
              <a:rPr lang="en-US" dirty="0"/>
              <a:t>- biopesticides, biostimulents; Bioproducts- plant protection consultation; </a:t>
            </a:r>
            <a:r>
              <a:rPr lang="en-US" dirty="0" err="1"/>
              <a:t>Biotrop</a:t>
            </a:r>
            <a:r>
              <a:rPr lang="en-US" dirty="0"/>
              <a:t>- biopesticides, biostimulents</a:t>
            </a:r>
          </a:p>
        </p:txBody>
      </p:sp>
      <p:sp>
        <p:nvSpPr>
          <p:cNvPr id="4" name="Slide Number Placeholder 3"/>
          <p:cNvSpPr>
            <a:spLocks noGrp="1"/>
          </p:cNvSpPr>
          <p:nvPr>
            <p:ph type="sldNum" sz="quarter" idx="5"/>
          </p:nvPr>
        </p:nvSpPr>
        <p:spPr/>
        <p:txBody>
          <a:bodyPr/>
          <a:lstStyle/>
          <a:p>
            <a:fld id="{1E7713F9-49E0-4D10-90DF-6CC18C3E4EAD}" type="slidenum">
              <a:rPr lang="en-US" smtClean="0"/>
              <a:t>22</a:t>
            </a:fld>
            <a:endParaRPr lang="en-US"/>
          </a:p>
        </p:txBody>
      </p:sp>
    </p:spTree>
    <p:extLst>
      <p:ext uri="{BB962C8B-B14F-4D97-AF65-F5344CB8AC3E}">
        <p14:creationId xmlns:p14="http://schemas.microsoft.com/office/powerpoint/2010/main" val="371747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objectives</a:t>
            </a:r>
          </a:p>
        </p:txBody>
      </p:sp>
      <p:sp>
        <p:nvSpPr>
          <p:cNvPr id="4" name="Slide Number Placeholder 3"/>
          <p:cNvSpPr>
            <a:spLocks noGrp="1"/>
          </p:cNvSpPr>
          <p:nvPr>
            <p:ph type="sldNum" sz="quarter" idx="5"/>
          </p:nvPr>
        </p:nvSpPr>
        <p:spPr/>
        <p:txBody>
          <a:bodyPr/>
          <a:lstStyle/>
          <a:p>
            <a:fld id="{BE426BA9-A2F4-4F18-B32A-A657375F1B14}" type="slidenum">
              <a:rPr lang="en-US" smtClean="0"/>
              <a:t>2</a:t>
            </a:fld>
            <a:endParaRPr lang="en-US"/>
          </a:p>
        </p:txBody>
      </p:sp>
    </p:spTree>
    <p:extLst>
      <p:ext uri="{BB962C8B-B14F-4D97-AF65-F5344CB8AC3E}">
        <p14:creationId xmlns:p14="http://schemas.microsoft.com/office/powerpoint/2010/main" val="370322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18 states, Distance 7 states (4 with both classroom and distance), Florida 2 universities, California 4 universities, NM 2 courses, Hawaii 2 courses</a:t>
            </a:r>
          </a:p>
        </p:txBody>
      </p:sp>
      <p:sp>
        <p:nvSpPr>
          <p:cNvPr id="4" name="Slide Number Placeholder 3"/>
          <p:cNvSpPr>
            <a:spLocks noGrp="1"/>
          </p:cNvSpPr>
          <p:nvPr>
            <p:ph type="sldNum" sz="quarter" idx="5"/>
          </p:nvPr>
        </p:nvSpPr>
        <p:spPr/>
        <p:txBody>
          <a:bodyPr/>
          <a:lstStyle/>
          <a:p>
            <a:fld id="{CC3F0401-6B44-4BB8-9D9A-2E190C32BC97}" type="slidenum">
              <a:rPr lang="en-US" smtClean="0"/>
              <a:t>28</a:t>
            </a:fld>
            <a:endParaRPr lang="en-US"/>
          </a:p>
        </p:txBody>
      </p:sp>
    </p:spTree>
    <p:extLst>
      <p:ext uri="{BB962C8B-B14F-4D97-AF65-F5344CB8AC3E}">
        <p14:creationId xmlns:p14="http://schemas.microsoft.com/office/powerpoint/2010/main" val="362052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Trichogramma </a:t>
            </a:r>
            <a:r>
              <a:rPr lang="en-US" i="1" dirty="0" err="1"/>
              <a:t>galloi</a:t>
            </a:r>
            <a:r>
              <a:rPr lang="en-US" i="1" dirty="0"/>
              <a:t> </a:t>
            </a:r>
            <a:r>
              <a:rPr lang="en-US" dirty="0"/>
              <a:t>for sugarcane borer, </a:t>
            </a:r>
            <a:r>
              <a:rPr lang="en-US" i="1" dirty="0"/>
              <a:t>Diatraea saccharalis</a:t>
            </a:r>
            <a:r>
              <a:rPr lang="en-US" dirty="0"/>
              <a:t>; </a:t>
            </a:r>
            <a:r>
              <a:rPr lang="en-US" i="1" dirty="0"/>
              <a:t>Telenomus podisi </a:t>
            </a:r>
            <a:r>
              <a:rPr lang="en-US" dirty="0"/>
              <a:t>for brown stink bug, </a:t>
            </a:r>
            <a:r>
              <a:rPr lang="en-US" i="1" dirty="0"/>
              <a:t>Euschistus </a:t>
            </a:r>
            <a:r>
              <a:rPr lang="en-US" i="1" dirty="0" err="1"/>
              <a:t>heros</a:t>
            </a:r>
            <a:r>
              <a:rPr lang="en-US" dirty="0"/>
              <a:t>, in soybeans.</a:t>
            </a:r>
          </a:p>
        </p:txBody>
      </p:sp>
      <p:sp>
        <p:nvSpPr>
          <p:cNvPr id="4" name="Slide Number Placeholder 3"/>
          <p:cNvSpPr>
            <a:spLocks noGrp="1"/>
          </p:cNvSpPr>
          <p:nvPr>
            <p:ph type="sldNum" sz="quarter" idx="5"/>
          </p:nvPr>
        </p:nvSpPr>
        <p:spPr/>
        <p:txBody>
          <a:bodyPr/>
          <a:lstStyle/>
          <a:p>
            <a:fld id="{1E7713F9-49E0-4D10-90DF-6CC18C3E4EAD}" type="slidenum">
              <a:rPr lang="en-US" smtClean="0"/>
              <a:t>30</a:t>
            </a:fld>
            <a:endParaRPr lang="en-US"/>
          </a:p>
        </p:txBody>
      </p:sp>
    </p:spTree>
    <p:extLst>
      <p:ext uri="{BB962C8B-B14F-4D97-AF65-F5344CB8AC3E}">
        <p14:creationId xmlns:p14="http://schemas.microsoft.com/office/powerpoint/2010/main" val="170272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D966902-5099-49A2-BBA3-84C8C8C8F6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EF5C6BF-80B0-4DFE-BDD5-0EDD4132C2D8}"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
        <p:nvSpPr>
          <p:cNvPr id="28675" name="Rectangle 2">
            <a:extLst>
              <a:ext uri="{FF2B5EF4-FFF2-40B4-BE49-F238E27FC236}">
                <a16:creationId xmlns:a16="http://schemas.microsoft.com/office/drawing/2014/main" id="{D01D3FB7-F125-457C-9F33-14A25404FC0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1AB0A88-2887-4D37-A2AF-670F125CD4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Pyrethrum, neem, vegetable oil</a:t>
            </a:r>
          </a:p>
          <a:p>
            <a:pPr eaLnBrk="1" hangingPunct="1"/>
            <a:r>
              <a:rPr lang="en-US" altLang="en-US" dirty="0"/>
              <a:t>Bacillus thuringiensis toxins, Insect growth regulators (juvenile hormone), attractants</a:t>
            </a:r>
          </a:p>
          <a:p>
            <a:pPr eaLnBrk="1" hangingPunct="1"/>
            <a:r>
              <a:rPr lang="en-US" altLang="en-US" dirty="0"/>
              <a:t>Is this mechanical or biological control?</a:t>
            </a:r>
          </a:p>
          <a:p>
            <a:pPr eaLnBrk="1" hangingPunct="1"/>
            <a:r>
              <a:rPr lang="en-US" altLang="en-US" dirty="0"/>
              <a:t>Biobased- anything biological, e.g., sterile technique, trap crops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D4045DD-B799-418A-AB05-101DF3C5EA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D46EB6E-06BC-4084-89A1-6D7A32CAB03A}"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
        <p:nvSpPr>
          <p:cNvPr id="30723" name="Rectangle 2">
            <a:extLst>
              <a:ext uri="{FF2B5EF4-FFF2-40B4-BE49-F238E27FC236}">
                <a16:creationId xmlns:a16="http://schemas.microsoft.com/office/drawing/2014/main" id="{0AE1220A-E12A-4442-92B8-1343C7B5600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F18F2E3-CA3F-4CBD-891F-0675273BFB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Predators, e. g. bears, carnivores</a:t>
            </a:r>
          </a:p>
          <a:p>
            <a:pPr eaLnBrk="1" hangingPunct="1"/>
            <a:r>
              <a:rPr lang="en-US" altLang="en-US" dirty="0"/>
              <a:t>Parasitoids, specialized insect parasite that has a free-living stage</a:t>
            </a:r>
          </a:p>
          <a:p>
            <a:pPr eaLnBrk="1" hangingPunct="1"/>
            <a:r>
              <a:rPr lang="en-US" altLang="en-US" dirty="0"/>
              <a:t>Pathogens, e. g. COVID-19! Compete- Trichoderma </a:t>
            </a:r>
            <a:r>
              <a:rPr lang="en-US" altLang="en-US" dirty="0" err="1"/>
              <a:t>harzianum</a:t>
            </a:r>
            <a:r>
              <a:rPr lang="en-US" altLang="en-US" dirty="0"/>
              <a:t> fungus to suppress soil pathogens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3CD51D1-5E59-429C-AD5C-9D365A6D22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1BBD1E3-D681-4A6E-86FF-3BB1E113BBD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
        <p:nvSpPr>
          <p:cNvPr id="46083" name="Rectangle 2">
            <a:extLst>
              <a:ext uri="{FF2B5EF4-FFF2-40B4-BE49-F238E27FC236}">
                <a16:creationId xmlns:a16="http://schemas.microsoft.com/office/drawing/2014/main" id="{1176F4E7-30EA-4743-BE1F-4AC55106394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8E19D6A-73FA-4D37-BB70-FB7B5152A1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Grasping mouthparts</a:t>
            </a:r>
          </a:p>
          <a:p>
            <a:r>
              <a:rPr lang="en-US" dirty="0"/>
              <a:t>Adults and larvae predacious </a:t>
            </a:r>
          </a:p>
          <a:p>
            <a:pPr eaLnBrk="1" hangingPunct="1">
              <a:buFontTx/>
              <a:buNone/>
            </a:pPr>
            <a:r>
              <a:rPr lang="en-US" altLang="en-US" dirty="0"/>
              <a:t>Note stalks to protect eggs from predation by siblings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0C78E7D-AF91-4D50-B3C7-4CF997FC32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E65C244A-4F02-415A-877B-CACEA9040A81}"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
        <p:nvSpPr>
          <p:cNvPr id="74755" name="Rectangle 2">
            <a:extLst>
              <a:ext uri="{FF2B5EF4-FFF2-40B4-BE49-F238E27FC236}">
                <a16:creationId xmlns:a16="http://schemas.microsoft.com/office/drawing/2014/main" id="{FFD51A95-8583-4353-AED6-1136A70CBA5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0A2AF3C-9DBE-48B0-B706-B42B6B3938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 endoparasitoids eventually kill the host but the host can continue to develop after being parasitized</a:t>
            </a:r>
          </a:p>
          <a:p>
            <a:pPr eaLnBrk="1" hangingPunct="1"/>
            <a:r>
              <a:rPr lang="en-US" altLang="en-US" dirty="0"/>
              <a:t>Cereal leaf beetle and parasitoid wasp larvae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Cricket and longhorned beetle with fungal mycelia extending from the integument</a:t>
            </a:r>
          </a:p>
        </p:txBody>
      </p:sp>
      <p:sp>
        <p:nvSpPr>
          <p:cNvPr id="4" name="Slide Number Placeholder 3"/>
          <p:cNvSpPr>
            <a:spLocks noGrp="1"/>
          </p:cNvSpPr>
          <p:nvPr>
            <p:ph type="sldNum" sz="quarter" idx="5"/>
          </p:nvPr>
        </p:nvSpPr>
        <p:spPr/>
        <p:txBody>
          <a:bodyPr/>
          <a:lstStyle/>
          <a:p>
            <a:pPr>
              <a:defRPr/>
            </a:pPr>
            <a:fld id="{52BFB5B8-14F7-4489-B6CB-D39F224F8EC0}" type="slidenum">
              <a:rPr lang="en-US" altLang="en-US" smtClean="0"/>
              <a:pPr>
                <a:defRPr/>
              </a:pPr>
              <a:t>7</a:t>
            </a:fld>
            <a:endParaRPr lang="en-US" altLang="en-US"/>
          </a:p>
        </p:txBody>
      </p:sp>
    </p:spTree>
    <p:extLst>
      <p:ext uri="{BB962C8B-B14F-4D97-AF65-F5344CB8AC3E}">
        <p14:creationId xmlns:p14="http://schemas.microsoft.com/office/powerpoint/2010/main" val="87902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8C26823-47A8-4EEE-8359-DA592A24D4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99D29BA3-4495-477C-B1E5-5E2A14A96335}"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
        <p:nvSpPr>
          <p:cNvPr id="32771" name="Rectangle 2">
            <a:extLst>
              <a:ext uri="{FF2B5EF4-FFF2-40B4-BE49-F238E27FC236}">
                <a16:creationId xmlns:a16="http://schemas.microsoft.com/office/drawing/2014/main" id="{DF49093F-5457-4FFA-8E3B-DE7ED399A73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BFF4BB8-734A-430C-8C06-7A6AAB1D98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0" dirty="0"/>
              <a:t>Explore regions where the invasive pest originated and is under control</a:t>
            </a:r>
          </a:p>
          <a:p>
            <a:pPr eaLnBrk="1" hangingPunct="1"/>
            <a:r>
              <a:rPr lang="en-US" altLang="en-US" b="0" dirty="0"/>
              <a:t>Rear host and biological control agent</a:t>
            </a:r>
          </a:p>
          <a:p>
            <a:pPr eaLnBrk="1" hangingPunct="1"/>
            <a:r>
              <a:rPr lang="en-US" altLang="en-US" b="0" dirty="0"/>
              <a:t>Preserve natural enemies and provide habitat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https://entnemdept.ufl.edu/Creatures/BENEFICIAL/BEETLES/air_potato_leaf_beetle.htm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The native range of air potato includes much of Asia and Africa, and air potato in Florida probably originated from China.</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 leaf feeding beetle, </a:t>
            </a:r>
            <a:r>
              <a:rPr lang="en-US" b="0" i="1" dirty="0" err="1">
                <a:solidFill>
                  <a:srgbClr val="000000"/>
                </a:solidFill>
                <a:effectLst/>
                <a:latin typeface="Times New Roman" panose="02020603050405020304" pitchFamily="18" charset="0"/>
              </a:rPr>
              <a:t>Lilioceris</a:t>
            </a:r>
            <a:r>
              <a:rPr lang="en-US" b="0" i="1" dirty="0">
                <a:solidFill>
                  <a:srgbClr val="000000"/>
                </a:solidFill>
                <a:effectLst/>
                <a:latin typeface="Times New Roman" panose="02020603050405020304" pitchFamily="18" charset="0"/>
              </a:rPr>
              <a:t> </a:t>
            </a:r>
            <a:r>
              <a:rPr lang="en-US" b="0" i="1" dirty="0" err="1">
                <a:solidFill>
                  <a:srgbClr val="000000"/>
                </a:solidFill>
                <a:effectLst/>
                <a:latin typeface="Times New Roman" panose="02020603050405020304" pitchFamily="18" charset="0"/>
              </a:rPr>
              <a:t>cheni</a:t>
            </a:r>
            <a:r>
              <a:rPr lang="en-US" b="0" i="0" dirty="0">
                <a:solidFill>
                  <a:srgbClr val="000000"/>
                </a:solidFill>
                <a:effectLst/>
                <a:latin typeface="Times New Roman" panose="02020603050405020304" pitchFamily="18" charset="0"/>
              </a:rPr>
              <a:t>, was introduced into Florida from China for biological control of air potato.</a:t>
            </a:r>
            <a:endParaRPr lang="en-US" dirty="0"/>
          </a:p>
        </p:txBody>
      </p:sp>
      <p:sp>
        <p:nvSpPr>
          <p:cNvPr id="4" name="Slide Number Placeholder 3"/>
          <p:cNvSpPr>
            <a:spLocks noGrp="1"/>
          </p:cNvSpPr>
          <p:nvPr>
            <p:ph type="sldNum" sz="quarter" idx="5"/>
          </p:nvPr>
        </p:nvSpPr>
        <p:spPr/>
        <p:txBody>
          <a:bodyPr/>
          <a:lstStyle/>
          <a:p>
            <a:pPr>
              <a:defRPr/>
            </a:pPr>
            <a:fld id="{52BFB5B8-14F7-4489-B6CB-D39F224F8EC0}" type="slidenum">
              <a:rPr lang="en-US" altLang="en-US" smtClean="0"/>
              <a:pPr>
                <a:defRPr/>
              </a:pPr>
              <a:t>9</a:t>
            </a:fld>
            <a:endParaRPr lang="en-US" altLang="en-US"/>
          </a:p>
        </p:txBody>
      </p:sp>
    </p:spTree>
    <p:extLst>
      <p:ext uri="{BB962C8B-B14F-4D97-AF65-F5344CB8AC3E}">
        <p14:creationId xmlns:p14="http://schemas.microsoft.com/office/powerpoint/2010/main" val="201191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F79C-A75F-2BDF-B62A-F643067AF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0157F6-5159-8F08-9552-7128AE67A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A45A78-1183-B12C-9E75-308B363881AA}"/>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5" name="Footer Placeholder 4">
            <a:extLst>
              <a:ext uri="{FF2B5EF4-FFF2-40B4-BE49-F238E27FC236}">
                <a16:creationId xmlns:a16="http://schemas.microsoft.com/office/drawing/2014/main" id="{0FE3A3BC-7D28-B3AA-11A9-D7B728490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07A9B-48B0-5A18-72A7-D6EA9A2FFCBA}"/>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35081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3368-11B5-FD56-EDF6-42E0D5F82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9A9929-4F69-948F-89B2-9D9254117E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420C7-C6C0-A192-3546-B0744093F0AE}"/>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5" name="Footer Placeholder 4">
            <a:extLst>
              <a:ext uri="{FF2B5EF4-FFF2-40B4-BE49-F238E27FC236}">
                <a16:creationId xmlns:a16="http://schemas.microsoft.com/office/drawing/2014/main" id="{4D81A1F9-F822-1451-9F97-D79C5DCD1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6EFBA-FF85-AC6E-3492-E3115A7B5267}"/>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26700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17CCC-6366-A171-0682-50C4004100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90F16-4304-9128-D90D-C37FE92DA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A2443-C25C-5784-7DF1-0BC76C31A5F6}"/>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5" name="Footer Placeholder 4">
            <a:extLst>
              <a:ext uri="{FF2B5EF4-FFF2-40B4-BE49-F238E27FC236}">
                <a16:creationId xmlns:a16="http://schemas.microsoft.com/office/drawing/2014/main" id="{0EB7F8B0-F014-A8CB-C1BC-42D24A71C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DB849-FC15-F984-BE67-E44FE388B89E}"/>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359457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D8EF-7AAD-673B-0FEA-BBF0F5315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9EB09-7E11-C27F-47EA-7D60D35C1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BF858-92F7-68C1-63B9-3A984C61F59D}"/>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5" name="Footer Placeholder 4">
            <a:extLst>
              <a:ext uri="{FF2B5EF4-FFF2-40B4-BE49-F238E27FC236}">
                <a16:creationId xmlns:a16="http://schemas.microsoft.com/office/drawing/2014/main" id="{948F8D65-F54A-2CB4-2C87-A38910719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1C08E-8870-84C5-FC3B-59F58E912215}"/>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132482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8B49-1707-9A36-039E-82B41F046B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80CECB-203B-51FD-6CA7-BC7AEF64BE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F5BCD-50DF-FF96-C757-ABB4BFFB21F8}"/>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5" name="Footer Placeholder 4">
            <a:extLst>
              <a:ext uri="{FF2B5EF4-FFF2-40B4-BE49-F238E27FC236}">
                <a16:creationId xmlns:a16="http://schemas.microsoft.com/office/drawing/2014/main" id="{C31F7E08-08AC-4066-3DDA-A93FD6E2B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2B3CB-237F-50DB-D1C8-99159EAE03F4}"/>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172386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23D1-FC07-0B98-4464-C3C2A0F61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A1B05A-0D0A-554A-47E2-98E46D05EB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A5FE1-9AC8-E213-EC87-71677C70C8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C350D-5BE5-6AB8-5CF0-C6090114DA25}"/>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6" name="Footer Placeholder 5">
            <a:extLst>
              <a:ext uri="{FF2B5EF4-FFF2-40B4-BE49-F238E27FC236}">
                <a16:creationId xmlns:a16="http://schemas.microsoft.com/office/drawing/2014/main" id="{3BCA464D-465D-540A-34B3-73AD7362D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88EB9-A9F1-3D09-859C-70E00111C70D}"/>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412679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DAB3-F88B-D515-ECEA-23E67DC0F6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191A2E-996B-DE8E-F174-8501256C8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43E2A5-A849-8C06-F2F0-B59884CC47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B2F9E3-65AE-2A97-4C0D-D47F0C178E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0DA9A5-D58E-E8FC-74ED-A2FFA029E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F84CFF-8394-584A-C084-7C9AD36BA663}"/>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8" name="Footer Placeholder 7">
            <a:extLst>
              <a:ext uri="{FF2B5EF4-FFF2-40B4-BE49-F238E27FC236}">
                <a16:creationId xmlns:a16="http://schemas.microsoft.com/office/drawing/2014/main" id="{D6146911-466C-C030-DD35-2FB48830B7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65389-AF4A-D129-BB3A-4822F0526B89}"/>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285129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929C-8BF5-D596-12A4-A52F512A7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62A9F6-D4B1-2D1B-2A20-49370959EFB4}"/>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4" name="Footer Placeholder 3">
            <a:extLst>
              <a:ext uri="{FF2B5EF4-FFF2-40B4-BE49-F238E27FC236}">
                <a16:creationId xmlns:a16="http://schemas.microsoft.com/office/drawing/2014/main" id="{A1383E0D-4E2E-3425-0E64-A44453C569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73849-ADDC-20D4-ACD1-EF296B2BCD4D}"/>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50513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86518-1703-A104-2ED1-6AF876056B33}"/>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3" name="Footer Placeholder 2">
            <a:extLst>
              <a:ext uri="{FF2B5EF4-FFF2-40B4-BE49-F238E27FC236}">
                <a16:creationId xmlns:a16="http://schemas.microsoft.com/office/drawing/2014/main" id="{1F4A8694-7096-2C5E-8186-8DBD9967E5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40A1E6-3E85-F305-33D2-D955284CD03E}"/>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72019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7959-C44B-1E74-2AA2-0B98CD4BF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2B45C9-B590-AB39-5687-73E3BDBE8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5F6A2-064B-975A-2A6C-AEB9F248E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DF3DE-D9D1-E2B9-06A6-437EBDDBC37D}"/>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6" name="Footer Placeholder 5">
            <a:extLst>
              <a:ext uri="{FF2B5EF4-FFF2-40B4-BE49-F238E27FC236}">
                <a16:creationId xmlns:a16="http://schemas.microsoft.com/office/drawing/2014/main" id="{6C5DBC2E-9A5C-CD73-B135-EC21A9721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A53B22-61E7-3FF1-2F7C-4FA6A4302CD5}"/>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91659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850C-2291-DB76-9C93-67C2887A6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4179C-4D2D-4F09-765B-B3BD367CF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572634-A92A-4C46-69D5-92A995329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A70078-05F0-4D5B-6162-6E7AEF837DA6}"/>
              </a:ext>
            </a:extLst>
          </p:cNvPr>
          <p:cNvSpPr>
            <a:spLocks noGrp="1"/>
          </p:cNvSpPr>
          <p:nvPr>
            <p:ph type="dt" sz="half" idx="10"/>
          </p:nvPr>
        </p:nvSpPr>
        <p:spPr/>
        <p:txBody>
          <a:bodyPr/>
          <a:lstStyle/>
          <a:p>
            <a:fld id="{C823DC37-BF82-40B0-B3A0-77518C8E38F5}" type="datetimeFigureOut">
              <a:rPr lang="en-US" smtClean="0"/>
              <a:t>7/7/2025</a:t>
            </a:fld>
            <a:endParaRPr lang="en-US"/>
          </a:p>
        </p:txBody>
      </p:sp>
      <p:sp>
        <p:nvSpPr>
          <p:cNvPr id="6" name="Footer Placeholder 5">
            <a:extLst>
              <a:ext uri="{FF2B5EF4-FFF2-40B4-BE49-F238E27FC236}">
                <a16:creationId xmlns:a16="http://schemas.microsoft.com/office/drawing/2014/main" id="{4C9979C3-340B-FBE2-3EE7-18F7BB52E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D51F9-6598-24C6-90D4-6D6CD9448235}"/>
              </a:ext>
            </a:extLst>
          </p:cNvPr>
          <p:cNvSpPr>
            <a:spLocks noGrp="1"/>
          </p:cNvSpPr>
          <p:nvPr>
            <p:ph type="sldNum" sz="quarter" idx="12"/>
          </p:nvPr>
        </p:nvSpPr>
        <p:spPr/>
        <p:txBody>
          <a:bodyPr/>
          <a:lstStyle/>
          <a:p>
            <a:fld id="{D533BCB0-7262-416E-897C-FC5BFC7EF504}" type="slidenum">
              <a:rPr lang="en-US" smtClean="0"/>
              <a:t>‹#›</a:t>
            </a:fld>
            <a:endParaRPr lang="en-US"/>
          </a:p>
        </p:txBody>
      </p:sp>
    </p:spTree>
    <p:extLst>
      <p:ext uri="{BB962C8B-B14F-4D97-AF65-F5344CB8AC3E}">
        <p14:creationId xmlns:p14="http://schemas.microsoft.com/office/powerpoint/2010/main" val="132013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08E1E-439B-D1E6-354D-6A580CACE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97DABE-7A55-55F4-A99A-E73CBE265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4E842-8031-CC0A-FE2E-FCD65950AD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23DC37-BF82-40B0-B3A0-77518C8E38F5}" type="datetimeFigureOut">
              <a:rPr lang="en-US" smtClean="0"/>
              <a:t>7/7/2025</a:t>
            </a:fld>
            <a:endParaRPr lang="en-US"/>
          </a:p>
        </p:txBody>
      </p:sp>
      <p:sp>
        <p:nvSpPr>
          <p:cNvPr id="5" name="Footer Placeholder 4">
            <a:extLst>
              <a:ext uri="{FF2B5EF4-FFF2-40B4-BE49-F238E27FC236}">
                <a16:creationId xmlns:a16="http://schemas.microsoft.com/office/drawing/2014/main" id="{0F210717-0285-949A-8DDD-4CBF0D13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CE67E5-D476-99E3-C895-04F45D691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33BCB0-7262-416E-897C-FC5BFC7EF504}" type="slidenum">
              <a:rPr lang="en-US" smtClean="0"/>
              <a:t>‹#›</a:t>
            </a:fld>
            <a:endParaRPr lang="en-US"/>
          </a:p>
        </p:txBody>
      </p:sp>
    </p:spTree>
    <p:extLst>
      <p:ext uri="{BB962C8B-B14F-4D97-AF65-F5344CB8AC3E}">
        <p14:creationId xmlns:p14="http://schemas.microsoft.com/office/powerpoint/2010/main" val="4240323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gif"/><Relationship Id="rId4" Type="http://schemas.openxmlformats.org/officeDocument/2006/relationships/hyperlink" Target="http://www.bio-bee.com/site/in_page.asp?pa_id=155&amp;page_id=21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r4app.cals.ncsu.edu/biopestPub/labelD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90C223-21AA-0989-274C-8F97398D29B6}"/>
              </a:ext>
            </a:extLst>
          </p:cNvPr>
          <p:cNvSpPr txBox="1"/>
          <p:nvPr/>
        </p:nvSpPr>
        <p:spPr>
          <a:xfrm>
            <a:off x="1645853" y="3834483"/>
            <a:ext cx="8537915" cy="117461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ea typeface="Aptos" panose="020B0004020202020204" pitchFamily="34" charset="0"/>
                <a:cs typeface="Times New Roman" panose="02020603050405020304" pitchFamily="18" charset="0"/>
              </a:rPr>
              <a:t>UF/IFAS Entomology and Nematology Department </a:t>
            </a:r>
            <a:r>
              <a:rPr kumimoji="0" lang="en-US" sz="1800" b="0"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82FABF8F-E39F-2F01-7EE9-017709530678}"/>
              </a:ext>
            </a:extLst>
          </p:cNvPr>
          <p:cNvSpPr txBox="1"/>
          <p:nvPr/>
        </p:nvSpPr>
        <p:spPr>
          <a:xfrm>
            <a:off x="328856" y="287401"/>
            <a:ext cx="11333019" cy="1547796"/>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0" i="1" u="none" strike="noStrike" kern="100" cap="none" spc="0" normalizeH="0" baseline="0" noProof="0" dirty="0">
                <a:ln>
                  <a:noFill/>
                </a:ln>
                <a:solidFill>
                  <a:srgbClr val="66FF33"/>
                </a:solidFill>
                <a:effectLst>
                  <a:outerShdw blurRad="38100" dist="38100" dir="2700000" algn="tl">
                    <a:srgbClr val="000000">
                      <a:alpha val="43137"/>
                    </a:srgbClr>
                  </a:outerShdw>
                </a:effectLst>
                <a:uLnTx/>
                <a:uFillTx/>
                <a:latin typeface="Lucida Sans" panose="020B0602030504020204" pitchFamily="34" charset="0"/>
                <a:ea typeface="Aptos" panose="020B0004020202020204" pitchFamily="34" charset="0"/>
                <a:cs typeface="Times New Roman" panose="02020603050405020304" pitchFamily="18" charset="0"/>
              </a:rPr>
              <a:t>Trends in Biological Control in the</a:t>
            </a: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0" i="1" u="none" strike="noStrike" kern="100" cap="none" spc="0" normalizeH="0" baseline="0" noProof="0" dirty="0">
                <a:ln>
                  <a:noFill/>
                </a:ln>
                <a:solidFill>
                  <a:srgbClr val="66FF33"/>
                </a:solidFill>
                <a:effectLst>
                  <a:outerShdw blurRad="38100" dist="38100" dir="2700000" algn="tl">
                    <a:srgbClr val="000000">
                      <a:alpha val="43137"/>
                    </a:srgbClr>
                  </a:outerShdw>
                </a:effectLst>
                <a:uLnTx/>
                <a:uFillTx/>
                <a:latin typeface="Lucida Sans" panose="020B0602030504020204" pitchFamily="34" charset="0"/>
                <a:ea typeface="Aptos" panose="020B0004020202020204" pitchFamily="34" charset="0"/>
                <a:cs typeface="Times New Roman" panose="02020603050405020304" pitchFamily="18" charset="0"/>
              </a:rPr>
              <a:t> United States</a:t>
            </a:r>
          </a:p>
        </p:txBody>
      </p:sp>
      <p:sp>
        <p:nvSpPr>
          <p:cNvPr id="7" name="TextBox 6">
            <a:extLst>
              <a:ext uri="{FF2B5EF4-FFF2-40B4-BE49-F238E27FC236}">
                <a16:creationId xmlns:a16="http://schemas.microsoft.com/office/drawing/2014/main" id="{216FC030-93F7-CF0D-1BEB-39B35FA58E1E}"/>
              </a:ext>
            </a:extLst>
          </p:cNvPr>
          <p:cNvSpPr txBox="1"/>
          <p:nvPr/>
        </p:nvSpPr>
        <p:spPr>
          <a:xfrm>
            <a:off x="1561219" y="2638123"/>
            <a:ext cx="8868295" cy="608308"/>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ea typeface="Aptos" panose="020B0004020202020204" pitchFamily="34" charset="0"/>
                <a:cs typeface="Times New Roman" panose="02020603050405020304" pitchFamily="18" charset="0"/>
              </a:rPr>
              <a:t>Norman C. Leppla, Professor of Entomology</a:t>
            </a:r>
          </a:p>
        </p:txBody>
      </p:sp>
      <p:pic>
        <p:nvPicPr>
          <p:cNvPr id="8" name="Picture 7">
            <a:extLst>
              <a:ext uri="{FF2B5EF4-FFF2-40B4-BE49-F238E27FC236}">
                <a16:creationId xmlns:a16="http://schemas.microsoft.com/office/drawing/2014/main" id="{59B80E22-FAAC-892C-62D7-7FC708946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183" y="5597153"/>
            <a:ext cx="2557341" cy="909726"/>
          </a:xfrm>
          <a:prstGeom prst="rect">
            <a:avLst/>
          </a:prstGeom>
        </p:spPr>
      </p:pic>
      <p:pic>
        <p:nvPicPr>
          <p:cNvPr id="9" name="Picture 8">
            <a:extLst>
              <a:ext uri="{FF2B5EF4-FFF2-40B4-BE49-F238E27FC236}">
                <a16:creationId xmlns:a16="http://schemas.microsoft.com/office/drawing/2014/main" id="{01A5B720-B7CE-5B41-7A73-87552A57DD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7201" y="5597153"/>
            <a:ext cx="3179689" cy="914099"/>
          </a:xfrm>
          <a:prstGeom prst="rect">
            <a:avLst/>
          </a:prstGeom>
        </p:spPr>
      </p:pic>
    </p:spTree>
    <p:extLst>
      <p:ext uri="{BB962C8B-B14F-4D97-AF65-F5344CB8AC3E}">
        <p14:creationId xmlns:p14="http://schemas.microsoft.com/office/powerpoint/2010/main" val="198932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544CDDC2-7C2C-41C6-A081-45EC7F32C8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5913" y="1646238"/>
            <a:ext cx="9020175" cy="4194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Box 4">
            <a:extLst>
              <a:ext uri="{FF2B5EF4-FFF2-40B4-BE49-F238E27FC236}">
                <a16:creationId xmlns:a16="http://schemas.microsoft.com/office/drawing/2014/main" id="{831275D5-EE5A-47D0-B5EA-1307EDBF7FB1}"/>
              </a:ext>
            </a:extLst>
          </p:cNvPr>
          <p:cNvSpPr txBox="1">
            <a:spLocks noChangeArrowheads="1"/>
          </p:cNvSpPr>
          <p:nvPr/>
        </p:nvSpPr>
        <p:spPr bwMode="auto">
          <a:xfrm>
            <a:off x="9525000" y="5562600"/>
            <a:ext cx="12049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r>
              <a:rPr lang="en-US" altLang="en-US" sz="1000" dirty="0">
                <a:solidFill>
                  <a:schemeClr val="bg1"/>
                </a:solidFill>
                <a:latin typeface="Cambria" panose="02040503050406030204" pitchFamily="18" charset="0"/>
                <a:ea typeface="Cambria" panose="02040503050406030204" pitchFamily="18" charset="0"/>
              </a:rPr>
              <a:t>W. A. Overholt</a:t>
            </a:r>
          </a:p>
        </p:txBody>
      </p:sp>
      <p:sp>
        <p:nvSpPr>
          <p:cNvPr id="2" name="TextBox 1">
            <a:extLst>
              <a:ext uri="{FF2B5EF4-FFF2-40B4-BE49-F238E27FC236}">
                <a16:creationId xmlns:a16="http://schemas.microsoft.com/office/drawing/2014/main" id="{02E592C3-8B23-4B04-965F-AE03D6987A34}"/>
              </a:ext>
            </a:extLst>
          </p:cNvPr>
          <p:cNvSpPr txBox="1"/>
          <p:nvPr/>
        </p:nvSpPr>
        <p:spPr>
          <a:xfrm>
            <a:off x="1215769" y="341293"/>
            <a:ext cx="10034782" cy="707886"/>
          </a:xfrm>
          <a:prstGeom prst="rect">
            <a:avLst/>
          </a:prstGeom>
          <a:noFill/>
        </p:spPr>
        <p:txBody>
          <a:bodyPr wrap="square" rtlCol="0">
            <a:sp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Tropical Soda Apple Biological Control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32440" y="2343580"/>
            <a:ext cx="4161453" cy="1378028"/>
          </a:xfrm>
        </p:spPr>
        <p:txBody>
          <a:bodyPr/>
          <a:lstStyle/>
          <a:p>
            <a:r>
              <a:rPr lang="en-US" sz="36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Bio-Bee Biological Systems, Israel</a:t>
            </a:r>
          </a:p>
        </p:txBody>
      </p:sp>
      <p:pic>
        <p:nvPicPr>
          <p:cNvPr id="88066" name="Picture 2" descr="http://www.bio-bee.com/site/pic/pic_142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8880" y="1371600"/>
            <a:ext cx="6340643" cy="4735075"/>
          </a:xfrm>
          <a:prstGeom prst="rect">
            <a:avLst/>
          </a:prstGeom>
          <a:noFill/>
          <a:ln w="12700">
            <a:solidFill>
              <a:schemeClr val="bg1"/>
            </a:solidFill>
          </a:ln>
        </p:spPr>
      </p:pic>
      <p:pic>
        <p:nvPicPr>
          <p:cNvPr id="88068" name="Picture 4" descr="http://www.bio-bee.com/site/images/empty.gif">
            <a:hlinkClick r:id="rId4"/>
          </p:cNvPr>
          <p:cNvPicPr>
            <a:picLocks noChangeAspect="1" noChangeArrowheads="1"/>
          </p:cNvPicPr>
          <p:nvPr/>
        </p:nvPicPr>
        <p:blipFill>
          <a:blip r:embed="rId5"/>
          <a:srcRect/>
          <a:stretch>
            <a:fillRect/>
          </a:stretch>
        </p:blipFill>
        <p:spPr bwMode="auto">
          <a:xfrm>
            <a:off x="1679576" y="-403225"/>
            <a:ext cx="1685925" cy="847725"/>
          </a:xfrm>
          <a:prstGeom prst="rect">
            <a:avLst/>
          </a:prstGeom>
          <a:noFill/>
        </p:spPr>
      </p:pic>
      <p:pic>
        <p:nvPicPr>
          <p:cNvPr id="88072" name="Picture 8" descr="http://www.bio-bee.com/site/images/empty.gif">
            <a:hlinkClick r:id="rId4"/>
          </p:cNvPr>
          <p:cNvPicPr>
            <a:picLocks noChangeAspect="1" noChangeArrowheads="1"/>
          </p:cNvPicPr>
          <p:nvPr/>
        </p:nvPicPr>
        <p:blipFill>
          <a:blip r:embed="rId5"/>
          <a:srcRect/>
          <a:stretch>
            <a:fillRect/>
          </a:stretch>
        </p:blipFill>
        <p:spPr bwMode="auto">
          <a:xfrm>
            <a:off x="1679576" y="-403225"/>
            <a:ext cx="1685925" cy="847725"/>
          </a:xfrm>
          <a:prstGeom prst="rect">
            <a:avLst/>
          </a:prstGeom>
          <a:noFill/>
        </p:spPr>
      </p:pic>
      <p:pic>
        <p:nvPicPr>
          <p:cNvPr id="88074" name="Picture 10" descr="http://www.bio-bee.com/site/images/empty.gif">
            <a:hlinkClick r:id="rId4"/>
          </p:cNvPr>
          <p:cNvPicPr>
            <a:picLocks noChangeAspect="1" noChangeArrowheads="1"/>
          </p:cNvPicPr>
          <p:nvPr/>
        </p:nvPicPr>
        <p:blipFill>
          <a:blip r:embed="rId5"/>
          <a:srcRect/>
          <a:stretch>
            <a:fillRect/>
          </a:stretch>
        </p:blipFill>
        <p:spPr bwMode="auto">
          <a:xfrm>
            <a:off x="1679576" y="-403225"/>
            <a:ext cx="1685925" cy="847725"/>
          </a:xfrm>
          <a:prstGeom prst="rect">
            <a:avLst/>
          </a:prstGeom>
          <a:noFill/>
        </p:spPr>
      </p:pic>
      <p:pic>
        <p:nvPicPr>
          <p:cNvPr id="88076" name="Picture 12" descr="http://www.bio-bee.com/site/images/empty.gif">
            <a:hlinkClick r:id="rId4"/>
          </p:cNvPr>
          <p:cNvPicPr>
            <a:picLocks noChangeAspect="1" noChangeArrowheads="1"/>
          </p:cNvPicPr>
          <p:nvPr/>
        </p:nvPicPr>
        <p:blipFill>
          <a:blip r:embed="rId5"/>
          <a:srcRect/>
          <a:stretch>
            <a:fillRect/>
          </a:stretch>
        </p:blipFill>
        <p:spPr bwMode="auto">
          <a:xfrm>
            <a:off x="1679576" y="-403225"/>
            <a:ext cx="1685925" cy="847725"/>
          </a:xfrm>
          <a:prstGeom prst="rect">
            <a:avLst/>
          </a:prstGeom>
          <a:noFill/>
        </p:spPr>
      </p:pic>
      <p:sp>
        <p:nvSpPr>
          <p:cNvPr id="8" name="TextBox 7">
            <a:extLst>
              <a:ext uri="{FF2B5EF4-FFF2-40B4-BE49-F238E27FC236}">
                <a16:creationId xmlns:a16="http://schemas.microsoft.com/office/drawing/2014/main" id="{353C69A8-6692-444A-A6B1-C3A4F0EACA0A}"/>
              </a:ext>
            </a:extLst>
          </p:cNvPr>
          <p:cNvSpPr txBox="1"/>
          <p:nvPr/>
        </p:nvSpPr>
        <p:spPr>
          <a:xfrm>
            <a:off x="1881674" y="276809"/>
            <a:ext cx="8153400" cy="707886"/>
          </a:xfrm>
          <a:prstGeom prst="rect">
            <a:avLst/>
          </a:prstGeom>
          <a:noFill/>
        </p:spPr>
        <p:txBody>
          <a:bodyPr wrap="square" rtlCol="0">
            <a:spAutoFit/>
          </a:bodyPr>
          <a:lstStyle/>
          <a:p>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Augmentative Biological Control</a:t>
            </a:r>
            <a:endParaRPr lang="en-US" i="1" dirty="0">
              <a:solidFill>
                <a:srgbClr val="66FF33"/>
              </a:solidFill>
              <a:effectLst>
                <a:outerShdw blurRad="38100" dist="38100" dir="2700000" algn="tl">
                  <a:srgbClr val="000000">
                    <a:alpha val="43137"/>
                  </a:srgbClr>
                </a:outerShdw>
              </a:effectLst>
              <a:latin typeface="Lucida Sans" panose="020B0602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tree, outdoor, grass&#10;&#10;Description automatically generated">
            <a:extLst>
              <a:ext uri="{FF2B5EF4-FFF2-40B4-BE49-F238E27FC236}">
                <a16:creationId xmlns:a16="http://schemas.microsoft.com/office/drawing/2014/main" id="{BC167DB0-8725-4C19-AAA6-472B2B5B6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524000"/>
            <a:ext cx="5486400" cy="4114800"/>
          </a:xfrm>
          <a:prstGeom prst="rect">
            <a:avLst/>
          </a:prstGeom>
          <a:ln>
            <a:solidFill>
              <a:schemeClr val="bg1"/>
            </a:solidFill>
          </a:ln>
        </p:spPr>
      </p:pic>
      <p:sp>
        <p:nvSpPr>
          <p:cNvPr id="4" name="TextBox 3">
            <a:extLst>
              <a:ext uri="{FF2B5EF4-FFF2-40B4-BE49-F238E27FC236}">
                <a16:creationId xmlns:a16="http://schemas.microsoft.com/office/drawing/2014/main" id="{D183D6D0-AD8D-4081-9F4A-57361AE65E49}"/>
              </a:ext>
            </a:extLst>
          </p:cNvPr>
          <p:cNvSpPr txBox="1"/>
          <p:nvPr/>
        </p:nvSpPr>
        <p:spPr>
          <a:xfrm>
            <a:off x="2108012" y="214125"/>
            <a:ext cx="8153400" cy="707886"/>
          </a:xfrm>
          <a:prstGeom prst="rect">
            <a:avLst/>
          </a:prstGeom>
          <a:noFill/>
        </p:spPr>
        <p:txBody>
          <a:bodyPr wrap="square" rtlCol="0">
            <a:spAutoFit/>
          </a:bodyPr>
          <a:lstStyle/>
          <a:p>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Conservation Biological Control</a:t>
            </a:r>
            <a:endParaRPr lang="en-US" i="1" dirty="0">
              <a:solidFill>
                <a:srgbClr val="66FF33"/>
              </a:solidFill>
              <a:effectLst>
                <a:outerShdw blurRad="38100" dist="38100" dir="2700000" algn="tl">
                  <a:srgbClr val="000000">
                    <a:alpha val="43137"/>
                  </a:srgbClr>
                </a:outerShdw>
              </a:effectLst>
              <a:latin typeface="Lucida Sans" panose="020B0602030504020204" pitchFamily="34" charset="0"/>
            </a:endParaRPr>
          </a:p>
        </p:txBody>
      </p:sp>
      <p:sp>
        <p:nvSpPr>
          <p:cNvPr id="5" name="TextBox 4">
            <a:extLst>
              <a:ext uri="{FF2B5EF4-FFF2-40B4-BE49-F238E27FC236}">
                <a16:creationId xmlns:a16="http://schemas.microsoft.com/office/drawing/2014/main" id="{05F7D62E-9278-42CF-9E47-3B7BBA57C78A}"/>
              </a:ext>
            </a:extLst>
          </p:cNvPr>
          <p:cNvSpPr txBox="1"/>
          <p:nvPr/>
        </p:nvSpPr>
        <p:spPr>
          <a:xfrm>
            <a:off x="6404098" y="1319242"/>
            <a:ext cx="5638800" cy="4524315"/>
          </a:xfrm>
          <a:prstGeom prst="rect">
            <a:avLst/>
          </a:prstGeom>
          <a:noFill/>
        </p:spPr>
        <p:txBody>
          <a:bodyPr wrap="square" rtlCol="0">
            <a:spAutoFit/>
          </a:bodyPr>
          <a:lstStyle/>
          <a:p>
            <a:r>
              <a:rPr lang="en-US" sz="3200" b="0" i="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Abundance and diversity of beneficial and pest arthropods in buckwheat on blueberry and vegetable farms in north Florida. 2017. Cory Penca, Amanda Hodges, Lani Lei Davis, Norman Leppla, and Robert Hochmuth </a:t>
            </a:r>
            <a:endParaRPr lang="en-US" sz="32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endParaRPr>
          </a:p>
        </p:txBody>
      </p:sp>
    </p:spTree>
    <p:extLst>
      <p:ext uri="{BB962C8B-B14F-4D97-AF65-F5344CB8AC3E}">
        <p14:creationId xmlns:p14="http://schemas.microsoft.com/office/powerpoint/2010/main" val="277797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EE7A9F-7D09-60E5-3988-049E33D90873}"/>
              </a:ext>
            </a:extLst>
          </p:cNvPr>
          <p:cNvPicPr>
            <a:picLocks noChangeAspect="1"/>
          </p:cNvPicPr>
          <p:nvPr/>
        </p:nvPicPr>
        <p:blipFill>
          <a:blip r:embed="rId3"/>
          <a:stretch>
            <a:fillRect/>
          </a:stretch>
        </p:blipFill>
        <p:spPr>
          <a:xfrm>
            <a:off x="405637" y="649770"/>
            <a:ext cx="3657466" cy="5558459"/>
          </a:xfrm>
          <a:prstGeom prst="rect">
            <a:avLst/>
          </a:prstGeom>
          <a:ln>
            <a:solidFill>
              <a:schemeClr val="bg1"/>
            </a:solidFill>
          </a:ln>
        </p:spPr>
      </p:pic>
      <p:sp>
        <p:nvSpPr>
          <p:cNvPr id="2" name="TextBox 1">
            <a:extLst>
              <a:ext uri="{FF2B5EF4-FFF2-40B4-BE49-F238E27FC236}">
                <a16:creationId xmlns:a16="http://schemas.microsoft.com/office/drawing/2014/main" id="{9F3A3056-28F7-46AB-4A18-121C4B85511C}"/>
              </a:ext>
            </a:extLst>
          </p:cNvPr>
          <p:cNvSpPr txBox="1"/>
          <p:nvPr/>
        </p:nvSpPr>
        <p:spPr>
          <a:xfrm>
            <a:off x="4334256" y="228601"/>
            <a:ext cx="7629954" cy="6124754"/>
          </a:xfrm>
          <a:prstGeom prst="rect">
            <a:avLst/>
          </a:prstGeom>
          <a:noFill/>
        </p:spPr>
        <p:txBody>
          <a:bodyPr wrap="square" rtlCol="0">
            <a:spAutoFit/>
          </a:bodyPr>
          <a:lstStyle/>
          <a:p>
            <a:pPr indent="-457200"/>
            <a:r>
              <a:rPr kumimoji="0" lang="en-US" sz="2800" b="0" i="0" u="none" strike="noStrike" kern="1200" cap="none" spc="0" normalizeH="0" baseline="0" noProof="0" dirty="0">
                <a:ln>
                  <a:noFill/>
                </a:ln>
                <a:solidFill>
                  <a:srgbClr val="FFFF00"/>
                </a:solidFill>
                <a:effectLst/>
                <a:uLnTx/>
                <a:uFillTx/>
                <a:latin typeface="Lucida Sans" panose="020B0602030504020204" pitchFamily="34" charset="0"/>
                <a:ea typeface="Calibri" panose="020F0502020204030204" pitchFamily="34" charset="0"/>
              </a:rPr>
              <a:t>1868-</a:t>
            </a:r>
            <a:r>
              <a:rPr kumimoji="0" lang="en-US" sz="2800" b="0" i="0" u="none" strike="noStrike" kern="1200" cap="none" spc="0" normalizeH="0" baseline="0" noProof="0" dirty="0">
                <a:ln>
                  <a:noFill/>
                </a:ln>
                <a:solidFill>
                  <a:prstClr val="black"/>
                </a:solidFill>
                <a:effectLst/>
                <a:uLnTx/>
                <a:uFillTx/>
                <a:latin typeface="Lucida Sans" panose="020B0602030504020204" pitchFamily="34" charset="0"/>
                <a:ea typeface="Calibri" panose="020F0502020204030204" pitchFamily="34" charset="0"/>
              </a:rPr>
              <a:t> </a:t>
            </a:r>
            <a:r>
              <a:rPr lang="en-US" sz="2800" dirty="0">
                <a:solidFill>
                  <a:schemeClr val="bg1"/>
                </a:solidFill>
                <a:latin typeface="Lucida Sans" panose="020B0602030504020204" pitchFamily="34" charset="0"/>
                <a:ea typeface="Calibri" panose="020F0502020204030204" pitchFamily="34" charset="0"/>
              </a:rPr>
              <a:t>Cottony cushion scale, </a:t>
            </a:r>
            <a:r>
              <a:rPr lang="en-US" sz="2800" i="1" dirty="0" err="1">
                <a:solidFill>
                  <a:schemeClr val="bg1"/>
                </a:solidFill>
                <a:latin typeface="Lucida Sans" panose="020B0602030504020204" pitchFamily="34" charset="0"/>
                <a:ea typeface="Calibri" panose="020F0502020204030204" pitchFamily="34" charset="0"/>
              </a:rPr>
              <a:t>Icerya</a:t>
            </a:r>
            <a:endParaRPr lang="en-US" sz="2800" i="1" dirty="0">
              <a:solidFill>
                <a:schemeClr val="bg1"/>
              </a:solidFill>
              <a:latin typeface="Lucida Sans" panose="020B0602030504020204" pitchFamily="34" charset="0"/>
              <a:ea typeface="Calibri" panose="020F0502020204030204" pitchFamily="34" charset="0"/>
            </a:endParaRPr>
          </a:p>
          <a:p>
            <a:pPr indent="-457200"/>
            <a:r>
              <a:rPr lang="en-US" sz="2800" i="1" dirty="0">
                <a:solidFill>
                  <a:schemeClr val="bg1"/>
                </a:solidFill>
                <a:latin typeface="Lucida Sans" panose="020B0602030504020204" pitchFamily="34" charset="0"/>
                <a:ea typeface="Calibri" panose="020F0502020204030204" pitchFamily="34" charset="0"/>
              </a:rPr>
              <a:t> 	  </a:t>
            </a:r>
            <a:r>
              <a:rPr lang="en-US" sz="2800" i="1" dirty="0" err="1">
                <a:solidFill>
                  <a:schemeClr val="bg1"/>
                </a:solidFill>
                <a:latin typeface="Lucida Sans" panose="020B0602030504020204" pitchFamily="34" charset="0"/>
                <a:ea typeface="Calibri" panose="020F0502020204030204" pitchFamily="34" charset="0"/>
              </a:rPr>
              <a:t>purchasi</a:t>
            </a:r>
            <a:r>
              <a:rPr lang="en-US" sz="2800" dirty="0">
                <a:solidFill>
                  <a:schemeClr val="bg1"/>
                </a:solidFill>
                <a:latin typeface="Lucida Sans" panose="020B0602030504020204" pitchFamily="34" charset="0"/>
                <a:ea typeface="Calibri" panose="020F0502020204030204" pitchFamily="34" charset="0"/>
              </a:rPr>
              <a:t>, invaded California.</a:t>
            </a:r>
          </a:p>
          <a:p>
            <a:endParaRPr lang="en-US" sz="2800" dirty="0">
              <a:latin typeface="Lucida Sans" panose="020B0602030504020204" pitchFamily="34" charset="0"/>
              <a:ea typeface="Calibri" panose="020F0502020204030204" pitchFamily="34" charset="0"/>
            </a:endParaRPr>
          </a:p>
          <a:p>
            <a:r>
              <a:rPr kumimoji="0" lang="en-US" sz="2800" b="0" i="0" u="none" strike="noStrike" kern="1200" cap="none" spc="0" normalizeH="0" baseline="0" noProof="0" dirty="0">
                <a:ln>
                  <a:noFill/>
                </a:ln>
                <a:solidFill>
                  <a:srgbClr val="FFFF00"/>
                </a:solidFill>
                <a:uLnTx/>
                <a:uFillTx/>
                <a:latin typeface="Lucida Sans" panose="020B0602030504020204" pitchFamily="34" charset="0"/>
                <a:ea typeface="Calibri" panose="020F0502020204030204" pitchFamily="34" charset="0"/>
              </a:rPr>
              <a:t>1888-</a:t>
            </a:r>
            <a:r>
              <a:rPr kumimoji="0" lang="en-US" sz="2800" b="0" i="0" u="none" strike="noStrike" kern="1200" cap="none" spc="0" normalizeH="0" baseline="0" noProof="0" dirty="0">
                <a:ln>
                  <a:noFill/>
                </a:ln>
                <a:solidFill>
                  <a:prstClr val="black"/>
                </a:solidFill>
                <a:uLnTx/>
                <a:uFillTx/>
                <a:latin typeface="Lucida Sans" panose="020B0602030504020204" pitchFamily="34" charset="0"/>
                <a:ea typeface="Calibri" panose="020F0502020204030204" pitchFamily="34" charset="0"/>
              </a:rPr>
              <a:t> </a:t>
            </a:r>
            <a:r>
              <a:rPr lang="en-US" sz="2800" dirty="0">
                <a:solidFill>
                  <a:schemeClr val="bg1"/>
                </a:solidFill>
                <a:latin typeface="Lucida Sans" panose="020B0602030504020204" pitchFamily="34" charset="0"/>
                <a:ea typeface="Calibri" panose="020F0502020204030204" pitchFamily="34" charset="0"/>
              </a:rPr>
              <a:t>Vedalia beetle, </a:t>
            </a:r>
            <a:r>
              <a:rPr lang="en-US" sz="2800" i="1" dirty="0" err="1">
                <a:solidFill>
                  <a:schemeClr val="bg1"/>
                </a:solidFill>
                <a:latin typeface="Lucida Sans" panose="020B0602030504020204" pitchFamily="34" charset="0"/>
                <a:ea typeface="Calibri" panose="020F0502020204030204" pitchFamily="34" charset="0"/>
              </a:rPr>
              <a:t>Rodolia</a:t>
            </a:r>
            <a:r>
              <a:rPr lang="en-US" sz="2800" i="1" dirty="0">
                <a:solidFill>
                  <a:schemeClr val="bg1"/>
                </a:solidFill>
                <a:latin typeface="Lucida Sans" panose="020B0602030504020204" pitchFamily="34" charset="0"/>
                <a:ea typeface="Calibri" panose="020F0502020204030204" pitchFamily="34" charset="0"/>
              </a:rPr>
              <a:t> cardinalis</a:t>
            </a:r>
            <a:r>
              <a:rPr lang="en-US" sz="2800" dirty="0">
                <a:solidFill>
                  <a:schemeClr val="bg1"/>
                </a:solidFill>
                <a:latin typeface="Lucida Sans" panose="020B0602030504020204" pitchFamily="34" charset="0"/>
                <a:ea typeface="Calibri" panose="020F0502020204030204" pitchFamily="34" charset="0"/>
              </a:rPr>
              <a:t>,</a:t>
            </a:r>
          </a:p>
          <a:p>
            <a:r>
              <a:rPr lang="en-US" sz="2800" dirty="0">
                <a:solidFill>
                  <a:schemeClr val="bg1"/>
                </a:solidFill>
                <a:latin typeface="Lucida Sans" panose="020B0602030504020204" pitchFamily="34" charset="0"/>
                <a:ea typeface="Calibri" panose="020F0502020204030204" pitchFamily="34" charset="0"/>
              </a:rPr>
              <a:t> 	   imported from Australia and 	 	 	   quickly controlled the pest.</a:t>
            </a:r>
          </a:p>
          <a:p>
            <a:endParaRPr lang="en-US" sz="2800" dirty="0">
              <a:latin typeface="Lucida Sans" panose="020B0602030504020204" pitchFamily="34" charset="0"/>
              <a:ea typeface="Calibri" panose="020F0502020204030204" pitchFamily="34" charset="0"/>
            </a:endParaRPr>
          </a:p>
          <a:p>
            <a:r>
              <a:rPr lang="en-US" sz="2800" dirty="0">
                <a:solidFill>
                  <a:srgbClr val="FFFF00"/>
                </a:solidFill>
                <a:latin typeface="Lucida Sans" panose="020B0602030504020204" pitchFamily="34" charset="0"/>
                <a:ea typeface="Calibri" panose="020F0502020204030204" pitchFamily="34" charset="0"/>
              </a:rPr>
              <a:t>1889-</a:t>
            </a:r>
            <a:r>
              <a:rPr lang="en-US" sz="2800" dirty="0">
                <a:latin typeface="Lucida Sans" panose="020B0602030504020204" pitchFamily="34" charset="0"/>
                <a:ea typeface="Calibri" panose="020F0502020204030204" pitchFamily="34" charset="0"/>
              </a:rPr>
              <a:t> </a:t>
            </a:r>
            <a:r>
              <a:rPr lang="en-US" sz="2800" dirty="0">
                <a:solidFill>
                  <a:schemeClr val="bg1"/>
                </a:solidFill>
                <a:latin typeface="Lucida Sans" panose="020B0602030504020204" pitchFamily="34" charset="0"/>
                <a:ea typeface="Calibri" panose="020F0502020204030204" pitchFamily="34" charset="0"/>
              </a:rPr>
              <a:t>California growers and politicians</a:t>
            </a:r>
          </a:p>
          <a:p>
            <a:r>
              <a:rPr lang="en-US" sz="2800" dirty="0">
                <a:solidFill>
                  <a:schemeClr val="bg1"/>
                </a:solidFill>
                <a:latin typeface="Lucida Sans" panose="020B0602030504020204" pitchFamily="34" charset="0"/>
                <a:ea typeface="Calibri" panose="020F0502020204030204" pitchFamily="34" charset="0"/>
              </a:rPr>
              <a:t> 	   had a “ladybird fantasy,” a natural 	 	   enemy exists for every pest.</a:t>
            </a:r>
          </a:p>
          <a:p>
            <a:endParaRPr lang="en-US" sz="2800" dirty="0">
              <a:latin typeface="Lucida Sans" panose="020B0602030504020204" pitchFamily="34" charset="0"/>
              <a:ea typeface="Calibri" panose="020F0502020204030204" pitchFamily="34" charset="0"/>
            </a:endParaRPr>
          </a:p>
          <a:p>
            <a:r>
              <a:rPr lang="en-US" sz="2800" dirty="0">
                <a:solidFill>
                  <a:srgbClr val="FFFF00"/>
                </a:solidFill>
                <a:latin typeface="Lucida Sans" panose="020B0602030504020204" pitchFamily="34" charset="0"/>
                <a:ea typeface="Calibri" panose="020F0502020204030204" pitchFamily="34" charset="0"/>
              </a:rPr>
              <a:t>1900-</a:t>
            </a:r>
            <a:r>
              <a:rPr lang="en-US" sz="2800" dirty="0">
                <a:latin typeface="Lucida Sans" panose="020B0602030504020204" pitchFamily="34" charset="0"/>
                <a:ea typeface="Calibri" panose="020F0502020204030204" pitchFamily="34" charset="0"/>
              </a:rPr>
              <a:t> </a:t>
            </a:r>
            <a:r>
              <a:rPr lang="en-US" sz="2800" dirty="0">
                <a:solidFill>
                  <a:schemeClr val="bg1"/>
                </a:solidFill>
                <a:latin typeface="Lucida Sans" panose="020B0602030504020204" pitchFamily="34" charset="0"/>
                <a:ea typeface="Calibri" panose="020F0502020204030204" pitchFamily="34" charset="0"/>
              </a:rPr>
              <a:t>Entomologists began to understand	  	  how to conduct a successful</a:t>
            </a:r>
          </a:p>
          <a:p>
            <a:r>
              <a:rPr lang="en-US" sz="2800" dirty="0">
                <a:solidFill>
                  <a:schemeClr val="bg1"/>
                </a:solidFill>
                <a:latin typeface="Lucida Sans" panose="020B0602030504020204" pitchFamily="34" charset="0"/>
                <a:ea typeface="Calibri" panose="020F0502020204030204" pitchFamily="34" charset="0"/>
              </a:rPr>
              <a:t>	  biological control program. </a:t>
            </a:r>
            <a:endParaRPr lang="en-US" sz="2800" dirty="0">
              <a:solidFill>
                <a:schemeClr val="bg1"/>
              </a:solidFill>
            </a:endParaRPr>
          </a:p>
        </p:txBody>
      </p:sp>
    </p:spTree>
    <p:extLst>
      <p:ext uri="{BB962C8B-B14F-4D97-AF65-F5344CB8AC3E}">
        <p14:creationId xmlns:p14="http://schemas.microsoft.com/office/powerpoint/2010/main" val="368092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774EFC7-3397-BCF6-3062-9BE175874302}"/>
              </a:ext>
            </a:extLst>
          </p:cNvPr>
          <p:cNvGraphicFramePr>
            <a:graphicFrameLocks noGrp="1"/>
          </p:cNvGraphicFramePr>
          <p:nvPr/>
        </p:nvGraphicFramePr>
        <p:xfrm>
          <a:off x="121100" y="238604"/>
          <a:ext cx="6933182" cy="6354681"/>
        </p:xfrm>
        <a:graphic>
          <a:graphicData uri="http://schemas.openxmlformats.org/drawingml/2006/table">
            <a:tbl>
              <a:tblPr firstRow="1" firstCol="1" bandRow="1"/>
              <a:tblGrid>
                <a:gridCol w="1346197">
                  <a:extLst>
                    <a:ext uri="{9D8B030D-6E8A-4147-A177-3AD203B41FA5}">
                      <a16:colId xmlns:a16="http://schemas.microsoft.com/office/drawing/2014/main" val="1989908937"/>
                    </a:ext>
                  </a:extLst>
                </a:gridCol>
                <a:gridCol w="5586985">
                  <a:extLst>
                    <a:ext uri="{9D8B030D-6E8A-4147-A177-3AD203B41FA5}">
                      <a16:colId xmlns:a16="http://schemas.microsoft.com/office/drawing/2014/main" val="1756888692"/>
                    </a:ext>
                  </a:extLst>
                </a:gridCol>
              </a:tblGrid>
              <a:tr h="6354681">
                <a:tc>
                  <a:txBody>
                    <a:bodyPr/>
                    <a:lstStyle/>
                    <a:p>
                      <a:pPr marL="0" marR="0">
                        <a:lnSpc>
                          <a:spcPts val="4500"/>
                        </a:lnSpc>
                        <a:spcBef>
                          <a:spcPts val="0"/>
                        </a:spcBef>
                        <a:spcAft>
                          <a:spcPts val="0"/>
                        </a:spcAft>
                      </a:pPr>
                      <a:r>
                        <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1919-</a:t>
                      </a:r>
                    </a:p>
                    <a:p>
                      <a:pPr marL="0" marR="0">
                        <a:lnSpc>
                          <a:spcPts val="4500"/>
                        </a:lnSpc>
                        <a:spcBef>
                          <a:spcPts val="0"/>
                        </a:spcBef>
                        <a:spcAft>
                          <a:spcPts val="0"/>
                        </a:spcAft>
                      </a:pPr>
                      <a:endPar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endParaRPr>
                    </a:p>
                    <a:p>
                      <a:pPr marL="0" marR="0">
                        <a:lnSpc>
                          <a:spcPts val="4500"/>
                        </a:lnSpc>
                        <a:spcBef>
                          <a:spcPts val="0"/>
                        </a:spcBef>
                        <a:spcAft>
                          <a:spcPts val="0"/>
                        </a:spcAft>
                      </a:pPr>
                      <a:endPar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endParaRPr>
                    </a:p>
                    <a:p>
                      <a:pPr marL="0" marR="0">
                        <a:lnSpc>
                          <a:spcPts val="4500"/>
                        </a:lnSpc>
                        <a:spcBef>
                          <a:spcPts val="0"/>
                        </a:spcBef>
                        <a:spcAft>
                          <a:spcPts val="0"/>
                        </a:spcAft>
                      </a:pPr>
                      <a:endPar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endParaRPr>
                    </a:p>
                    <a:p>
                      <a:pPr marL="0" marR="0">
                        <a:lnSpc>
                          <a:spcPts val="4500"/>
                        </a:lnSpc>
                        <a:spcBef>
                          <a:spcPts val="0"/>
                        </a:spcBef>
                        <a:spcAft>
                          <a:spcPts val="0"/>
                        </a:spcAft>
                      </a:pPr>
                      <a:r>
                        <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1940s-</a:t>
                      </a:r>
                    </a:p>
                    <a:p>
                      <a:pPr marL="0" marR="0">
                        <a:lnSpc>
                          <a:spcPts val="4500"/>
                        </a:lnSpc>
                        <a:spcBef>
                          <a:spcPts val="0"/>
                        </a:spcBef>
                        <a:spcAft>
                          <a:spcPts val="0"/>
                        </a:spcAft>
                      </a:pPr>
                      <a:endPar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endParaRPr>
                    </a:p>
                    <a:p>
                      <a:pPr marL="0" marR="0">
                        <a:lnSpc>
                          <a:spcPts val="4500"/>
                        </a:lnSpc>
                        <a:spcBef>
                          <a:spcPts val="0"/>
                        </a:spcBef>
                        <a:spcAft>
                          <a:spcPts val="0"/>
                        </a:spcAft>
                      </a:pPr>
                      <a:r>
                        <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1940s-</a:t>
                      </a:r>
                    </a:p>
                    <a:p>
                      <a:pPr marL="0" marR="0">
                        <a:lnSpc>
                          <a:spcPts val="4500"/>
                        </a:lnSpc>
                        <a:spcBef>
                          <a:spcPts val="0"/>
                        </a:spcBef>
                        <a:spcAft>
                          <a:spcPts val="0"/>
                        </a:spcAft>
                      </a:pPr>
                      <a:endPar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endParaRPr>
                    </a:p>
                    <a:p>
                      <a:pPr marL="0" marR="0">
                        <a:lnSpc>
                          <a:spcPts val="4500"/>
                        </a:lnSpc>
                        <a:spcBef>
                          <a:spcPts val="0"/>
                        </a:spcBef>
                        <a:spcAft>
                          <a:spcPts val="0"/>
                        </a:spcAft>
                      </a:pPr>
                      <a:r>
                        <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1947-</a:t>
                      </a:r>
                    </a:p>
                    <a:p>
                      <a:pPr marL="0" marR="0">
                        <a:lnSpc>
                          <a:spcPts val="4500"/>
                        </a:lnSpc>
                        <a:spcBef>
                          <a:spcPts val="0"/>
                        </a:spcBef>
                        <a:spcAft>
                          <a:spcPts val="0"/>
                        </a:spcAft>
                      </a:pPr>
                      <a:r>
                        <a:rPr lang="en-US" sz="2800" kern="100" dirty="0">
                          <a:solidFill>
                            <a:srgbClr val="FFFF00"/>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1952-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4500"/>
                        </a:lnSpc>
                        <a:spcBef>
                          <a:spcPts val="0"/>
                        </a:spcBef>
                        <a:spcAft>
                          <a:spcPts val="0"/>
                        </a:spcAft>
                      </a:pPr>
                      <a:r>
                        <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Harry Scott Smith formalized “biological control” as the use of predators, parasites, and pathogens</a:t>
                      </a:r>
                    </a:p>
                    <a:p>
                      <a:pPr marL="0" marR="0">
                        <a:lnSpc>
                          <a:spcPts val="4500"/>
                        </a:lnSpc>
                        <a:spcBef>
                          <a:spcPts val="0"/>
                        </a:spcBef>
                        <a:spcAft>
                          <a:spcPts val="0"/>
                        </a:spcAft>
                      </a:pPr>
                      <a:r>
                        <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Initial Florida biological control</a:t>
                      </a:r>
                    </a:p>
                    <a:p>
                      <a:pPr marL="0" marR="0">
                        <a:lnSpc>
                          <a:spcPts val="4500"/>
                        </a:lnSpc>
                        <a:spcBef>
                          <a:spcPts val="0"/>
                        </a:spcBef>
                        <a:spcAft>
                          <a:spcPts val="0"/>
                        </a:spcAft>
                      </a:pPr>
                      <a:r>
                        <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 pioneers entered the field</a:t>
                      </a:r>
                    </a:p>
                    <a:p>
                      <a:pPr marL="0" marR="0">
                        <a:lnSpc>
                          <a:spcPts val="4500"/>
                        </a:lnSpc>
                        <a:spcBef>
                          <a:spcPts val="0"/>
                        </a:spcBef>
                        <a:spcAft>
                          <a:spcPts val="0"/>
                        </a:spcAft>
                      </a:pPr>
                      <a:r>
                        <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DDT </a:t>
                      </a:r>
                      <a:r>
                        <a:rPr lang="en-US" sz="2800" kern="1200" dirty="0">
                          <a:solidFill>
                            <a:schemeClr val="bg1"/>
                          </a:solidFill>
                          <a:effectLst>
                            <a:outerShdw blurRad="38100" dist="38100" dir="2700000" algn="tl">
                              <a:srgbClr val="000000">
                                <a:alpha val="43137"/>
                              </a:srgbClr>
                            </a:outerShdw>
                          </a:effectLst>
                          <a:latin typeface="Lucida Sans" panose="020B0602030504020204" pitchFamily="34" charset="0"/>
                          <a:ea typeface="+mn-ea"/>
                          <a:cs typeface="+mn-cs"/>
                        </a:rPr>
                        <a:t>widely used and created a</a:t>
                      </a:r>
                      <a:endPar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endParaRPr>
                    </a:p>
                    <a:p>
                      <a:pPr marL="0" marR="0">
                        <a:lnSpc>
                          <a:spcPts val="4500"/>
                        </a:lnSpc>
                        <a:spcBef>
                          <a:spcPts val="0"/>
                        </a:spcBef>
                        <a:spcAft>
                          <a:spcPts val="0"/>
                        </a:spcAft>
                      </a:pPr>
                      <a:r>
                        <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“Magic bullet“ mindset</a:t>
                      </a:r>
                    </a:p>
                    <a:p>
                      <a:pPr marL="0" marR="0">
                        <a:lnSpc>
                          <a:spcPts val="4500"/>
                        </a:lnSpc>
                        <a:spcBef>
                          <a:spcPts val="0"/>
                        </a:spcBef>
                        <a:spcAft>
                          <a:spcPts val="0"/>
                        </a:spcAft>
                      </a:pPr>
                      <a:r>
                        <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Insect resistance to DDT</a:t>
                      </a:r>
                    </a:p>
                    <a:p>
                      <a:pPr marL="0" marR="0">
                        <a:lnSpc>
                          <a:spcPts val="4500"/>
                        </a:lnSpc>
                        <a:spcBef>
                          <a:spcPts val="0"/>
                        </a:spcBef>
                        <a:spcAft>
                          <a:spcPts val="0"/>
                        </a:spcAft>
                      </a:pPr>
                      <a:r>
                        <a:rPr lang="en-US" sz="2800" kern="1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4400 pesticides, unacceptable non-target effects</a:t>
                      </a:r>
                      <a:endParaRPr lang="en-US" sz="2800" kern="100" dirty="0">
                        <a:solidFill>
                          <a:schemeClr val="bg1"/>
                        </a:solidFill>
                        <a:effectLst>
                          <a:outerShdw blurRad="38100" dist="38100" dir="2700000" algn="tl">
                            <a:srgbClr val="000000">
                              <a:alpha val="43137"/>
                            </a:srgbClr>
                          </a:outerShdw>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3384439"/>
                  </a:ext>
                </a:extLst>
              </a:tr>
            </a:tbl>
          </a:graphicData>
        </a:graphic>
      </p:graphicFrame>
      <p:sp>
        <p:nvSpPr>
          <p:cNvPr id="9" name="TextBox 8">
            <a:extLst>
              <a:ext uri="{FF2B5EF4-FFF2-40B4-BE49-F238E27FC236}">
                <a16:creationId xmlns:a16="http://schemas.microsoft.com/office/drawing/2014/main" id="{B52A0B48-734F-B1DE-2A20-CCD6F4421DD0}"/>
              </a:ext>
            </a:extLst>
          </p:cNvPr>
          <p:cNvSpPr txBox="1"/>
          <p:nvPr/>
        </p:nvSpPr>
        <p:spPr>
          <a:xfrm>
            <a:off x="9013109" y="657480"/>
            <a:ext cx="1099911" cy="523220"/>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latin typeface="Lucida Sans" panose="020B0602030504020204" pitchFamily="34" charset="0"/>
              </a:rPr>
              <a:t>1948</a:t>
            </a:r>
          </a:p>
        </p:txBody>
      </p:sp>
      <p:grpSp>
        <p:nvGrpSpPr>
          <p:cNvPr id="12" name="Group 11">
            <a:extLst>
              <a:ext uri="{FF2B5EF4-FFF2-40B4-BE49-F238E27FC236}">
                <a16:creationId xmlns:a16="http://schemas.microsoft.com/office/drawing/2014/main" id="{431E227F-B6E5-0863-1F8E-DBEADAAD1F26}"/>
              </a:ext>
            </a:extLst>
          </p:cNvPr>
          <p:cNvGrpSpPr/>
          <p:nvPr/>
        </p:nvGrpSpPr>
        <p:grpSpPr>
          <a:xfrm>
            <a:off x="7203407" y="1560286"/>
            <a:ext cx="4699272" cy="4020498"/>
            <a:chOff x="7194263" y="2410678"/>
            <a:chExt cx="4699272" cy="4020498"/>
          </a:xfrm>
        </p:grpSpPr>
        <p:pic>
          <p:nvPicPr>
            <p:cNvPr id="5" name="Picture 4">
              <a:extLst>
                <a:ext uri="{FF2B5EF4-FFF2-40B4-BE49-F238E27FC236}">
                  <a16:creationId xmlns:a16="http://schemas.microsoft.com/office/drawing/2014/main" id="{C0921AB8-48AE-24F7-F877-2F74700412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4263" y="2410678"/>
              <a:ext cx="4668138" cy="4020498"/>
            </a:xfrm>
            <a:prstGeom prst="rect">
              <a:avLst/>
            </a:prstGeom>
          </p:spPr>
        </p:pic>
        <p:sp>
          <p:nvSpPr>
            <p:cNvPr id="2" name="TextBox 1">
              <a:extLst>
                <a:ext uri="{FF2B5EF4-FFF2-40B4-BE49-F238E27FC236}">
                  <a16:creationId xmlns:a16="http://schemas.microsoft.com/office/drawing/2014/main" id="{9495A4F9-7EF3-D724-74EE-5CC2DBB8D7C5}"/>
                </a:ext>
              </a:extLst>
            </p:cNvPr>
            <p:cNvSpPr txBox="1"/>
            <p:nvPr/>
          </p:nvSpPr>
          <p:spPr>
            <a:xfrm>
              <a:off x="7474226" y="3415945"/>
              <a:ext cx="1364975" cy="369332"/>
            </a:xfrm>
            <a:prstGeom prst="rect">
              <a:avLst/>
            </a:prstGeom>
            <a:noFill/>
          </p:spPr>
          <p:txBody>
            <a:bodyPr wrap="square" rtlCol="0">
              <a:spAutoFit/>
            </a:bodyPr>
            <a:lstStyle/>
            <a:p>
              <a:r>
                <a:rPr lang="en-US" dirty="0">
                  <a:solidFill>
                    <a:srgbClr val="FFFF00"/>
                  </a:solidFill>
                </a:rPr>
                <a:t>Ken Hagen</a:t>
              </a:r>
            </a:p>
          </p:txBody>
        </p:sp>
        <p:sp>
          <p:nvSpPr>
            <p:cNvPr id="3" name="TextBox 2">
              <a:extLst>
                <a:ext uri="{FF2B5EF4-FFF2-40B4-BE49-F238E27FC236}">
                  <a16:creationId xmlns:a16="http://schemas.microsoft.com/office/drawing/2014/main" id="{AC74C573-E8E3-CBA1-904C-FE803F536833}"/>
                </a:ext>
              </a:extLst>
            </p:cNvPr>
            <p:cNvSpPr txBox="1"/>
            <p:nvPr/>
          </p:nvSpPr>
          <p:spPr>
            <a:xfrm>
              <a:off x="8839201" y="4174165"/>
              <a:ext cx="1456943" cy="369332"/>
            </a:xfrm>
            <a:prstGeom prst="rect">
              <a:avLst/>
            </a:prstGeom>
            <a:noFill/>
          </p:spPr>
          <p:txBody>
            <a:bodyPr wrap="square" rtlCol="0">
              <a:spAutoFit/>
            </a:bodyPr>
            <a:lstStyle/>
            <a:p>
              <a:r>
                <a:rPr lang="en-US" dirty="0">
                  <a:solidFill>
                    <a:srgbClr val="FFFF00"/>
                  </a:solidFill>
                </a:rPr>
                <a:t>Harry Smith</a:t>
              </a:r>
            </a:p>
          </p:txBody>
        </p:sp>
        <p:sp>
          <p:nvSpPr>
            <p:cNvPr id="7" name="TextBox 6">
              <a:extLst>
                <a:ext uri="{FF2B5EF4-FFF2-40B4-BE49-F238E27FC236}">
                  <a16:creationId xmlns:a16="http://schemas.microsoft.com/office/drawing/2014/main" id="{24C594E5-8EF3-8982-5D3C-111923BF8E7F}"/>
                </a:ext>
              </a:extLst>
            </p:cNvPr>
            <p:cNvSpPr txBox="1"/>
            <p:nvPr/>
          </p:nvSpPr>
          <p:spPr>
            <a:xfrm>
              <a:off x="7845305" y="2554591"/>
              <a:ext cx="1577009" cy="369332"/>
            </a:xfrm>
            <a:prstGeom prst="rect">
              <a:avLst/>
            </a:prstGeom>
            <a:noFill/>
          </p:spPr>
          <p:txBody>
            <a:bodyPr wrap="square" rtlCol="0">
              <a:spAutoFit/>
            </a:bodyPr>
            <a:lstStyle/>
            <a:p>
              <a:r>
                <a:rPr lang="en-US" dirty="0">
                  <a:solidFill>
                    <a:srgbClr val="FFFF00"/>
                  </a:solidFill>
                </a:rPr>
                <a:t>Carl Huffaker</a:t>
              </a:r>
            </a:p>
          </p:txBody>
        </p:sp>
        <p:sp>
          <p:nvSpPr>
            <p:cNvPr id="8" name="TextBox 7">
              <a:extLst>
                <a:ext uri="{FF2B5EF4-FFF2-40B4-BE49-F238E27FC236}">
                  <a16:creationId xmlns:a16="http://schemas.microsoft.com/office/drawing/2014/main" id="{9336A449-B066-8B57-A3DF-6BF1C0B044FF}"/>
                </a:ext>
              </a:extLst>
            </p:cNvPr>
            <p:cNvSpPr txBox="1"/>
            <p:nvPr/>
          </p:nvSpPr>
          <p:spPr>
            <a:xfrm>
              <a:off x="9422314" y="5302670"/>
              <a:ext cx="1802295" cy="369332"/>
            </a:xfrm>
            <a:prstGeom prst="rect">
              <a:avLst/>
            </a:prstGeom>
            <a:noFill/>
          </p:spPr>
          <p:txBody>
            <a:bodyPr wrap="square" rtlCol="0">
              <a:spAutoFit/>
            </a:bodyPr>
            <a:lstStyle/>
            <a:p>
              <a:r>
                <a:rPr lang="en-US" dirty="0">
                  <a:solidFill>
                    <a:srgbClr val="FFFF00"/>
                  </a:solidFill>
                </a:rPr>
                <a:t>Everett Dietrick</a:t>
              </a:r>
            </a:p>
          </p:txBody>
        </p:sp>
        <p:sp>
          <p:nvSpPr>
            <p:cNvPr id="10" name="TextBox 9">
              <a:extLst>
                <a:ext uri="{FF2B5EF4-FFF2-40B4-BE49-F238E27FC236}">
                  <a16:creationId xmlns:a16="http://schemas.microsoft.com/office/drawing/2014/main" id="{101E40F7-188A-A02B-CC41-45B435C5EC4D}"/>
                </a:ext>
              </a:extLst>
            </p:cNvPr>
            <p:cNvSpPr txBox="1"/>
            <p:nvPr/>
          </p:nvSpPr>
          <p:spPr>
            <a:xfrm>
              <a:off x="10661101" y="2962725"/>
              <a:ext cx="1232434" cy="646331"/>
            </a:xfrm>
            <a:prstGeom prst="rect">
              <a:avLst/>
            </a:prstGeom>
            <a:noFill/>
          </p:spPr>
          <p:txBody>
            <a:bodyPr wrap="square" rtlCol="0">
              <a:spAutoFit/>
            </a:bodyPr>
            <a:lstStyle/>
            <a:p>
              <a:r>
                <a:rPr lang="en-US" dirty="0">
                  <a:solidFill>
                    <a:srgbClr val="FFFF00"/>
                  </a:solidFill>
                </a:rPr>
                <a:t>Edward Steinhaus</a:t>
              </a:r>
            </a:p>
          </p:txBody>
        </p:sp>
        <p:sp>
          <p:nvSpPr>
            <p:cNvPr id="11" name="TextBox 10">
              <a:extLst>
                <a:ext uri="{FF2B5EF4-FFF2-40B4-BE49-F238E27FC236}">
                  <a16:creationId xmlns:a16="http://schemas.microsoft.com/office/drawing/2014/main" id="{0B7CB9EB-D27E-957D-8DA5-9B78725CEDDB}"/>
                </a:ext>
              </a:extLst>
            </p:cNvPr>
            <p:cNvSpPr txBox="1"/>
            <p:nvPr/>
          </p:nvSpPr>
          <p:spPr>
            <a:xfrm>
              <a:off x="9753334" y="4747719"/>
              <a:ext cx="1563739" cy="369332"/>
            </a:xfrm>
            <a:prstGeom prst="rect">
              <a:avLst/>
            </a:prstGeom>
            <a:noFill/>
          </p:spPr>
          <p:txBody>
            <a:bodyPr wrap="square" rtlCol="0">
              <a:spAutoFit/>
            </a:bodyPr>
            <a:lstStyle/>
            <a:p>
              <a:r>
                <a:rPr lang="en-US" dirty="0">
                  <a:solidFill>
                    <a:srgbClr val="FFFF00"/>
                  </a:solidFill>
                </a:rPr>
                <a:t>Paul DeBach</a:t>
              </a:r>
            </a:p>
          </p:txBody>
        </p:sp>
      </p:grpSp>
    </p:spTree>
    <p:extLst>
      <p:ext uri="{BB962C8B-B14F-4D97-AF65-F5344CB8AC3E}">
        <p14:creationId xmlns:p14="http://schemas.microsoft.com/office/powerpoint/2010/main" val="321697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2DA4895E-F3B6-F8BE-8882-7C27E34DA697}"/>
              </a:ext>
            </a:extLst>
          </p:cNvPr>
          <p:cNvSpPr>
            <a:spLocks noGrp="1" noChangeArrowheads="1"/>
          </p:cNvSpPr>
          <p:nvPr>
            <p:ph type="title"/>
          </p:nvPr>
        </p:nvSpPr>
        <p:spPr>
          <a:xfrm>
            <a:off x="2209800" y="66423"/>
            <a:ext cx="7772400" cy="950976"/>
          </a:xfrm>
        </p:spPr>
        <p:txBody>
          <a:bodyPr/>
          <a:lstStyle/>
          <a:p>
            <a:r>
              <a:rPr lang="en-US" altLang="en-US" sz="4000" i="1" dirty="0">
                <a:solidFill>
                  <a:srgbClr val="66FF33"/>
                </a:solidFill>
                <a:latin typeface="Lucida Sans" panose="020B0602030504020204" pitchFamily="34" charset="0"/>
              </a:rPr>
              <a:t>Concerns About Pesticides</a:t>
            </a:r>
          </a:p>
        </p:txBody>
      </p:sp>
      <p:sp>
        <p:nvSpPr>
          <p:cNvPr id="192515" name="Rectangle 3">
            <a:extLst>
              <a:ext uri="{FF2B5EF4-FFF2-40B4-BE49-F238E27FC236}">
                <a16:creationId xmlns:a16="http://schemas.microsoft.com/office/drawing/2014/main" id="{7B178049-6003-C419-54DC-171FACF17A90}"/>
              </a:ext>
            </a:extLst>
          </p:cNvPr>
          <p:cNvSpPr>
            <a:spLocks noGrp="1" noChangeArrowheads="1"/>
          </p:cNvSpPr>
          <p:nvPr>
            <p:ph type="body" idx="1"/>
          </p:nvPr>
        </p:nvSpPr>
        <p:spPr>
          <a:xfrm>
            <a:off x="915103" y="950976"/>
            <a:ext cx="5161740" cy="1405647"/>
          </a:xfrm>
        </p:spPr>
        <p:txBody>
          <a:bodyPr/>
          <a:lstStyle/>
          <a:p>
            <a:r>
              <a:rPr lang="en-US" altLang="en-US" sz="3600" dirty="0">
                <a:solidFill>
                  <a:srgbClr val="FFFF00"/>
                </a:solidFill>
                <a:effectLst>
                  <a:outerShdw blurRad="38100" dist="38100" dir="2700000" algn="tl">
                    <a:srgbClr val="000000">
                      <a:alpha val="43137"/>
                    </a:srgbClr>
                  </a:outerShdw>
                </a:effectLst>
                <a:latin typeface="Lucida Sans" panose="020B0602030504020204" pitchFamily="34" charset="0"/>
              </a:rPr>
              <a:t>1962-</a:t>
            </a:r>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rPr>
              <a:t> Rachel Carson</a:t>
            </a:r>
          </a:p>
          <a:p>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rPr>
              <a:t> “Silent Spring”</a:t>
            </a:r>
          </a:p>
        </p:txBody>
      </p:sp>
      <p:pic>
        <p:nvPicPr>
          <p:cNvPr id="2" name="Picture 1">
            <a:extLst>
              <a:ext uri="{FF2B5EF4-FFF2-40B4-BE49-F238E27FC236}">
                <a16:creationId xmlns:a16="http://schemas.microsoft.com/office/drawing/2014/main" id="{C1D474C9-4D6B-5F79-5A3D-311AC31CA63E}"/>
              </a:ext>
            </a:extLst>
          </p:cNvPr>
          <p:cNvPicPr>
            <a:picLocks noChangeAspect="1"/>
          </p:cNvPicPr>
          <p:nvPr/>
        </p:nvPicPr>
        <p:blipFill>
          <a:blip r:embed="rId3"/>
          <a:stretch>
            <a:fillRect/>
          </a:stretch>
        </p:blipFill>
        <p:spPr>
          <a:xfrm>
            <a:off x="7256835" y="1471580"/>
            <a:ext cx="3633382" cy="4844509"/>
          </a:xfrm>
          <a:prstGeom prst="rect">
            <a:avLst/>
          </a:prstGeom>
          <a:ln>
            <a:solidFill>
              <a:schemeClr val="bg1"/>
            </a:solidFill>
          </a:ln>
        </p:spPr>
      </p:pic>
      <p:pic>
        <p:nvPicPr>
          <p:cNvPr id="3" name="Picture 2">
            <a:extLst>
              <a:ext uri="{FF2B5EF4-FFF2-40B4-BE49-F238E27FC236}">
                <a16:creationId xmlns:a16="http://schemas.microsoft.com/office/drawing/2014/main" id="{2B0EDCF7-F9EE-F72D-F74E-AD10D9EBBC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3808" y="2356623"/>
            <a:ext cx="2444330" cy="3670165"/>
          </a:xfrm>
          <a:prstGeom prst="rect">
            <a:avLst/>
          </a:prstGeom>
        </p:spPr>
      </p:pic>
      <p:sp>
        <p:nvSpPr>
          <p:cNvPr id="4" name="TextBox 3">
            <a:extLst>
              <a:ext uri="{FF2B5EF4-FFF2-40B4-BE49-F238E27FC236}">
                <a16:creationId xmlns:a16="http://schemas.microsoft.com/office/drawing/2014/main" id="{E46EE2AB-211F-A4B4-B9C8-C1DE6F4ED7A3}"/>
              </a:ext>
            </a:extLst>
          </p:cNvPr>
          <p:cNvSpPr txBox="1"/>
          <p:nvPr/>
        </p:nvSpPr>
        <p:spPr>
          <a:xfrm>
            <a:off x="373224" y="5988678"/>
            <a:ext cx="6569521" cy="604974"/>
          </a:xfrm>
          <a:prstGeom prst="rect">
            <a:avLst/>
          </a:prstGeom>
          <a:noFill/>
        </p:spPr>
        <p:txBody>
          <a:bodyPr wrap="square" rtlCol="0">
            <a:spAutoFit/>
          </a:bodyPr>
          <a:lstStyle/>
          <a:p>
            <a:pPr marL="0" marR="0" lvl="0" indent="0" algn="l" defTabSz="914400" rtl="0" eaLnBrk="1" fontAlgn="auto" latinLnBrk="0" hangingPunct="1">
              <a:lnSpc>
                <a:spcPts val="4500"/>
              </a:lnSpc>
              <a:spcBef>
                <a:spcPts val="0"/>
              </a:spcBef>
              <a:spcAft>
                <a:spcPts val="0"/>
              </a:spcAft>
              <a:buClrTx/>
              <a:buSzTx/>
              <a:buFontTx/>
              <a:buNone/>
              <a:tabLst/>
              <a:defRPr/>
            </a:pPr>
            <a:r>
              <a:rPr kumimoji="0" lang="en-US" sz="2800" b="0" i="0" u="none" strike="noStrike" kern="10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anose="020B0602030504020204" pitchFamily="34" charset="0"/>
                <a:ea typeface="Calibri" panose="020F0502020204030204" pitchFamily="34" charset="0"/>
                <a:cs typeface="Times New Roman" panose="02020603050405020304" pitchFamily="18" charset="0"/>
              </a:rPr>
              <a:t>1972-</a:t>
            </a:r>
            <a:r>
              <a:rPr kumimoji="0" lang="en-US" sz="2800" b="0" i="0" u="none" strike="noStrike" kern="100" cap="none" spc="0" normalizeH="0" baseline="0" noProof="0" dirty="0">
                <a:ln>
                  <a:noFill/>
                </a:ln>
                <a:solidFill>
                  <a:srgbClr val="FFFFFF"/>
                </a:solidFill>
                <a:effectLst>
                  <a:outerShdw blurRad="38100" dist="38100" dir="2700000" algn="tl">
                    <a:srgbClr val="000000">
                      <a:alpha val="43137"/>
                    </a:srgbClr>
                  </a:outerShdw>
                </a:effectLst>
                <a:uLnTx/>
                <a:uFillTx/>
                <a:latin typeface="Lucida Sans" panose="020B0602030504020204" pitchFamily="34" charset="0"/>
                <a:ea typeface="Calibri" panose="020F0502020204030204" pitchFamily="34" charset="0"/>
                <a:cs typeface="Times New Roman" panose="02020603050405020304" pitchFamily="18" charset="0"/>
              </a:rPr>
              <a:t> EPA cancels most uses of DDT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0758379-455A-152E-25FF-BA9513F4C671}"/>
              </a:ext>
            </a:extLst>
          </p:cNvPr>
          <p:cNvGraphicFramePr>
            <a:graphicFrameLocks/>
          </p:cNvGraphicFramePr>
          <p:nvPr/>
        </p:nvGraphicFramePr>
        <p:xfrm>
          <a:off x="0" y="0"/>
          <a:ext cx="12191999"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377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F3C83-F3CC-B2DE-6CB8-268D6AB4AA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774" y="769441"/>
            <a:ext cx="10264452" cy="5840909"/>
          </a:xfrm>
          <a:prstGeom prst="rect">
            <a:avLst/>
          </a:prstGeom>
          <a:ln>
            <a:solidFill>
              <a:schemeClr val="tx1"/>
            </a:solidFill>
          </a:ln>
        </p:spPr>
      </p:pic>
      <p:sp>
        <p:nvSpPr>
          <p:cNvPr id="6" name="TextBox 5">
            <a:extLst>
              <a:ext uri="{FF2B5EF4-FFF2-40B4-BE49-F238E27FC236}">
                <a16:creationId xmlns:a16="http://schemas.microsoft.com/office/drawing/2014/main" id="{C0F9D4F7-934C-2679-540D-516DAFED89A0}"/>
              </a:ext>
            </a:extLst>
          </p:cNvPr>
          <p:cNvSpPr txBox="1"/>
          <p:nvPr/>
        </p:nvSpPr>
        <p:spPr>
          <a:xfrm>
            <a:off x="1693534" y="61555"/>
            <a:ext cx="9051042"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Lucida Sans" panose="020B0602030504020204" pitchFamily="34" charset="0"/>
              </a:rPr>
              <a:t>Distribution of Biocontrol Personnel</a:t>
            </a:r>
          </a:p>
        </p:txBody>
      </p:sp>
      <p:pic>
        <p:nvPicPr>
          <p:cNvPr id="8" name="Picture 7">
            <a:extLst>
              <a:ext uri="{FF2B5EF4-FFF2-40B4-BE49-F238E27FC236}">
                <a16:creationId xmlns:a16="http://schemas.microsoft.com/office/drawing/2014/main" id="{F42569E0-84F0-3E98-FA6D-6206C83506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11866" y="4136303"/>
            <a:ext cx="1756109" cy="1571256"/>
          </a:xfrm>
          <a:prstGeom prst="rect">
            <a:avLst/>
          </a:prstGeom>
        </p:spPr>
      </p:pic>
      <p:sp>
        <p:nvSpPr>
          <p:cNvPr id="9" name="TextBox 8">
            <a:extLst>
              <a:ext uri="{FF2B5EF4-FFF2-40B4-BE49-F238E27FC236}">
                <a16:creationId xmlns:a16="http://schemas.microsoft.com/office/drawing/2014/main" id="{C8BDD038-7B5D-9A3E-F234-F7B39C4CB245}"/>
              </a:ext>
            </a:extLst>
          </p:cNvPr>
          <p:cNvSpPr txBox="1"/>
          <p:nvPr/>
        </p:nvSpPr>
        <p:spPr>
          <a:xfrm>
            <a:off x="8879305" y="5218194"/>
            <a:ext cx="344906" cy="369332"/>
          </a:xfrm>
          <a:prstGeom prst="rect">
            <a:avLst/>
          </a:prstGeom>
          <a:solidFill>
            <a:schemeClr val="accent1">
              <a:lumMod val="40000"/>
              <a:lumOff val="60000"/>
            </a:schemeClr>
          </a:solidFill>
          <a:ln>
            <a:solidFill>
              <a:schemeClr val="tx1"/>
            </a:solidFill>
          </a:ln>
        </p:spPr>
        <p:txBody>
          <a:bodyPr wrap="square" rtlCol="0">
            <a:spAutoFit/>
          </a:bodyPr>
          <a:lstStyle/>
          <a:p>
            <a:endParaRPr lang="en-US" dirty="0">
              <a:solidFill>
                <a:schemeClr val="tx2">
                  <a:lumMod val="25000"/>
                  <a:lumOff val="75000"/>
                </a:schemeClr>
              </a:solidFill>
            </a:endParaRPr>
          </a:p>
        </p:txBody>
      </p:sp>
    </p:spTree>
    <p:extLst>
      <p:ext uri="{BB962C8B-B14F-4D97-AF65-F5344CB8AC3E}">
        <p14:creationId xmlns:p14="http://schemas.microsoft.com/office/powerpoint/2010/main" val="217192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A98C-DFC8-2C9C-1C87-36C5C4DB4228}"/>
              </a:ext>
            </a:extLst>
          </p:cNvPr>
          <p:cNvSpPr>
            <a:spLocks noGrp="1"/>
          </p:cNvSpPr>
          <p:nvPr>
            <p:ph type="title"/>
          </p:nvPr>
        </p:nvSpPr>
        <p:spPr>
          <a:xfrm>
            <a:off x="513184" y="0"/>
            <a:ext cx="10933922" cy="1325563"/>
          </a:xfrm>
        </p:spPr>
        <p:txBody>
          <a:bodyPr>
            <a:norm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rPr>
              <a:t>Association of Natural Biocontrol Producers</a:t>
            </a:r>
            <a:endParaRPr lang="en-US" sz="4000" i="1" dirty="0">
              <a:solidFill>
                <a:srgbClr val="66FF33"/>
              </a:solidFill>
              <a:latin typeface="Lucida Sans" panose="020B0602030504020204" pitchFamily="34" charset="0"/>
            </a:endParaRPr>
          </a:p>
        </p:txBody>
      </p:sp>
      <p:pic>
        <p:nvPicPr>
          <p:cNvPr id="5" name="Picture 4">
            <a:extLst>
              <a:ext uri="{FF2B5EF4-FFF2-40B4-BE49-F238E27FC236}">
                <a16:creationId xmlns:a16="http://schemas.microsoft.com/office/drawing/2014/main" id="{4896FBD1-76FE-2F74-4B7F-1B88E257A2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543" y="1651271"/>
            <a:ext cx="3871296" cy="4932091"/>
          </a:xfrm>
          <a:prstGeom prst="rect">
            <a:avLst/>
          </a:prstGeom>
        </p:spPr>
      </p:pic>
      <p:sp>
        <p:nvSpPr>
          <p:cNvPr id="6" name="TextBox 5">
            <a:extLst>
              <a:ext uri="{FF2B5EF4-FFF2-40B4-BE49-F238E27FC236}">
                <a16:creationId xmlns:a16="http://schemas.microsoft.com/office/drawing/2014/main" id="{851EACA3-9B50-32B6-3FA1-A4D0202B5845}"/>
              </a:ext>
            </a:extLst>
          </p:cNvPr>
          <p:cNvSpPr txBox="1"/>
          <p:nvPr/>
        </p:nvSpPr>
        <p:spPr>
          <a:xfrm>
            <a:off x="5504807" y="2228671"/>
            <a:ext cx="5835650" cy="2400657"/>
          </a:xfrm>
          <a:prstGeom prst="rect">
            <a:avLst/>
          </a:prstGeom>
          <a:noFill/>
        </p:spPr>
        <p:txBody>
          <a:bodyPr wrap="square" rtlCol="0">
            <a:spAutoFit/>
          </a:bodyPr>
          <a:lstStyle/>
          <a:p>
            <a:r>
              <a:rPr 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libri" panose="020F0502020204030204" pitchFamily="34" charset="0"/>
                <a:cs typeface="Times New Roman" panose="02020603050405020304" pitchFamily="18" charset="0"/>
              </a:rPr>
              <a:t>21 producers, 13 distributors, eight practitioners, and a few other contributors (scientists, extension agents, regulators, and students)</a:t>
            </a:r>
            <a:endParaRPr lang="en-US" sz="3000"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8" name="TextBox 7">
            <a:extLst>
              <a:ext uri="{FF2B5EF4-FFF2-40B4-BE49-F238E27FC236}">
                <a16:creationId xmlns:a16="http://schemas.microsoft.com/office/drawing/2014/main" id="{9C9BDFBA-85B8-4A18-9405-5D97970B99A5}"/>
              </a:ext>
            </a:extLst>
          </p:cNvPr>
          <p:cNvSpPr txBox="1"/>
          <p:nvPr/>
        </p:nvSpPr>
        <p:spPr>
          <a:xfrm>
            <a:off x="6928483" y="5873509"/>
            <a:ext cx="3308809" cy="523220"/>
          </a:xfrm>
          <a:prstGeom prst="rect">
            <a:avLst/>
          </a:prstGeom>
          <a:noFill/>
        </p:spPr>
        <p:txBody>
          <a:bodyPr wrap="square" rtlCol="0">
            <a:spAutoFit/>
          </a:bodyPr>
          <a:lstStyle/>
          <a:p>
            <a:r>
              <a:rPr lang="en-US" sz="2800" dirty="0">
                <a:solidFill>
                  <a:srgbClr val="66FF33"/>
                </a:solidFill>
                <a:effectLst>
                  <a:outerShdw blurRad="38100" dist="38100" dir="2700000" algn="tl">
                    <a:srgbClr val="000000">
                      <a:alpha val="43137"/>
                    </a:srgbClr>
                  </a:outerShdw>
                </a:effectLst>
                <a:latin typeface="Lucida Sans" panose="020B0602030504020204" pitchFamily="34" charset="0"/>
              </a:rPr>
              <a:t>https://anbp.org</a:t>
            </a:r>
          </a:p>
        </p:txBody>
      </p:sp>
    </p:spTree>
    <p:extLst>
      <p:ext uri="{BB962C8B-B14F-4D97-AF65-F5344CB8AC3E}">
        <p14:creationId xmlns:p14="http://schemas.microsoft.com/office/powerpoint/2010/main" val="183357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85FD-941D-C668-304A-E9A32CD83D11}"/>
              </a:ext>
            </a:extLst>
          </p:cNvPr>
          <p:cNvSpPr>
            <a:spLocks noGrp="1"/>
          </p:cNvSpPr>
          <p:nvPr>
            <p:ph type="title"/>
          </p:nvPr>
        </p:nvSpPr>
        <p:spPr>
          <a:xfrm>
            <a:off x="1066800" y="317239"/>
            <a:ext cx="10515600" cy="829193"/>
          </a:xfrm>
        </p:spPr>
        <p:txBody>
          <a:bodyPr>
            <a:norm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rPr>
              <a:t>Production of Natural Enemies (Guide)</a:t>
            </a:r>
          </a:p>
        </p:txBody>
      </p:sp>
      <p:sp>
        <p:nvSpPr>
          <p:cNvPr id="3" name="Content Placeholder 2">
            <a:extLst>
              <a:ext uri="{FF2B5EF4-FFF2-40B4-BE49-F238E27FC236}">
                <a16:creationId xmlns:a16="http://schemas.microsoft.com/office/drawing/2014/main" id="{A74B5364-204F-A5BE-5419-1E010464CEB5}"/>
              </a:ext>
            </a:extLst>
          </p:cNvPr>
          <p:cNvSpPr>
            <a:spLocks noGrp="1"/>
          </p:cNvSpPr>
          <p:nvPr>
            <p:ph idx="1"/>
          </p:nvPr>
        </p:nvSpPr>
        <p:spPr>
          <a:xfrm>
            <a:off x="414067" y="1600201"/>
            <a:ext cx="11168333" cy="4525963"/>
          </a:xfrm>
        </p:spPr>
        <p:txBody>
          <a:bodyPr>
            <a:normAutofit fontScale="92500"/>
          </a:bodyPr>
          <a:lstStyle/>
          <a:p>
            <a:pPr>
              <a:buClr>
                <a:srgbClr val="FFFF00"/>
              </a:buClr>
              <a:buSzPct val="150000"/>
            </a:pPr>
            <a:r>
              <a:rPr lang="en-US" sz="3000" u="sng" dirty="0">
                <a:solidFill>
                  <a:srgbClr val="FFFF00"/>
                </a:solidFill>
                <a:effectLst>
                  <a:outerShdw blurRad="38100" dist="38100" dir="2700000" algn="tl">
                    <a:srgbClr val="000000">
                      <a:alpha val="43137"/>
                    </a:srgbClr>
                  </a:outerShdw>
                </a:effectLst>
                <a:latin typeface="Lucida Sans" panose="020B0602030504020204" pitchFamily="34" charset="0"/>
              </a:rPr>
              <a:t>69</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 </a:t>
            </a: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species of parasitoids and predators in North America</a:t>
            </a:r>
          </a:p>
          <a:p>
            <a:pPr>
              <a:buClr>
                <a:srgbClr val="FFFF00"/>
              </a:buClr>
              <a:buSzPct val="150000"/>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Parasitic nematodes </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(12)</a:t>
            </a:r>
          </a:p>
          <a:p>
            <a:pPr>
              <a:buClr>
                <a:srgbClr val="FFFF00"/>
              </a:buClr>
              <a:buSzPct val="150000"/>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Predatory mites </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(12)</a:t>
            </a:r>
          </a:p>
          <a:p>
            <a:pPr>
              <a:buClr>
                <a:srgbClr val="FFFF00"/>
              </a:buClr>
              <a:buSzPct val="150000"/>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Predatory insects </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(19)</a:t>
            </a:r>
          </a:p>
          <a:p>
            <a:pPr>
              <a:buClr>
                <a:srgbClr val="FFFF00"/>
              </a:buClr>
              <a:buSzPct val="150000"/>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Parasitic wasps </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(26)</a:t>
            </a:r>
          </a:p>
          <a:p>
            <a:pPr>
              <a:buClr>
                <a:srgbClr val="FFFF00"/>
              </a:buClr>
              <a:buSzPct val="150000"/>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Biopesticide and Organic Database (IR-4) </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hlinkClick r:id="rId2">
                  <a:extLst>
                    <a:ext uri="{A12FA001-AC4F-418D-AE19-62706E023703}">
                      <ahyp:hlinkClr xmlns:ahyp="http://schemas.microsoft.com/office/drawing/2018/hyperlinkcolor" val="tx"/>
                    </a:ext>
                  </a:extLst>
                </a:hlinkClick>
              </a:rPr>
              <a:t>https://ir4app.cals.ncsu.edu/biopestPub/labelDb</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a:t>
            </a:r>
          </a:p>
          <a:p>
            <a:pPr>
              <a:buClr>
                <a:srgbClr val="FFFF00"/>
              </a:buClr>
              <a:buSzPct val="150000"/>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NPIRS</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 (https://www.npirs.org/state/search-results)</a:t>
            </a:r>
          </a:p>
          <a:p>
            <a:pPr>
              <a:buClr>
                <a:srgbClr val="FFFF00"/>
              </a:buClr>
              <a:buSzPct val="150000"/>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rPr>
              <a:t>CABI BioProtection portal </a:t>
            </a:r>
            <a:r>
              <a:rPr lang="en-US" sz="3000" dirty="0">
                <a:solidFill>
                  <a:srgbClr val="FFFF00"/>
                </a:solidFill>
                <a:effectLst>
                  <a:outerShdw blurRad="38100" dist="38100" dir="2700000" algn="tl">
                    <a:srgbClr val="000000">
                      <a:alpha val="43137"/>
                    </a:srgbClr>
                  </a:outerShdw>
                </a:effectLst>
                <a:latin typeface="Lucida Sans" panose="020B0602030504020204" pitchFamily="34" charset="0"/>
              </a:rPr>
              <a:t>(https://bioprotectionportal.com/)</a:t>
            </a:r>
          </a:p>
        </p:txBody>
      </p:sp>
    </p:spTree>
    <p:extLst>
      <p:ext uri="{BB962C8B-B14F-4D97-AF65-F5344CB8AC3E}">
        <p14:creationId xmlns:p14="http://schemas.microsoft.com/office/powerpoint/2010/main" val="155317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36ED-FCF7-5DFA-A94E-F7511EFFC8DD}"/>
              </a:ext>
            </a:extLst>
          </p:cNvPr>
          <p:cNvSpPr>
            <a:spLocks noGrp="1"/>
          </p:cNvSpPr>
          <p:nvPr>
            <p:ph type="title"/>
          </p:nvPr>
        </p:nvSpPr>
        <p:spPr>
          <a:xfrm>
            <a:off x="0" y="197962"/>
            <a:ext cx="12192000" cy="1425566"/>
          </a:xfrm>
        </p:spPr>
        <p:txBody>
          <a:bodyPr>
            <a:normAutofit fontScale="90000"/>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b="0" i="1" u="none" strike="noStrike" kern="100" cap="none" spc="0" normalizeH="0" baseline="0" noProof="0" dirty="0">
                <a:ln>
                  <a:noFill/>
                </a:ln>
                <a:solidFill>
                  <a:srgbClr val="66FF33"/>
                </a:solidFill>
                <a:effectLst>
                  <a:outerShdw blurRad="38100" dist="38100" dir="2700000" algn="tl">
                    <a:srgbClr val="000000">
                      <a:alpha val="43137"/>
                    </a:srgbClr>
                  </a:outerShdw>
                </a:effectLst>
                <a:uLnTx/>
                <a:uFillTx/>
                <a:latin typeface="Lucida Sans" panose="020B0602030504020204" pitchFamily="34" charset="0"/>
                <a:ea typeface="Aptos" panose="020B0004020202020204" pitchFamily="34" charset="0"/>
                <a:cs typeface="Times New Roman" panose="02020603050405020304" pitchFamily="18" charset="0"/>
              </a:rPr>
              <a:t>Trends in Biological Control in the</a:t>
            </a:r>
            <a:br>
              <a:rPr kumimoji="0" lang="en-US" b="0" i="1" u="none" strike="noStrike" kern="100" cap="none" spc="0" normalizeH="0" baseline="0" noProof="0" dirty="0">
                <a:ln>
                  <a:noFill/>
                </a:ln>
                <a:solidFill>
                  <a:srgbClr val="66FF33"/>
                </a:solidFill>
                <a:effectLst>
                  <a:outerShdw blurRad="38100" dist="38100" dir="2700000" algn="tl">
                    <a:srgbClr val="000000">
                      <a:alpha val="43137"/>
                    </a:srgbClr>
                  </a:outerShdw>
                </a:effectLst>
                <a:uLnTx/>
                <a:uFillTx/>
                <a:latin typeface="Lucida Sans" panose="020B0602030504020204" pitchFamily="34" charset="0"/>
                <a:ea typeface="Aptos" panose="020B0004020202020204" pitchFamily="34" charset="0"/>
                <a:cs typeface="Times New Roman" panose="02020603050405020304" pitchFamily="18" charset="0"/>
              </a:rPr>
            </a:br>
            <a:r>
              <a:rPr kumimoji="0" lang="en-US" b="0" i="1" u="none" strike="noStrike" kern="100" cap="none" spc="0" normalizeH="0" baseline="0" noProof="0" dirty="0">
                <a:ln>
                  <a:noFill/>
                </a:ln>
                <a:solidFill>
                  <a:srgbClr val="66FF33"/>
                </a:solidFill>
                <a:effectLst>
                  <a:outerShdw blurRad="38100" dist="38100" dir="2700000" algn="tl">
                    <a:srgbClr val="000000">
                      <a:alpha val="43137"/>
                    </a:srgbClr>
                  </a:outerShdw>
                </a:effectLst>
                <a:uLnTx/>
                <a:uFillTx/>
                <a:latin typeface="Lucida Sans" panose="020B0602030504020204" pitchFamily="34" charset="0"/>
                <a:ea typeface="Aptos" panose="020B0004020202020204" pitchFamily="34" charset="0"/>
                <a:cs typeface="Times New Roman" panose="02020603050405020304" pitchFamily="18" charset="0"/>
              </a:rPr>
              <a:t> United States</a:t>
            </a:r>
            <a:endParaRPr lang="en-US" sz="4000" dirty="0">
              <a:latin typeface="Lucida Sans" panose="020B0602030504020204" pitchFamily="34" charset="0"/>
            </a:endParaRPr>
          </a:p>
        </p:txBody>
      </p:sp>
      <p:sp>
        <p:nvSpPr>
          <p:cNvPr id="3" name="Content Placeholder 2">
            <a:extLst>
              <a:ext uri="{FF2B5EF4-FFF2-40B4-BE49-F238E27FC236}">
                <a16:creationId xmlns:a16="http://schemas.microsoft.com/office/drawing/2014/main" id="{03311C48-7EB9-564A-BD51-5265724DFAB6}"/>
              </a:ext>
            </a:extLst>
          </p:cNvPr>
          <p:cNvSpPr>
            <a:spLocks noGrp="1"/>
          </p:cNvSpPr>
          <p:nvPr>
            <p:ph idx="1"/>
          </p:nvPr>
        </p:nvSpPr>
        <p:spPr>
          <a:xfrm>
            <a:off x="1474237" y="2006082"/>
            <a:ext cx="9498563" cy="3713583"/>
          </a:xfrm>
          <a:noFill/>
          <a:ln w="12700">
            <a:noFill/>
          </a:ln>
        </p:spPr>
        <p:txBody>
          <a:bodyPr>
            <a:normAutofit fontScale="25000" lnSpcReduction="20000"/>
          </a:bodyPr>
          <a:lstStyle/>
          <a:p>
            <a:pPr indent="-457200">
              <a:lnSpc>
                <a:spcPct val="120000"/>
              </a:lnSpc>
              <a:buClr>
                <a:srgbClr val="66FF33"/>
              </a:buClr>
              <a:buSzPct val="150000"/>
            </a:pPr>
            <a:r>
              <a:rPr lang="en-US" sz="12800" dirty="0">
                <a:solidFill>
                  <a:schemeClr val="bg1"/>
                </a:solidFill>
                <a:effectLst>
                  <a:outerShdw blurRad="38100" dist="38100" dir="2700000" algn="tl">
                    <a:srgbClr val="000000">
                      <a:alpha val="43137"/>
                    </a:srgbClr>
                  </a:outerShdw>
                </a:effectLst>
                <a:latin typeface="Lucida Sans" panose="020B0602030504020204" pitchFamily="34" charset="0"/>
              </a:rPr>
              <a:t>What is biological control and what isn’t</a:t>
            </a:r>
          </a:p>
          <a:p>
            <a:pPr indent="-457200">
              <a:lnSpc>
                <a:spcPct val="120000"/>
              </a:lnSpc>
              <a:buClr>
                <a:srgbClr val="66FF33"/>
              </a:buClr>
              <a:buSzPct val="150000"/>
            </a:pPr>
            <a:r>
              <a:rPr lang="en-US" sz="12800" dirty="0">
                <a:solidFill>
                  <a:schemeClr val="bg1"/>
                </a:solidFill>
                <a:effectLst>
                  <a:outerShdw blurRad="38100" dist="38100" dir="2700000" algn="tl">
                    <a:srgbClr val="000000">
                      <a:alpha val="43137"/>
                    </a:srgbClr>
                  </a:outerShdw>
                </a:effectLst>
                <a:latin typeface="Lucida Sans" panose="020B0602030504020204" pitchFamily="34" charset="0"/>
              </a:rPr>
              <a:t>Brief History of Biological Control in the U.S.</a:t>
            </a:r>
          </a:p>
          <a:p>
            <a:pPr indent="-457200">
              <a:lnSpc>
                <a:spcPct val="120000"/>
              </a:lnSpc>
              <a:buClr>
                <a:srgbClr val="66FF33"/>
              </a:buClr>
              <a:buSzPct val="150000"/>
            </a:pPr>
            <a:r>
              <a:rPr lang="en-US" sz="12800" dirty="0">
                <a:solidFill>
                  <a:schemeClr val="bg1"/>
                </a:solidFill>
                <a:effectLst>
                  <a:outerShdw blurRad="38100" dist="38100" dir="2700000" algn="tl">
                    <a:srgbClr val="000000">
                      <a:alpha val="43137"/>
                    </a:srgbClr>
                  </a:outerShdw>
                </a:effectLst>
                <a:latin typeface="Lucida Sans" panose="020B0602030504020204" pitchFamily="34" charset="0"/>
              </a:rPr>
              <a:t>Status of Biological Control in the U.S.</a:t>
            </a:r>
          </a:p>
          <a:p>
            <a:pPr indent="-457200">
              <a:lnSpc>
                <a:spcPct val="120000"/>
              </a:lnSpc>
              <a:buClr>
                <a:srgbClr val="66FF33"/>
              </a:buClr>
              <a:buSzPct val="150000"/>
            </a:pPr>
            <a:r>
              <a:rPr lang="en-US" sz="12800" dirty="0">
                <a:solidFill>
                  <a:schemeClr val="bg1"/>
                </a:solidFill>
                <a:effectLst>
                  <a:outerShdw blurRad="38100" dist="38100" dir="2700000" algn="tl">
                    <a:srgbClr val="000000">
                      <a:alpha val="43137"/>
                    </a:srgbClr>
                  </a:outerShdw>
                </a:effectLst>
                <a:latin typeface="Lucida Sans" panose="020B0602030504020204" pitchFamily="34" charset="0"/>
              </a:rPr>
              <a:t>Commercial Biological Control (ANBP)</a:t>
            </a:r>
          </a:p>
          <a:p>
            <a:pPr indent="-457200">
              <a:lnSpc>
                <a:spcPct val="120000"/>
              </a:lnSpc>
              <a:buClr>
                <a:srgbClr val="66FF33"/>
              </a:buClr>
              <a:buSzPct val="150000"/>
            </a:pPr>
            <a:r>
              <a:rPr lang="en-US" sz="12800" dirty="0">
                <a:solidFill>
                  <a:schemeClr val="bg1"/>
                </a:solidFill>
                <a:effectLst>
                  <a:outerShdw blurRad="38100" dist="38100" dir="2700000" algn="tl">
                    <a:srgbClr val="000000">
                      <a:alpha val="43137"/>
                    </a:srgbClr>
                  </a:outerShdw>
                </a:effectLst>
                <a:latin typeface="Lucida Sans" panose="020B0602030504020204" pitchFamily="34" charset="0"/>
              </a:rPr>
              <a:t>Trends in Biological Control</a:t>
            </a:r>
          </a:p>
          <a:p>
            <a:pPr indent="-457200">
              <a:lnSpc>
                <a:spcPct val="120000"/>
              </a:lnSpc>
              <a:buClr>
                <a:srgbClr val="66FF33"/>
              </a:buClr>
              <a:buSzPct val="150000"/>
            </a:pPr>
            <a:r>
              <a:rPr lang="en-US" sz="12800" dirty="0">
                <a:solidFill>
                  <a:schemeClr val="bg1"/>
                </a:solidFill>
                <a:effectLst>
                  <a:outerShdw blurRad="38100" dist="38100" dir="2700000" algn="tl">
                    <a:srgbClr val="000000">
                      <a:alpha val="43137"/>
                    </a:srgbClr>
                  </a:outerShdw>
                </a:effectLst>
                <a:latin typeface="Lucida Sans" panose="020B0602030504020204" pitchFamily="34" charset="0"/>
              </a:rPr>
              <a:t>Biological Control Needs</a:t>
            </a:r>
            <a:endParaRPr lang="en-US" sz="6700" dirty="0">
              <a:solidFill>
                <a:schemeClr val="bg1"/>
              </a:solidFill>
              <a:effectLst>
                <a:outerShdw blurRad="38100" dist="38100" dir="2700000" algn="tl">
                  <a:srgbClr val="000000">
                    <a:alpha val="43137"/>
                  </a:srgbClr>
                </a:outerShdw>
              </a:effectLst>
              <a:latin typeface="Lucida Sans" panose="020B0602030504020204" pitchFamily="34" charset="0"/>
            </a:endParaRPr>
          </a:p>
          <a:p>
            <a:endParaRPr lang="en-US" dirty="0"/>
          </a:p>
        </p:txBody>
      </p:sp>
    </p:spTree>
    <p:extLst>
      <p:ext uri="{BB962C8B-B14F-4D97-AF65-F5344CB8AC3E}">
        <p14:creationId xmlns:p14="http://schemas.microsoft.com/office/powerpoint/2010/main" val="263165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A41B8F2-E4C1-9F51-07A6-FBF208A8990E}"/>
              </a:ext>
            </a:extLst>
          </p:cNvPr>
          <p:cNvGraphicFramePr>
            <a:graphicFrameLocks/>
          </p:cNvGraphicFramePr>
          <p:nvPr/>
        </p:nvGraphicFramePr>
        <p:xfrm>
          <a:off x="440667" y="150963"/>
          <a:ext cx="11276162" cy="60859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5">
            <a:extLst>
              <a:ext uri="{FF2B5EF4-FFF2-40B4-BE49-F238E27FC236}">
                <a16:creationId xmlns:a16="http://schemas.microsoft.com/office/drawing/2014/main" id="{2052AA73-A8F2-2100-1121-67365674E9B7}"/>
              </a:ext>
            </a:extLst>
          </p:cNvPr>
          <p:cNvSpPr txBox="1"/>
          <p:nvPr/>
        </p:nvSpPr>
        <p:spPr>
          <a:xfrm>
            <a:off x="3072705" y="6267490"/>
            <a:ext cx="6012086" cy="439547"/>
          </a:xfrm>
          <a:prstGeom prst="rect">
            <a:avLst/>
          </a:prstGeom>
          <a:noFill/>
          <a:ln w="12700">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339 responses, 124/340=37% responders</a:t>
            </a:r>
          </a:p>
        </p:txBody>
      </p:sp>
    </p:spTree>
    <p:extLst>
      <p:ext uri="{BB962C8B-B14F-4D97-AF65-F5344CB8AC3E}">
        <p14:creationId xmlns:p14="http://schemas.microsoft.com/office/powerpoint/2010/main" val="379183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CDA16A-6AF8-70EB-5E98-A8886AF72766}"/>
              </a:ext>
            </a:extLst>
          </p:cNvPr>
          <p:cNvSpPr txBox="1"/>
          <p:nvPr/>
        </p:nvSpPr>
        <p:spPr>
          <a:xfrm>
            <a:off x="472504" y="1197344"/>
            <a:ext cx="11112758" cy="5109091"/>
          </a:xfrm>
          <a:prstGeom prst="rect">
            <a:avLst/>
          </a:prstGeom>
          <a:noFill/>
        </p:spPr>
        <p:txBody>
          <a:bodyPr wrap="square" rtlCol="0">
            <a:spAutoFit/>
          </a:bodyPr>
          <a:lstStyle/>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Consolidation- fewer companies</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New companies entering- Syngenta (traditional chemical)</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Expanded production and mechanization (Koppert, </a:t>
            </a:r>
            <a:r>
              <a:rPr lang="en-US" sz="2800" dirty="0" err="1">
                <a:solidFill>
                  <a:schemeClr val="bg1"/>
                </a:solidFill>
                <a:effectLst>
                  <a:outerShdw blurRad="38100" dist="38100" dir="2700000" algn="tl">
                    <a:srgbClr val="000000">
                      <a:alpha val="43137"/>
                    </a:srgbClr>
                  </a:outerShdw>
                </a:effectLst>
                <a:latin typeface="Lucida Sans" panose="020B0602030504020204" pitchFamily="34" charset="0"/>
              </a:rPr>
              <a:t>Sparkbio</a:t>
            </a: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Wider distribution (CABI ~35 countries)</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Larger crops- row crops in addition to specialty crops</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Biopesticides more than macroorganisms</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Growth 10-15% per year (~1% of market)</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Few new products or applications</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Limited research- federal, state, university</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Reduced formal education and training</a:t>
            </a:r>
          </a:p>
          <a:p>
            <a:pPr marL="342900" indent="-342900">
              <a:buClr>
                <a:srgbClr val="FFFF00"/>
              </a:buClr>
              <a:buSzPct val="15000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Benefits and risks of biocontrol (FAO Code of Conduct</a:t>
            </a: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a:t>
            </a:r>
            <a:endParaRPr lang="en-US" dirty="0">
              <a:solidFill>
                <a:schemeClr val="bg1"/>
              </a:solidFill>
            </a:endParaRPr>
          </a:p>
          <a:p>
            <a:endParaRPr lang="en-US" dirty="0">
              <a:solidFill>
                <a:schemeClr val="bg1"/>
              </a:solidFill>
            </a:endParaRPr>
          </a:p>
        </p:txBody>
      </p:sp>
      <p:sp>
        <p:nvSpPr>
          <p:cNvPr id="5" name="TextBox 4">
            <a:extLst>
              <a:ext uri="{FF2B5EF4-FFF2-40B4-BE49-F238E27FC236}">
                <a16:creationId xmlns:a16="http://schemas.microsoft.com/office/drawing/2014/main" id="{CB70C9FD-4531-77DE-CB97-675EB720CF26}"/>
              </a:ext>
            </a:extLst>
          </p:cNvPr>
          <p:cNvSpPr txBox="1"/>
          <p:nvPr/>
        </p:nvSpPr>
        <p:spPr>
          <a:xfrm>
            <a:off x="1319723" y="176661"/>
            <a:ext cx="94183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66FF33"/>
                </a:solidFill>
                <a:effectLst>
                  <a:outerShdw blurRad="38100" dist="38100" dir="2700000" algn="tl">
                    <a:srgbClr val="000000">
                      <a:alpha val="43137"/>
                    </a:srgbClr>
                  </a:outerShdw>
                </a:effectLst>
                <a:uLnTx/>
                <a:uFillTx/>
                <a:latin typeface="Lucida Sans" panose="020B0602030504020204" pitchFamily="34" charset="0"/>
                <a:ea typeface="+mn-ea"/>
                <a:cs typeface="+mn-cs"/>
              </a:rPr>
              <a:t>Major Trends in Biological Control</a:t>
            </a:r>
          </a:p>
        </p:txBody>
      </p:sp>
    </p:spTree>
    <p:extLst>
      <p:ext uri="{BB962C8B-B14F-4D97-AF65-F5344CB8AC3E}">
        <p14:creationId xmlns:p14="http://schemas.microsoft.com/office/powerpoint/2010/main" val="226932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BED104-F9D6-6EC8-AB90-53DA7CB69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549" y="601469"/>
            <a:ext cx="6267450" cy="2385289"/>
          </a:xfrm>
          <a:prstGeom prst="rect">
            <a:avLst/>
          </a:prstGeom>
        </p:spPr>
      </p:pic>
      <p:sp>
        <p:nvSpPr>
          <p:cNvPr id="12" name="TextBox 11">
            <a:extLst>
              <a:ext uri="{FF2B5EF4-FFF2-40B4-BE49-F238E27FC236}">
                <a16:creationId xmlns:a16="http://schemas.microsoft.com/office/drawing/2014/main" id="{92383C86-5FB1-639C-8367-B92AA1CB1D3B}"/>
              </a:ext>
            </a:extLst>
          </p:cNvPr>
          <p:cNvSpPr txBox="1"/>
          <p:nvPr/>
        </p:nvSpPr>
        <p:spPr>
          <a:xfrm>
            <a:off x="3252217" y="950976"/>
            <a:ext cx="2843783" cy="369332"/>
          </a:xfrm>
          <a:prstGeom prst="rect">
            <a:avLst/>
          </a:prstGeom>
          <a:noFill/>
          <a:ln>
            <a:solidFill>
              <a:srgbClr val="0070C0"/>
            </a:solidFill>
          </a:ln>
        </p:spPr>
        <p:txBody>
          <a:bodyPr wrap="square" rtlCol="0">
            <a:spAutoFit/>
          </a:bodyPr>
          <a:lstStyle/>
          <a:p>
            <a:r>
              <a:rPr lang="en-US" dirty="0"/>
              <a:t>https://biofirstgroup.com/</a:t>
            </a:r>
          </a:p>
        </p:txBody>
      </p:sp>
      <p:pic>
        <p:nvPicPr>
          <p:cNvPr id="13" name="Picture 12">
            <a:extLst>
              <a:ext uri="{FF2B5EF4-FFF2-40B4-BE49-F238E27FC236}">
                <a16:creationId xmlns:a16="http://schemas.microsoft.com/office/drawing/2014/main" id="{037E9C5C-A09D-84C1-FACD-B9D48A11F49D}"/>
              </a:ext>
            </a:extLst>
          </p:cNvPr>
          <p:cNvPicPr>
            <a:picLocks noChangeAspect="1"/>
          </p:cNvPicPr>
          <p:nvPr/>
        </p:nvPicPr>
        <p:blipFill>
          <a:blip r:embed="rId4"/>
          <a:stretch>
            <a:fillRect/>
          </a:stretch>
        </p:blipFill>
        <p:spPr>
          <a:xfrm>
            <a:off x="689895" y="3273401"/>
            <a:ext cx="2857500" cy="1428750"/>
          </a:xfrm>
          <a:prstGeom prst="rect">
            <a:avLst/>
          </a:prstGeom>
          <a:ln>
            <a:solidFill>
              <a:srgbClr val="0070C0"/>
            </a:solidFill>
          </a:ln>
        </p:spPr>
      </p:pic>
      <p:pic>
        <p:nvPicPr>
          <p:cNvPr id="14" name="Picture 13">
            <a:extLst>
              <a:ext uri="{FF2B5EF4-FFF2-40B4-BE49-F238E27FC236}">
                <a16:creationId xmlns:a16="http://schemas.microsoft.com/office/drawing/2014/main" id="{E1A6DC13-B076-E06F-0E13-C699087B992A}"/>
              </a:ext>
            </a:extLst>
          </p:cNvPr>
          <p:cNvPicPr>
            <a:picLocks noChangeAspect="1"/>
          </p:cNvPicPr>
          <p:nvPr/>
        </p:nvPicPr>
        <p:blipFill>
          <a:blip r:embed="rId5"/>
          <a:stretch>
            <a:fillRect/>
          </a:stretch>
        </p:blipFill>
        <p:spPr>
          <a:xfrm>
            <a:off x="3929920" y="3273401"/>
            <a:ext cx="2857500" cy="1428750"/>
          </a:xfrm>
          <a:prstGeom prst="rect">
            <a:avLst/>
          </a:prstGeom>
          <a:ln>
            <a:solidFill>
              <a:srgbClr val="0070C0"/>
            </a:solidFill>
          </a:ln>
        </p:spPr>
      </p:pic>
      <p:pic>
        <p:nvPicPr>
          <p:cNvPr id="15" name="Picture 14">
            <a:extLst>
              <a:ext uri="{FF2B5EF4-FFF2-40B4-BE49-F238E27FC236}">
                <a16:creationId xmlns:a16="http://schemas.microsoft.com/office/drawing/2014/main" id="{C2F31DBC-1F07-E1C5-4AD2-9C51653D1C6D}"/>
              </a:ext>
            </a:extLst>
          </p:cNvPr>
          <p:cNvPicPr>
            <a:picLocks noChangeAspect="1"/>
          </p:cNvPicPr>
          <p:nvPr/>
        </p:nvPicPr>
        <p:blipFill>
          <a:blip r:embed="rId6"/>
          <a:stretch>
            <a:fillRect/>
          </a:stretch>
        </p:blipFill>
        <p:spPr>
          <a:xfrm>
            <a:off x="689895" y="4988794"/>
            <a:ext cx="2857500" cy="1428750"/>
          </a:xfrm>
          <a:prstGeom prst="rect">
            <a:avLst/>
          </a:prstGeom>
          <a:ln>
            <a:solidFill>
              <a:srgbClr val="0070C0"/>
            </a:solidFill>
          </a:ln>
        </p:spPr>
      </p:pic>
      <p:pic>
        <p:nvPicPr>
          <p:cNvPr id="16" name="Picture 15">
            <a:extLst>
              <a:ext uri="{FF2B5EF4-FFF2-40B4-BE49-F238E27FC236}">
                <a16:creationId xmlns:a16="http://schemas.microsoft.com/office/drawing/2014/main" id="{C718931D-7404-1C76-28C9-FCFB860C3283}"/>
              </a:ext>
            </a:extLst>
          </p:cNvPr>
          <p:cNvPicPr>
            <a:picLocks noChangeAspect="1"/>
          </p:cNvPicPr>
          <p:nvPr/>
        </p:nvPicPr>
        <p:blipFill>
          <a:blip r:embed="rId7"/>
          <a:stretch>
            <a:fillRect/>
          </a:stretch>
        </p:blipFill>
        <p:spPr>
          <a:xfrm>
            <a:off x="3929920" y="4997938"/>
            <a:ext cx="2857500" cy="1428750"/>
          </a:xfrm>
          <a:prstGeom prst="rect">
            <a:avLst/>
          </a:prstGeom>
          <a:ln>
            <a:solidFill>
              <a:srgbClr val="0070C0"/>
            </a:solidFill>
          </a:ln>
        </p:spPr>
      </p:pic>
      <p:sp>
        <p:nvSpPr>
          <p:cNvPr id="2" name="TextBox 1">
            <a:extLst>
              <a:ext uri="{FF2B5EF4-FFF2-40B4-BE49-F238E27FC236}">
                <a16:creationId xmlns:a16="http://schemas.microsoft.com/office/drawing/2014/main" id="{58CC83B5-16A7-0BB0-9F02-E6D1D5D14FEC}"/>
              </a:ext>
            </a:extLst>
          </p:cNvPr>
          <p:cNvSpPr txBox="1"/>
          <p:nvPr/>
        </p:nvSpPr>
        <p:spPr>
          <a:xfrm>
            <a:off x="7824838" y="5566009"/>
            <a:ext cx="3461657"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UF Innovation Hub</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ea typeface="+mn-ea"/>
                <a:cs typeface="+mn-cs"/>
              </a:rPr>
              <a:t> Gainesville, FL </a:t>
            </a:r>
            <a:endParaRPr lang="en-US" sz="2800"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pic>
        <p:nvPicPr>
          <p:cNvPr id="4" name="Picture 3">
            <a:extLst>
              <a:ext uri="{FF2B5EF4-FFF2-40B4-BE49-F238E27FC236}">
                <a16:creationId xmlns:a16="http://schemas.microsoft.com/office/drawing/2014/main" id="{711034ED-41DE-B499-E088-73478EE478D4}"/>
              </a:ext>
            </a:extLst>
          </p:cNvPr>
          <p:cNvPicPr>
            <a:picLocks noChangeAspect="1"/>
          </p:cNvPicPr>
          <p:nvPr/>
        </p:nvPicPr>
        <p:blipFill>
          <a:blip r:embed="rId8"/>
          <a:stretch>
            <a:fillRect/>
          </a:stretch>
        </p:blipFill>
        <p:spPr>
          <a:xfrm>
            <a:off x="7650861" y="615141"/>
            <a:ext cx="3638550" cy="4857750"/>
          </a:xfrm>
          <a:prstGeom prst="rect">
            <a:avLst/>
          </a:prstGeom>
          <a:ln>
            <a:solidFill>
              <a:schemeClr val="bg1"/>
            </a:solidFill>
          </a:ln>
        </p:spPr>
      </p:pic>
    </p:spTree>
    <p:extLst>
      <p:ext uri="{BB962C8B-B14F-4D97-AF65-F5344CB8AC3E}">
        <p14:creationId xmlns:p14="http://schemas.microsoft.com/office/powerpoint/2010/main" val="423188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A6D12-76E3-4AAC-C79C-62CAED4A86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650" y="337563"/>
            <a:ext cx="2824455" cy="2824455"/>
          </a:xfrm>
          <a:prstGeom prst="rect">
            <a:avLst/>
          </a:prstGeom>
          <a:ln>
            <a:solidFill>
              <a:schemeClr val="bg1"/>
            </a:solidFill>
          </a:ln>
        </p:spPr>
      </p:pic>
      <p:pic>
        <p:nvPicPr>
          <p:cNvPr id="3" name="Picture 2">
            <a:extLst>
              <a:ext uri="{FF2B5EF4-FFF2-40B4-BE49-F238E27FC236}">
                <a16:creationId xmlns:a16="http://schemas.microsoft.com/office/drawing/2014/main" id="{8A332514-6236-8E47-F8B6-B7E83E466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8470" y="337563"/>
            <a:ext cx="2829827" cy="2829827"/>
          </a:xfrm>
          <a:prstGeom prst="rect">
            <a:avLst/>
          </a:prstGeom>
          <a:ln>
            <a:solidFill>
              <a:schemeClr val="bg1"/>
            </a:solidFill>
          </a:ln>
        </p:spPr>
      </p:pic>
      <p:sp>
        <p:nvSpPr>
          <p:cNvPr id="4" name="TextBox 3">
            <a:extLst>
              <a:ext uri="{FF2B5EF4-FFF2-40B4-BE49-F238E27FC236}">
                <a16:creationId xmlns:a16="http://schemas.microsoft.com/office/drawing/2014/main" id="{7609A7D6-DB29-019D-5683-E441115D179C}"/>
              </a:ext>
            </a:extLst>
          </p:cNvPr>
          <p:cNvSpPr txBox="1"/>
          <p:nvPr/>
        </p:nvSpPr>
        <p:spPr>
          <a:xfrm>
            <a:off x="5373784" y="3158452"/>
            <a:ext cx="127919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Kenya</a:t>
            </a:r>
            <a:endParaRPr lang="en-US" dirty="0"/>
          </a:p>
        </p:txBody>
      </p:sp>
      <p:pic>
        <p:nvPicPr>
          <p:cNvPr id="5" name="Picture 4">
            <a:extLst>
              <a:ext uri="{FF2B5EF4-FFF2-40B4-BE49-F238E27FC236}">
                <a16:creationId xmlns:a16="http://schemas.microsoft.com/office/drawing/2014/main" id="{50200230-5C66-61A4-3138-1ADB72CBFA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3067" y="337563"/>
            <a:ext cx="2829827" cy="2829827"/>
          </a:xfrm>
          <a:prstGeom prst="rect">
            <a:avLst/>
          </a:prstGeom>
          <a:ln>
            <a:solidFill>
              <a:schemeClr val="bg1"/>
            </a:solidFill>
          </a:ln>
        </p:spPr>
      </p:pic>
      <p:sp>
        <p:nvSpPr>
          <p:cNvPr id="6" name="TextBox 5">
            <a:extLst>
              <a:ext uri="{FF2B5EF4-FFF2-40B4-BE49-F238E27FC236}">
                <a16:creationId xmlns:a16="http://schemas.microsoft.com/office/drawing/2014/main" id="{74F51FB4-DB82-F517-0DB3-7E13566B45DF}"/>
              </a:ext>
            </a:extLst>
          </p:cNvPr>
          <p:cNvSpPr txBox="1"/>
          <p:nvPr/>
        </p:nvSpPr>
        <p:spPr>
          <a:xfrm>
            <a:off x="9263353" y="3167390"/>
            <a:ext cx="673769"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UK</a:t>
            </a:r>
          </a:p>
        </p:txBody>
      </p:sp>
      <p:pic>
        <p:nvPicPr>
          <p:cNvPr id="7" name="Picture 6">
            <a:extLst>
              <a:ext uri="{FF2B5EF4-FFF2-40B4-BE49-F238E27FC236}">
                <a16:creationId xmlns:a16="http://schemas.microsoft.com/office/drawing/2014/main" id="{52C5F42D-CA9B-BF05-ED3C-A9840EC1C5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691" y="4029098"/>
            <a:ext cx="2367013" cy="2367013"/>
          </a:xfrm>
          <a:prstGeom prst="rect">
            <a:avLst/>
          </a:prstGeom>
          <a:ln>
            <a:solidFill>
              <a:schemeClr val="bg1"/>
            </a:solidFill>
          </a:ln>
        </p:spPr>
      </p:pic>
      <p:sp>
        <p:nvSpPr>
          <p:cNvPr id="8" name="TextBox 7">
            <a:extLst>
              <a:ext uri="{FF2B5EF4-FFF2-40B4-BE49-F238E27FC236}">
                <a16:creationId xmlns:a16="http://schemas.microsoft.com/office/drawing/2014/main" id="{4569300A-EBE7-F78F-59F7-1AB5AA2C88D9}"/>
              </a:ext>
            </a:extLst>
          </p:cNvPr>
          <p:cNvSpPr txBox="1"/>
          <p:nvPr/>
        </p:nvSpPr>
        <p:spPr>
          <a:xfrm>
            <a:off x="3255484" y="4950994"/>
            <a:ext cx="1289304"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China</a:t>
            </a:r>
          </a:p>
        </p:txBody>
      </p:sp>
      <p:pic>
        <p:nvPicPr>
          <p:cNvPr id="9" name="Picture 8">
            <a:extLst>
              <a:ext uri="{FF2B5EF4-FFF2-40B4-BE49-F238E27FC236}">
                <a16:creationId xmlns:a16="http://schemas.microsoft.com/office/drawing/2014/main" id="{8090A5D3-A31A-1FA0-AA4A-98D1008D1F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8596" y="3797690"/>
            <a:ext cx="2829827" cy="2829827"/>
          </a:xfrm>
          <a:prstGeom prst="rect">
            <a:avLst/>
          </a:prstGeom>
          <a:ln>
            <a:solidFill>
              <a:schemeClr val="bg1"/>
            </a:solidFill>
          </a:ln>
        </p:spPr>
      </p:pic>
      <p:sp>
        <p:nvSpPr>
          <p:cNvPr id="10" name="TextBox 9">
            <a:extLst>
              <a:ext uri="{FF2B5EF4-FFF2-40B4-BE49-F238E27FC236}">
                <a16:creationId xmlns:a16="http://schemas.microsoft.com/office/drawing/2014/main" id="{FE60F10A-1F6E-556B-DF0B-A6E69B205369}"/>
              </a:ext>
            </a:extLst>
          </p:cNvPr>
          <p:cNvSpPr txBox="1"/>
          <p:nvPr/>
        </p:nvSpPr>
        <p:spPr>
          <a:xfrm>
            <a:off x="8010323" y="5872891"/>
            <a:ext cx="1438014"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Mexico</a:t>
            </a:r>
          </a:p>
        </p:txBody>
      </p:sp>
      <p:sp>
        <p:nvSpPr>
          <p:cNvPr id="11" name="TextBox 10">
            <a:extLst>
              <a:ext uri="{FF2B5EF4-FFF2-40B4-BE49-F238E27FC236}">
                <a16:creationId xmlns:a16="http://schemas.microsoft.com/office/drawing/2014/main" id="{13484CDA-44CB-82CD-5DCC-505C537005C9}"/>
              </a:ext>
            </a:extLst>
          </p:cNvPr>
          <p:cNvSpPr txBox="1"/>
          <p:nvPr/>
        </p:nvSpPr>
        <p:spPr>
          <a:xfrm>
            <a:off x="9664245" y="4043053"/>
            <a:ext cx="1855751" cy="1815882"/>
          </a:xfrm>
          <a:prstGeom prst="rect">
            <a:avLst/>
          </a:prstGeom>
          <a:noFill/>
          <a:ln>
            <a:solidFill>
              <a:schemeClr val="bg1"/>
            </a:solidFill>
          </a:ln>
        </p:spPr>
        <p:txBody>
          <a:bodyPr wrap="square" rtlCol="0">
            <a:spAutoFit/>
          </a:bodyPr>
          <a:lstStyle/>
          <a:p>
            <a:pPr algn="l"/>
            <a:r>
              <a:rPr lang="en-US" sz="2800" b="0" i="0" dirty="0">
                <a:solidFill>
                  <a:schemeClr val="bg1"/>
                </a:solidFill>
                <a:effectLst>
                  <a:outerShdw blurRad="38100" dist="38100" dir="2700000" algn="tl">
                    <a:srgbClr val="000000">
                      <a:alpha val="43137"/>
                    </a:srgbClr>
                  </a:outerShdw>
                </a:effectLst>
                <a:latin typeface="Lucida Sans" panose="020B0602030504020204" pitchFamily="34" charset="0"/>
              </a:rPr>
              <a:t>Acquired Beneficial Insectary California</a:t>
            </a:r>
          </a:p>
        </p:txBody>
      </p:sp>
      <p:sp>
        <p:nvSpPr>
          <p:cNvPr id="12" name="TextBox 11">
            <a:extLst>
              <a:ext uri="{FF2B5EF4-FFF2-40B4-BE49-F238E27FC236}">
                <a16:creationId xmlns:a16="http://schemas.microsoft.com/office/drawing/2014/main" id="{3838B671-AC1E-8DDF-9042-2B7A1F61CDE8}"/>
              </a:ext>
            </a:extLst>
          </p:cNvPr>
          <p:cNvSpPr txBox="1"/>
          <p:nvPr/>
        </p:nvSpPr>
        <p:spPr>
          <a:xfrm>
            <a:off x="1484215" y="3167390"/>
            <a:ext cx="127919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Brazil</a:t>
            </a:r>
          </a:p>
        </p:txBody>
      </p:sp>
    </p:spTree>
    <p:extLst>
      <p:ext uri="{BB962C8B-B14F-4D97-AF65-F5344CB8AC3E}">
        <p14:creationId xmlns:p14="http://schemas.microsoft.com/office/powerpoint/2010/main" val="120254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2FA2C2-01BB-FEF3-04D6-717E5D495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680" y="3322263"/>
            <a:ext cx="3457575" cy="2302187"/>
          </a:xfrm>
          <a:prstGeom prst="rect">
            <a:avLst/>
          </a:prstGeom>
          <a:ln>
            <a:solidFill>
              <a:schemeClr val="bg1"/>
            </a:solidFill>
          </a:ln>
        </p:spPr>
      </p:pic>
      <p:pic>
        <p:nvPicPr>
          <p:cNvPr id="3" name="Picture 2">
            <a:extLst>
              <a:ext uri="{FF2B5EF4-FFF2-40B4-BE49-F238E27FC236}">
                <a16:creationId xmlns:a16="http://schemas.microsoft.com/office/drawing/2014/main" id="{D2904350-CAE3-4FD4-D7A5-62614BCE9B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086" y="430911"/>
            <a:ext cx="1938981" cy="1938981"/>
          </a:xfrm>
          <a:prstGeom prst="rect">
            <a:avLst/>
          </a:prstGeom>
        </p:spPr>
      </p:pic>
      <p:sp>
        <p:nvSpPr>
          <p:cNvPr id="4" name="TextBox 3">
            <a:extLst>
              <a:ext uri="{FF2B5EF4-FFF2-40B4-BE49-F238E27FC236}">
                <a16:creationId xmlns:a16="http://schemas.microsoft.com/office/drawing/2014/main" id="{3DD61D2A-710D-63AB-5E7C-8ED26856556C}"/>
              </a:ext>
            </a:extLst>
          </p:cNvPr>
          <p:cNvSpPr txBox="1"/>
          <p:nvPr/>
        </p:nvSpPr>
        <p:spPr>
          <a:xfrm>
            <a:off x="1388577" y="5624450"/>
            <a:ext cx="1414272"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Mexico</a:t>
            </a:r>
          </a:p>
        </p:txBody>
      </p:sp>
      <p:pic>
        <p:nvPicPr>
          <p:cNvPr id="5" name="Picture 4">
            <a:extLst>
              <a:ext uri="{FF2B5EF4-FFF2-40B4-BE49-F238E27FC236}">
                <a16:creationId xmlns:a16="http://schemas.microsoft.com/office/drawing/2014/main" id="{FDE94435-4307-2A9B-AFA1-37663CFC15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2229" y="430911"/>
            <a:ext cx="4029075" cy="2689408"/>
          </a:xfrm>
          <a:prstGeom prst="rect">
            <a:avLst/>
          </a:prstGeom>
          <a:ln>
            <a:solidFill>
              <a:schemeClr val="bg1"/>
            </a:solidFill>
          </a:ln>
        </p:spPr>
      </p:pic>
      <p:sp>
        <p:nvSpPr>
          <p:cNvPr id="6" name="TextBox 5">
            <a:extLst>
              <a:ext uri="{FF2B5EF4-FFF2-40B4-BE49-F238E27FC236}">
                <a16:creationId xmlns:a16="http://schemas.microsoft.com/office/drawing/2014/main" id="{027F5A46-A90D-CAB5-2C74-142A1DB01519}"/>
              </a:ext>
            </a:extLst>
          </p:cNvPr>
          <p:cNvSpPr txBox="1"/>
          <p:nvPr/>
        </p:nvSpPr>
        <p:spPr>
          <a:xfrm>
            <a:off x="9096185" y="3332151"/>
            <a:ext cx="1181672"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Brazil</a:t>
            </a:r>
          </a:p>
        </p:txBody>
      </p:sp>
      <p:pic>
        <p:nvPicPr>
          <p:cNvPr id="8" name="Picture 7">
            <a:extLst>
              <a:ext uri="{FF2B5EF4-FFF2-40B4-BE49-F238E27FC236}">
                <a16:creationId xmlns:a16="http://schemas.microsoft.com/office/drawing/2014/main" id="{2E568FEA-FE42-0C39-7AAF-1F708978ED75}"/>
              </a:ext>
            </a:extLst>
          </p:cNvPr>
          <p:cNvPicPr>
            <a:picLocks noChangeAspect="1"/>
          </p:cNvPicPr>
          <p:nvPr/>
        </p:nvPicPr>
        <p:blipFill>
          <a:blip r:embed="rId5"/>
          <a:stretch>
            <a:fillRect/>
          </a:stretch>
        </p:blipFill>
        <p:spPr>
          <a:xfrm>
            <a:off x="2993262" y="430911"/>
            <a:ext cx="3981953" cy="2303609"/>
          </a:xfrm>
          <a:prstGeom prst="rect">
            <a:avLst/>
          </a:prstGeom>
          <a:ln>
            <a:solidFill>
              <a:schemeClr val="bg1"/>
            </a:solidFill>
          </a:ln>
        </p:spPr>
      </p:pic>
      <p:sp>
        <p:nvSpPr>
          <p:cNvPr id="9" name="TextBox 8">
            <a:extLst>
              <a:ext uri="{FF2B5EF4-FFF2-40B4-BE49-F238E27FC236}">
                <a16:creationId xmlns:a16="http://schemas.microsoft.com/office/drawing/2014/main" id="{2B0BD599-07F1-3213-4D12-27CE113D2876}"/>
              </a:ext>
            </a:extLst>
          </p:cNvPr>
          <p:cNvSpPr txBox="1"/>
          <p:nvPr/>
        </p:nvSpPr>
        <p:spPr>
          <a:xfrm>
            <a:off x="4715536" y="2809202"/>
            <a:ext cx="2486608"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Howland, MI</a:t>
            </a:r>
          </a:p>
        </p:txBody>
      </p:sp>
      <p:pic>
        <p:nvPicPr>
          <p:cNvPr id="10" name="Picture 9">
            <a:extLst>
              <a:ext uri="{FF2B5EF4-FFF2-40B4-BE49-F238E27FC236}">
                <a16:creationId xmlns:a16="http://schemas.microsoft.com/office/drawing/2014/main" id="{DF852405-5510-ADE2-6896-E8A0A870A9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0900" y="4132344"/>
            <a:ext cx="3951732" cy="2303609"/>
          </a:xfrm>
          <a:prstGeom prst="rect">
            <a:avLst/>
          </a:prstGeom>
          <a:ln>
            <a:solidFill>
              <a:schemeClr val="bg1"/>
            </a:solidFill>
          </a:ln>
        </p:spPr>
      </p:pic>
      <p:pic>
        <p:nvPicPr>
          <p:cNvPr id="7" name="Picture 6">
            <a:extLst>
              <a:ext uri="{FF2B5EF4-FFF2-40B4-BE49-F238E27FC236}">
                <a16:creationId xmlns:a16="http://schemas.microsoft.com/office/drawing/2014/main" id="{9181F33B-F71D-6C15-93F0-AB1630C56F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74745" y="4361329"/>
            <a:ext cx="3457575" cy="2303609"/>
          </a:xfrm>
          <a:prstGeom prst="rect">
            <a:avLst/>
          </a:prstGeom>
          <a:ln>
            <a:solidFill>
              <a:schemeClr val="bg1"/>
            </a:solidFill>
          </a:ln>
        </p:spPr>
      </p:pic>
      <p:sp>
        <p:nvSpPr>
          <p:cNvPr id="11" name="TextBox 10">
            <a:extLst>
              <a:ext uri="{FF2B5EF4-FFF2-40B4-BE49-F238E27FC236}">
                <a16:creationId xmlns:a16="http://schemas.microsoft.com/office/drawing/2014/main" id="{064A5928-E449-DAF8-B5CA-B9A6F3419EEA}"/>
              </a:ext>
            </a:extLst>
          </p:cNvPr>
          <p:cNvSpPr txBox="1"/>
          <p:nvPr/>
        </p:nvSpPr>
        <p:spPr>
          <a:xfrm>
            <a:off x="4041648" y="3769397"/>
            <a:ext cx="3090672"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The Netherlands</a:t>
            </a:r>
          </a:p>
        </p:txBody>
      </p:sp>
    </p:spTree>
    <p:extLst>
      <p:ext uri="{BB962C8B-B14F-4D97-AF65-F5344CB8AC3E}">
        <p14:creationId xmlns:p14="http://schemas.microsoft.com/office/powerpoint/2010/main" val="4243533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36FD72-D8CA-2AE0-84D6-0C0FAC1C3B54}"/>
              </a:ext>
            </a:extLst>
          </p:cNvPr>
          <p:cNvPicPr>
            <a:picLocks noChangeAspect="1"/>
          </p:cNvPicPr>
          <p:nvPr/>
        </p:nvPicPr>
        <p:blipFill>
          <a:blip r:embed="rId2"/>
          <a:stretch>
            <a:fillRect/>
          </a:stretch>
        </p:blipFill>
        <p:spPr>
          <a:xfrm>
            <a:off x="2285999" y="1532191"/>
            <a:ext cx="7620000" cy="5086350"/>
          </a:xfrm>
          <a:prstGeom prst="rect">
            <a:avLst/>
          </a:prstGeom>
          <a:ln>
            <a:solidFill>
              <a:srgbClr val="0070C0"/>
            </a:solidFill>
          </a:ln>
        </p:spPr>
      </p:pic>
      <p:sp>
        <p:nvSpPr>
          <p:cNvPr id="3" name="TextBox 2">
            <a:extLst>
              <a:ext uri="{FF2B5EF4-FFF2-40B4-BE49-F238E27FC236}">
                <a16:creationId xmlns:a16="http://schemas.microsoft.com/office/drawing/2014/main" id="{2E47F843-5DE1-9A91-695E-6FB85E5E10D0}"/>
              </a:ext>
            </a:extLst>
          </p:cNvPr>
          <p:cNvSpPr txBox="1"/>
          <p:nvPr/>
        </p:nvSpPr>
        <p:spPr>
          <a:xfrm>
            <a:off x="182880" y="83975"/>
            <a:ext cx="11759183" cy="1323439"/>
          </a:xfrm>
          <a:prstGeom prst="rect">
            <a:avLst/>
          </a:prstGeom>
          <a:noFill/>
        </p:spPr>
        <p:txBody>
          <a:bodyPr wrap="square" rtlCol="0">
            <a:spAutoFit/>
          </a:bodyPr>
          <a:lstStyle/>
          <a:p>
            <a:pPr algn="ctr"/>
            <a:r>
              <a:rPr lang="en-US" sz="4000" b="0" i="1" dirty="0">
                <a:solidFill>
                  <a:srgbClr val="66FF33"/>
                </a:solidFill>
                <a:effectLst>
                  <a:outerShdw blurRad="38100" dist="38100" dir="2700000" algn="tl">
                    <a:srgbClr val="000000">
                      <a:alpha val="43137"/>
                    </a:srgbClr>
                  </a:outerShdw>
                </a:effectLst>
                <a:latin typeface="Lucida Sans" panose="020B0602030504020204" pitchFamily="34" charset="0"/>
              </a:rPr>
              <a:t>Koppert in more than 100 countries worldwide nearly 120 natural enemy solutions</a:t>
            </a:r>
            <a:endParaRPr lang="en-US" sz="4000" i="1" dirty="0">
              <a:solidFill>
                <a:srgbClr val="66FF33"/>
              </a:solidFill>
              <a:effectLst>
                <a:outerShdw blurRad="38100" dist="38100" dir="2700000" algn="tl">
                  <a:srgbClr val="000000">
                    <a:alpha val="43137"/>
                  </a:srgbClr>
                </a:outerShdw>
              </a:effectLst>
              <a:latin typeface="Lucida Sans" panose="020B0602030504020204" pitchFamily="34" charset="0"/>
            </a:endParaRPr>
          </a:p>
        </p:txBody>
      </p:sp>
    </p:spTree>
    <p:extLst>
      <p:ext uri="{BB962C8B-B14F-4D97-AF65-F5344CB8AC3E}">
        <p14:creationId xmlns:p14="http://schemas.microsoft.com/office/powerpoint/2010/main" val="3460350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70E1-A99F-F295-41C8-00E1D6B74F3D}"/>
              </a:ext>
            </a:extLst>
          </p:cNvPr>
          <p:cNvSpPr>
            <a:spLocks noGrp="1"/>
          </p:cNvSpPr>
          <p:nvPr>
            <p:ph type="title"/>
          </p:nvPr>
        </p:nvSpPr>
        <p:spPr>
          <a:xfrm>
            <a:off x="5462587" y="209550"/>
            <a:ext cx="1550861" cy="625475"/>
          </a:xfrm>
        </p:spPr>
        <p:txBody>
          <a:bodyPr>
            <a:normAutofit fontScale="90000"/>
          </a:bodyPr>
          <a:lstStyle/>
          <a:p>
            <a:r>
              <a:rPr lang="en-US" i="1" dirty="0">
                <a:solidFill>
                  <a:srgbClr val="66FF33"/>
                </a:solidFill>
                <a:effectLst>
                  <a:outerShdw blurRad="38100" dist="38100" dir="2700000" algn="tl">
                    <a:srgbClr val="000000">
                      <a:alpha val="43137"/>
                    </a:srgbClr>
                  </a:outerShdw>
                </a:effectLst>
                <a:latin typeface="Lucida Sans" panose="020B0602030504020204" pitchFamily="34" charset="0"/>
              </a:rPr>
              <a:t>CABI</a:t>
            </a:r>
          </a:p>
        </p:txBody>
      </p:sp>
      <p:pic>
        <p:nvPicPr>
          <p:cNvPr id="7" name="Picture 6">
            <a:extLst>
              <a:ext uri="{FF2B5EF4-FFF2-40B4-BE49-F238E27FC236}">
                <a16:creationId xmlns:a16="http://schemas.microsoft.com/office/drawing/2014/main" id="{F47A2961-C437-7A33-6C5A-0B82570C31CD}"/>
              </a:ext>
            </a:extLst>
          </p:cNvPr>
          <p:cNvPicPr>
            <a:picLocks noChangeAspect="1"/>
          </p:cNvPicPr>
          <p:nvPr/>
        </p:nvPicPr>
        <p:blipFill>
          <a:blip r:embed="rId2"/>
          <a:stretch>
            <a:fillRect/>
          </a:stretch>
        </p:blipFill>
        <p:spPr>
          <a:xfrm>
            <a:off x="1219200" y="1162050"/>
            <a:ext cx="9753600" cy="5486400"/>
          </a:xfrm>
          <a:prstGeom prst="rect">
            <a:avLst/>
          </a:prstGeom>
          <a:ln>
            <a:solidFill>
              <a:schemeClr val="accent1"/>
            </a:solidFill>
          </a:ln>
        </p:spPr>
      </p:pic>
    </p:spTree>
    <p:extLst>
      <p:ext uri="{BB962C8B-B14F-4D97-AF65-F5344CB8AC3E}">
        <p14:creationId xmlns:p14="http://schemas.microsoft.com/office/powerpoint/2010/main" val="2088747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01974B-4FE6-C6DE-3A17-5529A3F5E53D}"/>
              </a:ext>
            </a:extLst>
          </p:cNvPr>
          <p:cNvSpPr txBox="1"/>
          <p:nvPr/>
        </p:nvSpPr>
        <p:spPr>
          <a:xfrm>
            <a:off x="276809" y="1017875"/>
            <a:ext cx="11915191" cy="5262979"/>
          </a:xfrm>
          <a:prstGeom prst="rect">
            <a:avLst/>
          </a:prstGeom>
          <a:noFill/>
        </p:spPr>
        <p:txBody>
          <a:bodyPr wrap="square" rtlCol="0">
            <a:spAutoFit/>
          </a:bodyPr>
          <a:lstStyle/>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Regulatory improvements- USDA, APHIS; USFWL; increase approved list</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Research support- federal funding, USDA, SBIR, NRCS</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Research- production, storage, application technology</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Education and training- classroom, online</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User support- Extension, private sector (as for chemical insecticides)</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Marketing- customer acceptance,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ea typeface="+mn-ea"/>
                <a:cs typeface="+mn-cs"/>
              </a:rPr>
              <a:t>injury thresholds (blemished produce) </a:t>
            </a:r>
            <a:endParaRPr lang="en-US" sz="2400" dirty="0">
              <a:solidFill>
                <a:schemeClr val="bg1"/>
              </a:solidFill>
              <a:effectLst>
                <a:outerShdw blurRad="38100" dist="38100" dir="2700000" algn="tl">
                  <a:srgbClr val="000000">
                    <a:alpha val="43137"/>
                  </a:srgbClr>
                </a:outerShdw>
              </a:effectLst>
              <a:latin typeface="Lucida Sans" panose="020B0602030504020204" pitchFamily="34" charset="0"/>
            </a:endParaRP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Biocontrol systems versus chemical control (effective, affordable)</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National leadership- USDA, universities, SDA, private sector </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Market incentives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ea typeface="+mn-ea"/>
                <a:cs typeface="+mn-cs"/>
              </a:rPr>
              <a:t>pre- and post-harvest)-</a:t>
            </a: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 organic, ecolabels</a:t>
            </a:r>
          </a:p>
          <a:p>
            <a:pPr marL="342900" indent="-342900">
              <a:buClr>
                <a:srgbClr val="66FF33"/>
              </a:buClr>
              <a:buSzPct val="150000"/>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ea typeface="+mn-ea"/>
                <a:cs typeface="+mn-cs"/>
              </a:rPr>
              <a:t>Technology transfer- </a:t>
            </a: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cooperative agricultural insectaries (Fillmore, DPI)</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New products </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ea typeface="+mn-ea"/>
                <a:cs typeface="+mn-cs"/>
              </a:rPr>
              <a:t>and services- </a:t>
            </a: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bioinsecticides (strains, formulations), macro’s</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Access- import biocontrol agents from countries</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Engineering- facilities, automation, packaging, shipment</a:t>
            </a:r>
          </a:p>
          <a:p>
            <a:pPr marL="342900" indent="-342900">
              <a:buClr>
                <a:srgbClr val="66FF33"/>
              </a:buClr>
              <a:buSzPct val="1500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Lucida Sans" panose="020B0602030504020204" pitchFamily="34" charset="0"/>
              </a:rPr>
              <a:t>Post-release evaluation, documentation of successful systems</a:t>
            </a:r>
            <a:endParaRPr lang="en-US"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 name="TextBox 2">
            <a:extLst>
              <a:ext uri="{FF2B5EF4-FFF2-40B4-BE49-F238E27FC236}">
                <a16:creationId xmlns:a16="http://schemas.microsoft.com/office/drawing/2014/main" id="{1E9417F0-A37B-29FA-34F9-548049941EA9}"/>
              </a:ext>
            </a:extLst>
          </p:cNvPr>
          <p:cNvSpPr txBox="1"/>
          <p:nvPr/>
        </p:nvSpPr>
        <p:spPr>
          <a:xfrm>
            <a:off x="1920240" y="200261"/>
            <a:ext cx="8622791" cy="707886"/>
          </a:xfrm>
          <a:prstGeom prst="rect">
            <a:avLst/>
          </a:prstGeom>
          <a:noFill/>
        </p:spPr>
        <p:txBody>
          <a:bodyPr wrap="square" rtlCol="0">
            <a:spAutoFit/>
          </a:bodyPr>
          <a:lstStyle/>
          <a:p>
            <a:pPr algn="ctr"/>
            <a:r>
              <a:rPr lang="en-US" sz="4000" dirty="0">
                <a:solidFill>
                  <a:srgbClr val="66FF33"/>
                </a:solidFill>
                <a:latin typeface="Lucida Sans" panose="020B0602030504020204" pitchFamily="34" charset="0"/>
              </a:rPr>
              <a:t>Needs for Advancing Biocontrol</a:t>
            </a:r>
          </a:p>
        </p:txBody>
      </p:sp>
    </p:spTree>
    <p:extLst>
      <p:ext uri="{BB962C8B-B14F-4D97-AF65-F5344CB8AC3E}">
        <p14:creationId xmlns:p14="http://schemas.microsoft.com/office/powerpoint/2010/main" val="254865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9EFF8-2F8A-9340-5994-31D46E47CB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474" y="974987"/>
            <a:ext cx="8953594" cy="5762543"/>
          </a:xfrm>
          <a:prstGeom prst="rect">
            <a:avLst/>
          </a:prstGeom>
          <a:ln>
            <a:solidFill>
              <a:schemeClr val="tx1"/>
            </a:solidFill>
          </a:ln>
        </p:spPr>
      </p:pic>
      <p:sp>
        <p:nvSpPr>
          <p:cNvPr id="4" name="TextBox 3">
            <a:extLst>
              <a:ext uri="{FF2B5EF4-FFF2-40B4-BE49-F238E27FC236}">
                <a16:creationId xmlns:a16="http://schemas.microsoft.com/office/drawing/2014/main" id="{77438416-C426-6BD1-48AF-B7EFC06E840D}"/>
              </a:ext>
            </a:extLst>
          </p:cNvPr>
          <p:cNvSpPr txBox="1"/>
          <p:nvPr/>
        </p:nvSpPr>
        <p:spPr>
          <a:xfrm flipH="1">
            <a:off x="1868875" y="120470"/>
            <a:ext cx="8690512" cy="707886"/>
          </a:xfrm>
          <a:prstGeom prst="rect">
            <a:avLst/>
          </a:prstGeom>
          <a:noFill/>
          <a:ln>
            <a:solidFill>
              <a:schemeClr val="tx1"/>
            </a:solidFill>
          </a:ln>
        </p:spPr>
        <p:txBody>
          <a:bodyPr wrap="square" rtlCol="0">
            <a:sp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rPr>
              <a:t>Biocontrol Education and Training</a:t>
            </a:r>
          </a:p>
        </p:txBody>
      </p:sp>
      <p:sp>
        <p:nvSpPr>
          <p:cNvPr id="5" name="TextBox 4">
            <a:extLst>
              <a:ext uri="{FF2B5EF4-FFF2-40B4-BE49-F238E27FC236}">
                <a16:creationId xmlns:a16="http://schemas.microsoft.com/office/drawing/2014/main" id="{02C7A5C0-05A3-4B24-748D-44A0D077F594}"/>
              </a:ext>
            </a:extLst>
          </p:cNvPr>
          <p:cNvSpPr txBox="1"/>
          <p:nvPr/>
        </p:nvSpPr>
        <p:spPr>
          <a:xfrm>
            <a:off x="9332537" y="6349344"/>
            <a:ext cx="1150070" cy="369332"/>
          </a:xfrm>
          <a:prstGeom prst="rect">
            <a:avLst/>
          </a:prstGeom>
          <a:noFill/>
        </p:spPr>
        <p:txBody>
          <a:bodyPr wrap="square" rtlCol="0">
            <a:spAutoFit/>
          </a:bodyPr>
          <a:lstStyle/>
          <a:p>
            <a:r>
              <a:rPr lang="en-US" dirty="0"/>
              <a:t>MapChart</a:t>
            </a:r>
          </a:p>
        </p:txBody>
      </p:sp>
      <p:sp>
        <p:nvSpPr>
          <p:cNvPr id="6" name="Star: 5 Points 5">
            <a:extLst>
              <a:ext uri="{FF2B5EF4-FFF2-40B4-BE49-F238E27FC236}">
                <a16:creationId xmlns:a16="http://schemas.microsoft.com/office/drawing/2014/main" id="{C124BF75-E377-6F0E-2290-29CE55988139}"/>
              </a:ext>
            </a:extLst>
          </p:cNvPr>
          <p:cNvSpPr/>
          <p:nvPr/>
        </p:nvSpPr>
        <p:spPr>
          <a:xfrm>
            <a:off x="5747207" y="3485560"/>
            <a:ext cx="301659" cy="282804"/>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D7808C20-E982-8AEB-7E31-8CA15D3704FB}"/>
              </a:ext>
            </a:extLst>
          </p:cNvPr>
          <p:cNvSpPr/>
          <p:nvPr/>
        </p:nvSpPr>
        <p:spPr>
          <a:xfrm>
            <a:off x="7194221" y="2989868"/>
            <a:ext cx="301659" cy="282804"/>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F76524B4-5C07-F778-38F0-181203300481}"/>
              </a:ext>
            </a:extLst>
          </p:cNvPr>
          <p:cNvSpPr/>
          <p:nvPr/>
        </p:nvSpPr>
        <p:spPr>
          <a:xfrm>
            <a:off x="8152682" y="5006093"/>
            <a:ext cx="301659" cy="282804"/>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3C9293BE-684F-2C1E-0F8D-DD6FF1B0BF04}"/>
              </a:ext>
            </a:extLst>
          </p:cNvPr>
          <p:cNvSpPr/>
          <p:nvPr/>
        </p:nvSpPr>
        <p:spPr>
          <a:xfrm>
            <a:off x="6043024" y="1743779"/>
            <a:ext cx="301659" cy="282804"/>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47C45B3-41E5-2135-30C9-D1B144EFE417}"/>
              </a:ext>
            </a:extLst>
          </p:cNvPr>
          <p:cNvSpPr txBox="1"/>
          <p:nvPr/>
        </p:nvSpPr>
        <p:spPr>
          <a:xfrm>
            <a:off x="1655476" y="4368313"/>
            <a:ext cx="1368116" cy="307777"/>
          </a:xfrm>
          <a:prstGeom prst="rect">
            <a:avLst/>
          </a:prstGeom>
          <a:noFill/>
        </p:spPr>
        <p:txBody>
          <a:bodyPr wrap="square" rtlCol="0">
            <a:spAutoFit/>
          </a:bodyPr>
          <a:lstStyle/>
          <a:p>
            <a:r>
              <a:rPr lang="en-US" sz="1400" dirty="0">
                <a:latin typeface="Lucida Sans" panose="020B0602030504020204" pitchFamily="34" charset="0"/>
              </a:rPr>
              <a:t>4 universities</a:t>
            </a:r>
          </a:p>
        </p:txBody>
      </p:sp>
      <p:sp>
        <p:nvSpPr>
          <p:cNvPr id="16" name="TextBox 15">
            <a:extLst>
              <a:ext uri="{FF2B5EF4-FFF2-40B4-BE49-F238E27FC236}">
                <a16:creationId xmlns:a16="http://schemas.microsoft.com/office/drawing/2014/main" id="{A3D3A7DC-60D6-4E02-97E4-4613053ACA3F}"/>
              </a:ext>
            </a:extLst>
          </p:cNvPr>
          <p:cNvSpPr txBox="1"/>
          <p:nvPr/>
        </p:nvSpPr>
        <p:spPr>
          <a:xfrm>
            <a:off x="4694548" y="6054109"/>
            <a:ext cx="1354318" cy="307777"/>
          </a:xfrm>
          <a:prstGeom prst="rect">
            <a:avLst/>
          </a:prstGeom>
          <a:noFill/>
        </p:spPr>
        <p:txBody>
          <a:bodyPr wrap="square" rtlCol="0">
            <a:spAutoFit/>
          </a:bodyPr>
          <a:lstStyle/>
          <a:p>
            <a:r>
              <a:rPr lang="en-US" sz="1400" dirty="0">
                <a:latin typeface="Lucida Sans" panose="020B0602030504020204" pitchFamily="34" charset="0"/>
              </a:rPr>
              <a:t>2 Courses</a:t>
            </a:r>
          </a:p>
        </p:txBody>
      </p:sp>
      <p:sp>
        <p:nvSpPr>
          <p:cNvPr id="17" name="TextBox 16">
            <a:extLst>
              <a:ext uri="{FF2B5EF4-FFF2-40B4-BE49-F238E27FC236}">
                <a16:creationId xmlns:a16="http://schemas.microsoft.com/office/drawing/2014/main" id="{1EC61276-40A8-6F22-B085-BE5BE5741493}"/>
              </a:ext>
            </a:extLst>
          </p:cNvPr>
          <p:cNvSpPr txBox="1"/>
          <p:nvPr/>
        </p:nvSpPr>
        <p:spPr>
          <a:xfrm>
            <a:off x="6954077" y="5542121"/>
            <a:ext cx="1394793" cy="307777"/>
          </a:xfrm>
          <a:prstGeom prst="rect">
            <a:avLst/>
          </a:prstGeom>
          <a:noFill/>
        </p:spPr>
        <p:txBody>
          <a:bodyPr wrap="square" rtlCol="0">
            <a:spAutoFit/>
          </a:bodyPr>
          <a:lstStyle/>
          <a:p>
            <a:r>
              <a:rPr lang="en-US" sz="1400" dirty="0">
                <a:latin typeface="Lucida Sans" panose="020B0602030504020204" pitchFamily="34" charset="0"/>
              </a:rPr>
              <a:t>2 Universities</a:t>
            </a:r>
          </a:p>
        </p:txBody>
      </p:sp>
      <p:sp>
        <p:nvSpPr>
          <p:cNvPr id="18" name="TextBox 17">
            <a:extLst>
              <a:ext uri="{FF2B5EF4-FFF2-40B4-BE49-F238E27FC236}">
                <a16:creationId xmlns:a16="http://schemas.microsoft.com/office/drawing/2014/main" id="{FF49B34A-EBB9-AF06-15DC-DB2C2AFEA973}"/>
              </a:ext>
            </a:extLst>
          </p:cNvPr>
          <p:cNvSpPr txBox="1"/>
          <p:nvPr/>
        </p:nvSpPr>
        <p:spPr>
          <a:xfrm>
            <a:off x="3882408" y="4399257"/>
            <a:ext cx="1047401" cy="307777"/>
          </a:xfrm>
          <a:prstGeom prst="rect">
            <a:avLst/>
          </a:prstGeom>
          <a:noFill/>
        </p:spPr>
        <p:txBody>
          <a:bodyPr wrap="square" rtlCol="0">
            <a:spAutoFit/>
          </a:bodyPr>
          <a:lstStyle/>
          <a:p>
            <a:r>
              <a:rPr lang="en-US" sz="1400" dirty="0">
                <a:solidFill>
                  <a:schemeClr val="bg1"/>
                </a:solidFill>
                <a:latin typeface="Lucida Sans" panose="020B0602030504020204" pitchFamily="34" charset="0"/>
              </a:rPr>
              <a:t>2 Courses</a:t>
            </a:r>
          </a:p>
        </p:txBody>
      </p:sp>
      <p:sp>
        <p:nvSpPr>
          <p:cNvPr id="19" name="TextBox 18">
            <a:extLst>
              <a:ext uri="{FF2B5EF4-FFF2-40B4-BE49-F238E27FC236}">
                <a16:creationId xmlns:a16="http://schemas.microsoft.com/office/drawing/2014/main" id="{94E365CE-E43A-1F74-AB7D-A9FC939B5665}"/>
              </a:ext>
            </a:extLst>
          </p:cNvPr>
          <p:cNvSpPr txBox="1"/>
          <p:nvPr/>
        </p:nvSpPr>
        <p:spPr>
          <a:xfrm>
            <a:off x="6265135" y="1444652"/>
            <a:ext cx="2083735" cy="307777"/>
          </a:xfrm>
          <a:prstGeom prst="rect">
            <a:avLst/>
          </a:prstGeom>
          <a:noFill/>
        </p:spPr>
        <p:txBody>
          <a:bodyPr wrap="square" rtlCol="0">
            <a:spAutoFit/>
          </a:bodyPr>
          <a:lstStyle/>
          <a:p>
            <a:r>
              <a:rPr lang="en-US" sz="1400" dirty="0">
                <a:latin typeface="Lucida Sans" panose="020B0602030504020204" pitchFamily="34" charset="0"/>
              </a:rPr>
              <a:t>Classroom &amp; Distance</a:t>
            </a:r>
          </a:p>
        </p:txBody>
      </p:sp>
      <p:sp>
        <p:nvSpPr>
          <p:cNvPr id="20" name="TextBox 19">
            <a:extLst>
              <a:ext uri="{FF2B5EF4-FFF2-40B4-BE49-F238E27FC236}">
                <a16:creationId xmlns:a16="http://schemas.microsoft.com/office/drawing/2014/main" id="{2966D8A4-DA75-5990-028A-9CC64CCA0DA8}"/>
              </a:ext>
            </a:extLst>
          </p:cNvPr>
          <p:cNvSpPr txBox="1"/>
          <p:nvPr/>
        </p:nvSpPr>
        <p:spPr>
          <a:xfrm>
            <a:off x="8980852" y="4852204"/>
            <a:ext cx="1443404" cy="307777"/>
          </a:xfrm>
          <a:prstGeom prst="rect">
            <a:avLst/>
          </a:prstGeom>
          <a:noFill/>
        </p:spPr>
        <p:txBody>
          <a:bodyPr wrap="square" rtlCol="0">
            <a:spAutoFit/>
          </a:bodyPr>
          <a:lstStyle/>
          <a:p>
            <a:r>
              <a:rPr lang="en-US" sz="1400" b="1" dirty="0"/>
              <a:t>Total BC Courses</a:t>
            </a:r>
          </a:p>
        </p:txBody>
      </p:sp>
    </p:spTree>
    <p:extLst>
      <p:ext uri="{BB962C8B-B14F-4D97-AF65-F5344CB8AC3E}">
        <p14:creationId xmlns:p14="http://schemas.microsoft.com/office/powerpoint/2010/main" val="200599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AB343-2F09-BB4C-95A8-2E85D7DC62DB}"/>
              </a:ext>
            </a:extLst>
          </p:cNvPr>
          <p:cNvSpPr txBox="1"/>
          <p:nvPr/>
        </p:nvSpPr>
        <p:spPr>
          <a:xfrm>
            <a:off x="1796141" y="240368"/>
            <a:ext cx="2687218" cy="707886"/>
          </a:xfrm>
          <a:prstGeom prst="rect">
            <a:avLst/>
          </a:prstGeom>
          <a:noFill/>
        </p:spPr>
        <p:txBody>
          <a:bodyPr wrap="square">
            <a:spAutoFit/>
          </a:bodyPr>
          <a:lstStyle/>
          <a:p>
            <a:r>
              <a:rPr lang="en-US" sz="4000" b="0" i="1" dirty="0">
                <a:solidFill>
                  <a:srgbClr val="66FF33"/>
                </a:solidFill>
                <a:effectLst/>
                <a:latin typeface="Lucida Sans" panose="020B0602030504020204" pitchFamily="34" charset="0"/>
              </a:rPr>
              <a:t>SPARCBio</a:t>
            </a:r>
            <a:endParaRPr lang="en-US" sz="4000" i="1" dirty="0">
              <a:solidFill>
                <a:srgbClr val="66FF33"/>
              </a:solidFill>
              <a:latin typeface="Lucida Sans" panose="020B0602030504020204" pitchFamily="34" charset="0"/>
            </a:endParaRPr>
          </a:p>
        </p:txBody>
      </p:sp>
      <p:sp>
        <p:nvSpPr>
          <p:cNvPr id="5" name="TextBox 4">
            <a:extLst>
              <a:ext uri="{FF2B5EF4-FFF2-40B4-BE49-F238E27FC236}">
                <a16:creationId xmlns:a16="http://schemas.microsoft.com/office/drawing/2014/main" id="{ACE717F2-F35E-D72D-52E4-856C0A674DEA}"/>
              </a:ext>
            </a:extLst>
          </p:cNvPr>
          <p:cNvSpPr txBox="1"/>
          <p:nvPr/>
        </p:nvSpPr>
        <p:spPr>
          <a:xfrm>
            <a:off x="1427584" y="5306577"/>
            <a:ext cx="10151705" cy="1200329"/>
          </a:xfrm>
          <a:prstGeom prst="rect">
            <a:avLst/>
          </a:prstGeom>
          <a:noFill/>
        </p:spPr>
        <p:txBody>
          <a:bodyPr wrap="square">
            <a:spAutoFit/>
          </a:bodyPr>
          <a:lstStyle/>
          <a:p>
            <a:r>
              <a:rPr lang="en-US" sz="2400" b="0" i="0">
                <a:solidFill>
                  <a:schemeClr val="bg1"/>
                </a:solidFill>
                <a:effectLst>
                  <a:outerShdw blurRad="38100" dist="38100" dir="2700000" algn="tl">
                    <a:srgbClr val="000000">
                      <a:alpha val="43137"/>
                    </a:srgbClr>
                  </a:outerShdw>
                </a:effectLst>
                <a:latin typeface="Lucida Sans" panose="020B0602030504020204" pitchFamily="34" charset="0"/>
              </a:rPr>
              <a:t>Partnership </a:t>
            </a:r>
            <a:r>
              <a:rPr lang="en-US" sz="2400" b="0" i="0" dirty="0">
                <a:solidFill>
                  <a:schemeClr val="bg1"/>
                </a:solidFill>
                <a:effectLst>
                  <a:outerShdw blurRad="38100" dist="38100" dir="2700000" algn="tl">
                    <a:srgbClr val="000000">
                      <a:alpha val="43137"/>
                    </a:srgbClr>
                  </a:outerShdw>
                </a:effectLst>
                <a:latin typeface="Lucida Sans" panose="020B0602030504020204" pitchFamily="34" charset="0"/>
              </a:rPr>
              <a:t>between FAPESP (São Paulo Research Foundation), Escola Superior de Agricultura “Luiz de Queiroz” (</a:t>
            </a:r>
            <a:r>
              <a:rPr lang="en-US" sz="2400" b="0" i="0" dirty="0" err="1">
                <a:solidFill>
                  <a:schemeClr val="bg1"/>
                </a:solidFill>
                <a:effectLst>
                  <a:outerShdw blurRad="38100" dist="38100" dir="2700000" algn="tl">
                    <a:srgbClr val="000000">
                      <a:alpha val="43137"/>
                    </a:srgbClr>
                  </a:outerShdw>
                </a:effectLst>
                <a:latin typeface="Lucida Sans" panose="020B0602030504020204" pitchFamily="34" charset="0"/>
              </a:rPr>
              <a:t>Esalq</a:t>
            </a:r>
            <a:r>
              <a:rPr lang="en-US" sz="2400" b="0" i="0" dirty="0">
                <a:solidFill>
                  <a:schemeClr val="bg1"/>
                </a:solidFill>
                <a:effectLst>
                  <a:outerShdw blurRad="38100" dist="38100" dir="2700000" algn="tl">
                    <a:srgbClr val="000000">
                      <a:alpha val="43137"/>
                    </a:srgbClr>
                  </a:outerShdw>
                </a:effectLst>
                <a:latin typeface="Lucida Sans" panose="020B0602030504020204" pitchFamily="34" charset="0"/>
              </a:rPr>
              <a:t>/USP) and Koppert Biological Systems.</a:t>
            </a:r>
            <a:endParaRPr lang="en-US" sz="2400"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7" name="TextBox 6">
            <a:extLst>
              <a:ext uri="{FF2B5EF4-FFF2-40B4-BE49-F238E27FC236}">
                <a16:creationId xmlns:a16="http://schemas.microsoft.com/office/drawing/2014/main" id="{1C47C536-A5FF-2B2E-E5EE-4FB87D853493}"/>
              </a:ext>
            </a:extLst>
          </p:cNvPr>
          <p:cNvSpPr txBox="1"/>
          <p:nvPr/>
        </p:nvSpPr>
        <p:spPr>
          <a:xfrm>
            <a:off x="485191" y="3419803"/>
            <a:ext cx="5309119" cy="830997"/>
          </a:xfrm>
          <a:prstGeom prst="rect">
            <a:avLst/>
          </a:prstGeom>
          <a:noFill/>
        </p:spPr>
        <p:txBody>
          <a:bodyPr wrap="square">
            <a:spAutoFit/>
          </a:bodyPr>
          <a:lstStyle/>
          <a:p>
            <a:r>
              <a:rPr lang="en-US" sz="2400" b="0" i="0" dirty="0" err="1">
                <a:solidFill>
                  <a:schemeClr val="bg1"/>
                </a:solidFill>
                <a:effectLst>
                  <a:outerShdw blurRad="38100" dist="38100" dir="2700000" algn="tl">
                    <a:srgbClr val="000000">
                      <a:alpha val="43137"/>
                    </a:srgbClr>
                  </a:outerShdw>
                </a:effectLst>
                <a:latin typeface="Lucida Sans" panose="020B0602030504020204" pitchFamily="34" charset="0"/>
              </a:rPr>
              <a:t>Esalq</a:t>
            </a:r>
            <a:r>
              <a:rPr lang="en-US" sz="2400" b="0" i="0" dirty="0">
                <a:solidFill>
                  <a:schemeClr val="bg1"/>
                </a:solidFill>
                <a:effectLst>
                  <a:outerShdw blurRad="38100" dist="38100" dir="2700000" algn="tl">
                    <a:srgbClr val="000000">
                      <a:alpha val="43137"/>
                    </a:srgbClr>
                  </a:outerShdw>
                </a:effectLst>
                <a:latin typeface="Lucida Sans" panose="020B0602030504020204" pitchFamily="34" charset="0"/>
              </a:rPr>
              <a:t>. Entomology and Acarology, Piracicaba, São Paulo, Brazil</a:t>
            </a:r>
            <a:endParaRPr lang="en-US" sz="2400"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pic>
        <p:nvPicPr>
          <p:cNvPr id="8" name="Picture 7">
            <a:extLst>
              <a:ext uri="{FF2B5EF4-FFF2-40B4-BE49-F238E27FC236}">
                <a16:creationId xmlns:a16="http://schemas.microsoft.com/office/drawing/2014/main" id="{CA6C3468-925D-0D8D-1A68-5DAB61D3B2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30758" y="492064"/>
            <a:ext cx="4777670" cy="3596044"/>
          </a:xfrm>
          <a:prstGeom prst="rect">
            <a:avLst/>
          </a:prstGeom>
          <a:ln>
            <a:solidFill>
              <a:schemeClr val="bg1"/>
            </a:solidFill>
          </a:ln>
        </p:spPr>
      </p:pic>
      <p:sp>
        <p:nvSpPr>
          <p:cNvPr id="10" name="TextBox 9">
            <a:extLst>
              <a:ext uri="{FF2B5EF4-FFF2-40B4-BE49-F238E27FC236}">
                <a16:creationId xmlns:a16="http://schemas.microsoft.com/office/drawing/2014/main" id="{8DF394EF-2AAB-EEF7-380E-736C4A96706B}"/>
              </a:ext>
            </a:extLst>
          </p:cNvPr>
          <p:cNvSpPr txBox="1"/>
          <p:nvPr/>
        </p:nvSpPr>
        <p:spPr>
          <a:xfrm>
            <a:off x="6094446" y="4282926"/>
            <a:ext cx="6097554" cy="830997"/>
          </a:xfrm>
          <a:prstGeom prst="rect">
            <a:avLst/>
          </a:prstGeom>
          <a:noFill/>
        </p:spPr>
        <p:txBody>
          <a:bodyPr wrap="square">
            <a:spAutoFit/>
          </a:bodyPr>
          <a:lstStyle/>
          <a:p>
            <a:r>
              <a:rPr lang="pt-BR" sz="2400" b="0" i="0" dirty="0">
                <a:solidFill>
                  <a:schemeClr val="bg1"/>
                </a:solidFill>
                <a:effectLst>
                  <a:outerShdw blurRad="38100" dist="38100" dir="2700000" algn="tl">
                    <a:srgbClr val="000000">
                      <a:alpha val="43137"/>
                    </a:srgbClr>
                  </a:outerShdw>
                </a:effectLst>
                <a:latin typeface="Lucida Sans" panose="020B0602030504020204" pitchFamily="34" charset="0"/>
              </a:rPr>
              <a:t>Professor José Roberto Postali Parra,</a:t>
            </a:r>
            <a:r>
              <a:rPr kumimoji="0" lang="pt-BR"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anose="020B0602030504020204" pitchFamily="34" charset="0"/>
              </a:rPr>
              <a:t> Center’s Director</a:t>
            </a:r>
            <a:endParaRPr lang="en-US" sz="2400"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2" name="TextBox 1">
            <a:extLst>
              <a:ext uri="{FF2B5EF4-FFF2-40B4-BE49-F238E27FC236}">
                <a16:creationId xmlns:a16="http://schemas.microsoft.com/office/drawing/2014/main" id="{AB625E58-72D8-3BEA-C4EA-52999DCC59B9}"/>
              </a:ext>
            </a:extLst>
          </p:cNvPr>
          <p:cNvSpPr txBox="1"/>
          <p:nvPr/>
        </p:nvSpPr>
        <p:spPr>
          <a:xfrm>
            <a:off x="485191" y="1296145"/>
            <a:ext cx="6018246" cy="1938992"/>
          </a:xfrm>
          <a:prstGeom prst="rect">
            <a:avLst/>
          </a:prstGeom>
          <a:noFill/>
        </p:spPr>
        <p:txBody>
          <a:bodyPr wrap="square" rtlCol="0">
            <a:spAutoFit/>
          </a:bodyPr>
          <a:lstStyle/>
          <a:p>
            <a:r>
              <a:rPr kumimoji="0" lang="en-US"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panose="020B0602030504020204" pitchFamily="34" charset="0"/>
              </a:rPr>
              <a:t>Biological Control Research Center (São Paulo Advanced Research Center for Biological Control)</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162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0B8E95C7-94CD-4F1C-A825-7D3697F17EA4}"/>
              </a:ext>
            </a:extLst>
          </p:cNvPr>
          <p:cNvSpPr txBox="1">
            <a:spLocks noChangeArrowheads="1"/>
          </p:cNvSpPr>
          <p:nvPr/>
        </p:nvSpPr>
        <p:spPr bwMode="auto">
          <a:xfrm>
            <a:off x="1180758" y="234780"/>
            <a:ext cx="67286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What is Biological Control?</a:t>
            </a:r>
          </a:p>
        </p:txBody>
      </p:sp>
      <p:sp>
        <p:nvSpPr>
          <p:cNvPr id="27651" name="Text Box 4">
            <a:extLst>
              <a:ext uri="{FF2B5EF4-FFF2-40B4-BE49-F238E27FC236}">
                <a16:creationId xmlns:a16="http://schemas.microsoft.com/office/drawing/2014/main" id="{83BCA7B0-0D08-4804-860A-89B6F7E7A8BB}"/>
              </a:ext>
            </a:extLst>
          </p:cNvPr>
          <p:cNvSpPr txBox="1">
            <a:spLocks noChangeArrowheads="1"/>
          </p:cNvSpPr>
          <p:nvPr/>
        </p:nvSpPr>
        <p:spPr bwMode="auto">
          <a:xfrm>
            <a:off x="388776" y="1078825"/>
            <a:ext cx="7947819" cy="170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marL="182880" indent="-457200" defTabSz="502920" eaLnBrk="1" hangingPunct="1">
              <a:spcBef>
                <a:spcPts val="0"/>
              </a:spcBef>
              <a:spcAft>
                <a:spcPts val="0"/>
              </a:spcAft>
              <a:buClr>
                <a:srgbClr val="66FF33"/>
              </a:buClr>
              <a:buSzPct val="150000"/>
            </a:pPr>
            <a:r>
              <a:rPr lang="en-US" alt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cs typeface="Times New Roman" panose="02020603050405020304" pitchFamily="18" charset="0"/>
              </a:rPr>
              <a:t>The use of living organisms to control 	pest insects, weeds or diseases.  </a:t>
            </a:r>
          </a:p>
          <a:p>
            <a:pPr marL="182880" indent="-457200" eaLnBrk="1" hangingPunct="1">
              <a:spcBef>
                <a:spcPts val="0"/>
              </a:spcBef>
              <a:spcAft>
                <a:spcPts val="0"/>
              </a:spcAft>
              <a:buClr>
                <a:srgbClr val="66FF33"/>
              </a:buClr>
              <a:buSzPct val="150000"/>
            </a:pPr>
            <a:r>
              <a:rPr lang="en-US" alt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cs typeface="Times New Roman" panose="02020603050405020304" pitchFamily="18" charset="0"/>
              </a:rPr>
              <a:t>Involves some human activity.</a:t>
            </a:r>
            <a:endParaRPr lang="en-US" alt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endParaRPr>
          </a:p>
        </p:txBody>
      </p:sp>
      <p:sp>
        <p:nvSpPr>
          <p:cNvPr id="27652" name="Text Box 6">
            <a:extLst>
              <a:ext uri="{FF2B5EF4-FFF2-40B4-BE49-F238E27FC236}">
                <a16:creationId xmlns:a16="http://schemas.microsoft.com/office/drawing/2014/main" id="{54211DF0-D5FD-4F72-951D-790887FCFD94}"/>
              </a:ext>
            </a:extLst>
          </p:cNvPr>
          <p:cNvSpPr txBox="1">
            <a:spLocks noChangeArrowheads="1"/>
          </p:cNvSpPr>
          <p:nvPr/>
        </p:nvSpPr>
        <p:spPr bwMode="auto">
          <a:xfrm>
            <a:off x="2476500" y="5029200"/>
            <a:ext cx="50673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3200">
                <a:solidFill>
                  <a:schemeClr val="tx2"/>
                </a:solidFill>
              </a:rPr>
              <a:t> </a:t>
            </a:r>
            <a:endParaRPr lang="en-US" altLang="en-US" sz="3200">
              <a:solidFill>
                <a:schemeClr val="tx2"/>
              </a:solidFill>
              <a:cs typeface="Times New Roman" panose="02020603050405020304" pitchFamily="18" charset="0"/>
            </a:endParaRPr>
          </a:p>
          <a:p>
            <a:pPr eaLnBrk="1" hangingPunct="1">
              <a:lnSpc>
                <a:spcPct val="100000"/>
              </a:lnSpc>
              <a:spcBef>
                <a:spcPct val="0"/>
              </a:spcBef>
              <a:buSzTx/>
              <a:buFontTx/>
              <a:buNone/>
            </a:pPr>
            <a:r>
              <a:rPr lang="en-US" altLang="en-US" sz="3600">
                <a:solidFill>
                  <a:schemeClr val="tx2"/>
                </a:solidFill>
              </a:rPr>
              <a:t>		</a:t>
            </a:r>
            <a:endParaRPr lang="en-US" altLang="en-US" sz="3600"/>
          </a:p>
        </p:txBody>
      </p:sp>
      <p:sp>
        <p:nvSpPr>
          <p:cNvPr id="27654" name="TextBox 1">
            <a:extLst>
              <a:ext uri="{FF2B5EF4-FFF2-40B4-BE49-F238E27FC236}">
                <a16:creationId xmlns:a16="http://schemas.microsoft.com/office/drawing/2014/main" id="{C64208C6-9F3E-4574-A64E-4B504939A7C4}"/>
              </a:ext>
            </a:extLst>
          </p:cNvPr>
          <p:cNvSpPr txBox="1">
            <a:spLocks noChangeArrowheads="1"/>
          </p:cNvSpPr>
          <p:nvPr/>
        </p:nvSpPr>
        <p:spPr bwMode="auto">
          <a:xfrm>
            <a:off x="837516" y="3288832"/>
            <a:ext cx="74151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What isn’t Biological Control?</a:t>
            </a:r>
          </a:p>
        </p:txBody>
      </p:sp>
      <p:sp>
        <p:nvSpPr>
          <p:cNvPr id="2" name="TextBox 1">
            <a:extLst>
              <a:ext uri="{FF2B5EF4-FFF2-40B4-BE49-F238E27FC236}">
                <a16:creationId xmlns:a16="http://schemas.microsoft.com/office/drawing/2014/main" id="{3BDF0616-6040-4E3D-A1FD-C65CC3DEAFA5}"/>
              </a:ext>
            </a:extLst>
          </p:cNvPr>
          <p:cNvSpPr txBox="1"/>
          <p:nvPr/>
        </p:nvSpPr>
        <p:spPr>
          <a:xfrm>
            <a:off x="1899401" y="4139529"/>
            <a:ext cx="5789209" cy="2255361"/>
          </a:xfrm>
          <a:prstGeom prst="rect">
            <a:avLst/>
          </a:prstGeom>
          <a:noFill/>
        </p:spPr>
        <p:txBody>
          <a:bodyPr wrap="square" rtlCol="0">
            <a:spAutoFit/>
          </a:bodyPr>
          <a:lstStyle/>
          <a:p>
            <a:pPr marL="285750" indent="-285750">
              <a:lnSpc>
                <a:spcPct val="120000"/>
              </a:lnSpc>
              <a:buClr>
                <a:srgbClr val="66FF33"/>
              </a:buClr>
              <a:buSzPct val="150000"/>
              <a:buFont typeface="Arial" panose="020B0604020202020204" pitchFamily="34" charset="0"/>
              <a:buChar char="•"/>
            </a:pPr>
            <a:r>
              <a:rPr lang="en-US" alt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Botanical insecticides</a:t>
            </a:r>
          </a:p>
          <a:p>
            <a:pPr marL="285750" indent="-285750">
              <a:lnSpc>
                <a:spcPct val="120000"/>
              </a:lnSpc>
              <a:buClr>
                <a:srgbClr val="66FF33"/>
              </a:buClr>
              <a:buSzPct val="150000"/>
              <a:buFont typeface="Arial" panose="020B0604020202020204" pitchFamily="34" charset="0"/>
              <a:buChar char="•"/>
            </a:pPr>
            <a:r>
              <a:rPr lang="en-US" alt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Toxins, IGRs, pheromones</a:t>
            </a:r>
          </a:p>
          <a:p>
            <a:pPr marL="285750" indent="-285750">
              <a:lnSpc>
                <a:spcPct val="120000"/>
              </a:lnSpc>
              <a:buClr>
                <a:srgbClr val="66FF33"/>
              </a:buClr>
              <a:buSzPct val="150000"/>
              <a:buFont typeface="Arial" panose="020B0604020202020204" pitchFamily="34" charset="0"/>
              <a:buChar char="•"/>
            </a:pPr>
            <a:r>
              <a:rPr lang="en-US" alt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Mechanical control</a:t>
            </a:r>
          </a:p>
          <a:p>
            <a:pPr marL="285750" indent="-285750">
              <a:lnSpc>
                <a:spcPct val="120000"/>
              </a:lnSpc>
              <a:buClr>
                <a:srgbClr val="66FF33"/>
              </a:buClr>
              <a:buSzPct val="150000"/>
              <a:buFont typeface="Arial" panose="020B0604020202020204" pitchFamily="34" charset="0"/>
              <a:buChar char="•"/>
            </a:pPr>
            <a:r>
              <a:rPr lang="en-US" sz="30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Biobased pest management</a:t>
            </a:r>
          </a:p>
        </p:txBody>
      </p:sp>
      <p:pic>
        <p:nvPicPr>
          <p:cNvPr id="3" name="Picture 2">
            <a:extLst>
              <a:ext uri="{FF2B5EF4-FFF2-40B4-BE49-F238E27FC236}">
                <a16:creationId xmlns:a16="http://schemas.microsoft.com/office/drawing/2014/main" id="{EB20F788-1B08-47A0-9E20-4BA3670116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8066" y="3784458"/>
            <a:ext cx="2740882" cy="2756634"/>
          </a:xfrm>
          <a:prstGeom prst="rect">
            <a:avLst/>
          </a:prstGeom>
          <a:ln>
            <a:solidFill>
              <a:schemeClr val="accent1"/>
            </a:solidFill>
          </a:ln>
        </p:spPr>
      </p:pic>
      <p:pic>
        <p:nvPicPr>
          <p:cNvPr id="4" name="Picture 3">
            <a:extLst>
              <a:ext uri="{FF2B5EF4-FFF2-40B4-BE49-F238E27FC236}">
                <a16:creationId xmlns:a16="http://schemas.microsoft.com/office/drawing/2014/main" id="{82E1448C-FE6B-4209-BE38-92352A61C1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2645" y="1078825"/>
            <a:ext cx="3214555" cy="2210007"/>
          </a:xfrm>
          <a:prstGeom prst="rect">
            <a:avLst/>
          </a:prstGeom>
          <a:ln>
            <a:solidFill>
              <a:schemeClr val="bg1"/>
            </a:solidFill>
          </a:ln>
        </p:spPr>
      </p:pic>
      <p:sp>
        <p:nvSpPr>
          <p:cNvPr id="5" name="TextBox 4">
            <a:extLst>
              <a:ext uri="{FF2B5EF4-FFF2-40B4-BE49-F238E27FC236}">
                <a16:creationId xmlns:a16="http://schemas.microsoft.com/office/drawing/2014/main" id="{400EA7D2-BD3E-4481-862C-DBCA0912D122}"/>
              </a:ext>
            </a:extLst>
          </p:cNvPr>
          <p:cNvSpPr txBox="1"/>
          <p:nvPr/>
        </p:nvSpPr>
        <p:spPr>
          <a:xfrm>
            <a:off x="10872303" y="3014902"/>
            <a:ext cx="1219200" cy="246221"/>
          </a:xfrm>
          <a:prstGeom prst="rect">
            <a:avLst/>
          </a:prstGeom>
          <a:noFill/>
        </p:spPr>
        <p:txBody>
          <a:bodyPr wrap="square" rtlCol="0">
            <a:spAutoFit/>
          </a:bodyPr>
          <a:lstStyle/>
          <a:p>
            <a:r>
              <a:rPr lang="en-US" sz="1000" dirty="0">
                <a:latin typeface="Cambria" panose="02040503050406030204" pitchFamily="18" charset="0"/>
                <a:ea typeface="Cambria" panose="02040503050406030204" pitchFamily="18" charset="0"/>
              </a:rPr>
              <a:t>Planet Natural</a:t>
            </a:r>
          </a:p>
        </p:txBody>
      </p:sp>
      <p:sp>
        <p:nvSpPr>
          <p:cNvPr id="6" name="TextBox 5">
            <a:extLst>
              <a:ext uri="{FF2B5EF4-FFF2-40B4-BE49-F238E27FC236}">
                <a16:creationId xmlns:a16="http://schemas.microsoft.com/office/drawing/2014/main" id="{ECF30381-8126-4F6B-BA1C-9EBA9D6D294B}"/>
              </a:ext>
            </a:extLst>
          </p:cNvPr>
          <p:cNvSpPr txBox="1"/>
          <p:nvPr/>
        </p:nvSpPr>
        <p:spPr>
          <a:xfrm>
            <a:off x="10718755" y="6271780"/>
            <a:ext cx="950193" cy="246221"/>
          </a:xfrm>
          <a:prstGeom prst="rect">
            <a:avLst/>
          </a:prstGeom>
          <a:noFill/>
        </p:spPr>
        <p:txBody>
          <a:bodyPr wrap="square" rtlCol="0">
            <a:spAutoFit/>
          </a:bodyPr>
          <a:lstStyle/>
          <a:p>
            <a:r>
              <a:rPr lang="en-US" sz="1000" dirty="0">
                <a:latin typeface="Cambria" panose="02040503050406030204" pitchFamily="18" charset="0"/>
                <a:ea typeface="Cambria" panose="02040503050406030204" pitchFamily="18" charset="0"/>
              </a:rPr>
              <a:t>Clipart Guide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FB017D-85E3-0C6B-8C7B-11850871C4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931" y="2239016"/>
            <a:ext cx="6665094" cy="3565825"/>
          </a:xfrm>
          <a:prstGeom prst="rect">
            <a:avLst/>
          </a:prstGeom>
          <a:ln>
            <a:solidFill>
              <a:schemeClr val="bg1"/>
            </a:solidFill>
          </a:ln>
        </p:spPr>
      </p:pic>
      <p:pic>
        <p:nvPicPr>
          <p:cNvPr id="3" name="Picture 2">
            <a:extLst>
              <a:ext uri="{FF2B5EF4-FFF2-40B4-BE49-F238E27FC236}">
                <a16:creationId xmlns:a16="http://schemas.microsoft.com/office/drawing/2014/main" id="{F1225499-B38C-A9AF-768F-6CAB9B7AC2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4687" y="385053"/>
            <a:ext cx="3621338" cy="2719052"/>
          </a:xfrm>
          <a:prstGeom prst="rect">
            <a:avLst/>
          </a:prstGeom>
        </p:spPr>
      </p:pic>
      <p:sp>
        <p:nvSpPr>
          <p:cNvPr id="4" name="TextBox 3">
            <a:extLst>
              <a:ext uri="{FF2B5EF4-FFF2-40B4-BE49-F238E27FC236}">
                <a16:creationId xmlns:a16="http://schemas.microsoft.com/office/drawing/2014/main" id="{4CC39DCE-F5DE-5454-F784-810ABBD951D4}"/>
              </a:ext>
            </a:extLst>
          </p:cNvPr>
          <p:cNvSpPr txBox="1"/>
          <p:nvPr/>
        </p:nvSpPr>
        <p:spPr>
          <a:xfrm>
            <a:off x="8325853" y="2502568"/>
            <a:ext cx="972151" cy="369332"/>
          </a:xfrm>
          <a:prstGeom prst="rect">
            <a:avLst/>
          </a:prstGeom>
          <a:noFill/>
        </p:spPr>
        <p:txBody>
          <a:bodyPr wrap="square" rtlCol="0">
            <a:spAutoFit/>
          </a:bodyPr>
          <a:lstStyle/>
          <a:p>
            <a:r>
              <a:rPr lang="en-US" dirty="0">
                <a:solidFill>
                  <a:schemeClr val="bg1"/>
                </a:solidFill>
              </a:rPr>
              <a:t>IAGRO</a:t>
            </a:r>
          </a:p>
        </p:txBody>
      </p:sp>
      <p:sp>
        <p:nvSpPr>
          <p:cNvPr id="5" name="TextBox 4">
            <a:extLst>
              <a:ext uri="{FF2B5EF4-FFF2-40B4-BE49-F238E27FC236}">
                <a16:creationId xmlns:a16="http://schemas.microsoft.com/office/drawing/2014/main" id="{2DD5D562-20CF-7589-482F-3312A6A4EB79}"/>
              </a:ext>
            </a:extLst>
          </p:cNvPr>
          <p:cNvSpPr txBox="1"/>
          <p:nvPr/>
        </p:nvSpPr>
        <p:spPr>
          <a:xfrm>
            <a:off x="993522" y="5435509"/>
            <a:ext cx="1203649" cy="369332"/>
          </a:xfrm>
          <a:prstGeom prst="rect">
            <a:avLst/>
          </a:prstGeom>
          <a:noFill/>
        </p:spPr>
        <p:txBody>
          <a:bodyPr wrap="square" rtlCol="0">
            <a:spAutoFit/>
          </a:bodyPr>
          <a:lstStyle/>
          <a:p>
            <a:r>
              <a:rPr lang="en-US" dirty="0">
                <a:solidFill>
                  <a:schemeClr val="bg1"/>
                </a:solidFill>
              </a:rPr>
              <a:t>Rio Times</a:t>
            </a:r>
          </a:p>
        </p:txBody>
      </p:sp>
      <p:pic>
        <p:nvPicPr>
          <p:cNvPr id="7" name="Picture 6">
            <a:extLst>
              <a:ext uri="{FF2B5EF4-FFF2-40B4-BE49-F238E27FC236}">
                <a16:creationId xmlns:a16="http://schemas.microsoft.com/office/drawing/2014/main" id="{85E37932-7EC1-6B76-9D75-4F89C812B58B}"/>
              </a:ext>
            </a:extLst>
          </p:cNvPr>
          <p:cNvPicPr>
            <a:picLocks noChangeAspect="1"/>
          </p:cNvPicPr>
          <p:nvPr/>
        </p:nvPicPr>
        <p:blipFill>
          <a:blip r:embed="rId5"/>
          <a:stretch>
            <a:fillRect/>
          </a:stretch>
        </p:blipFill>
        <p:spPr>
          <a:xfrm>
            <a:off x="8068419" y="4671565"/>
            <a:ext cx="3387893" cy="1897220"/>
          </a:xfrm>
          <a:prstGeom prst="rect">
            <a:avLst/>
          </a:prstGeom>
          <a:ln>
            <a:solidFill>
              <a:srgbClr val="0070C0"/>
            </a:solidFill>
          </a:ln>
        </p:spPr>
      </p:pic>
      <p:sp>
        <p:nvSpPr>
          <p:cNvPr id="8" name="TextBox 7">
            <a:extLst>
              <a:ext uri="{FF2B5EF4-FFF2-40B4-BE49-F238E27FC236}">
                <a16:creationId xmlns:a16="http://schemas.microsoft.com/office/drawing/2014/main" id="{403135D4-49AA-5D1E-38E4-835A0860A9CF}"/>
              </a:ext>
            </a:extLst>
          </p:cNvPr>
          <p:cNvSpPr txBox="1"/>
          <p:nvPr/>
        </p:nvSpPr>
        <p:spPr>
          <a:xfrm>
            <a:off x="1298779" y="6045565"/>
            <a:ext cx="5477069"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Harvesting soybeans in Brazil</a:t>
            </a:r>
          </a:p>
        </p:txBody>
      </p:sp>
      <p:sp>
        <p:nvSpPr>
          <p:cNvPr id="9" name="TextBox 8">
            <a:extLst>
              <a:ext uri="{FF2B5EF4-FFF2-40B4-BE49-F238E27FC236}">
                <a16:creationId xmlns:a16="http://schemas.microsoft.com/office/drawing/2014/main" id="{F92F2DF1-BAEF-158E-7976-6184D13964C5}"/>
              </a:ext>
            </a:extLst>
          </p:cNvPr>
          <p:cNvSpPr txBox="1"/>
          <p:nvPr/>
        </p:nvSpPr>
        <p:spPr>
          <a:xfrm>
            <a:off x="8581233" y="3276842"/>
            <a:ext cx="2768245" cy="954107"/>
          </a:xfrm>
          <a:prstGeom prst="rect">
            <a:avLst/>
          </a:prstGeom>
          <a:noFill/>
        </p:spPr>
        <p:txBody>
          <a:bodyPr wrap="square" rtlCol="0">
            <a:spAutoFit/>
          </a:bodyPr>
          <a:lstStyle/>
          <a:p>
            <a:pPr algn="ctr"/>
            <a:r>
              <a:rPr lang="en-US" sz="2800" i="1" dirty="0">
                <a:solidFill>
                  <a:schemeClr val="bg1"/>
                </a:solidFill>
                <a:latin typeface="Lucida Sans" panose="020B0602030504020204" pitchFamily="34" charset="0"/>
              </a:rPr>
              <a:t>Trichogramma </a:t>
            </a:r>
            <a:r>
              <a:rPr lang="en-US" sz="2800" i="1" dirty="0" err="1">
                <a:solidFill>
                  <a:schemeClr val="bg1"/>
                </a:solidFill>
                <a:latin typeface="Lucida Sans" panose="020B0602030504020204" pitchFamily="34" charset="0"/>
              </a:rPr>
              <a:t>galloi</a:t>
            </a:r>
            <a:endParaRPr lang="en-US" sz="2800" i="1" dirty="0">
              <a:solidFill>
                <a:schemeClr val="bg1"/>
              </a:solidFill>
              <a:latin typeface="Lucida Sans" panose="020B0602030504020204" pitchFamily="34" charset="0"/>
            </a:endParaRPr>
          </a:p>
        </p:txBody>
      </p:sp>
      <p:sp>
        <p:nvSpPr>
          <p:cNvPr id="10" name="TextBox 9">
            <a:extLst>
              <a:ext uri="{FF2B5EF4-FFF2-40B4-BE49-F238E27FC236}">
                <a16:creationId xmlns:a16="http://schemas.microsoft.com/office/drawing/2014/main" id="{3F6E60AB-3981-EB25-080E-4CD77DD4AC0C}"/>
              </a:ext>
            </a:extLst>
          </p:cNvPr>
          <p:cNvSpPr txBox="1"/>
          <p:nvPr/>
        </p:nvSpPr>
        <p:spPr>
          <a:xfrm>
            <a:off x="554682" y="514446"/>
            <a:ext cx="7207592" cy="1323439"/>
          </a:xfrm>
          <a:prstGeom prst="rect">
            <a:avLst/>
          </a:prstGeom>
          <a:noFill/>
        </p:spPr>
        <p:txBody>
          <a:bodyPr wrap="square" rtlCol="0">
            <a:sp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rPr>
              <a:t>Mass Releases of Parasitoids in Field Crops</a:t>
            </a:r>
          </a:p>
        </p:txBody>
      </p:sp>
    </p:spTree>
    <p:extLst>
      <p:ext uri="{BB962C8B-B14F-4D97-AF65-F5344CB8AC3E}">
        <p14:creationId xmlns:p14="http://schemas.microsoft.com/office/powerpoint/2010/main" val="201647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E36720-44F0-6D1A-E952-1BF5843FA272}"/>
              </a:ext>
            </a:extLst>
          </p:cNvPr>
          <p:cNvSpPr txBox="1"/>
          <p:nvPr/>
        </p:nvSpPr>
        <p:spPr>
          <a:xfrm>
            <a:off x="1714623" y="154673"/>
            <a:ext cx="5197150" cy="707886"/>
          </a:xfrm>
          <a:prstGeom prst="rect">
            <a:avLst/>
          </a:prstGeom>
          <a:noFill/>
        </p:spPr>
        <p:txBody>
          <a:bodyPr wrap="square" rtlCol="0">
            <a:sp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rPr>
              <a:t>Biocontrol Delivery</a:t>
            </a:r>
          </a:p>
        </p:txBody>
      </p:sp>
      <p:pic>
        <p:nvPicPr>
          <p:cNvPr id="6" name="Picture 5">
            <a:extLst>
              <a:ext uri="{FF2B5EF4-FFF2-40B4-BE49-F238E27FC236}">
                <a16:creationId xmlns:a16="http://schemas.microsoft.com/office/drawing/2014/main" id="{064D1EFC-FE2F-D37F-B33C-898DA7115129}"/>
              </a:ext>
            </a:extLst>
          </p:cNvPr>
          <p:cNvPicPr>
            <a:picLocks noChangeAspect="1"/>
          </p:cNvPicPr>
          <p:nvPr/>
        </p:nvPicPr>
        <p:blipFill>
          <a:blip r:embed="rId2"/>
          <a:stretch>
            <a:fillRect/>
          </a:stretch>
        </p:blipFill>
        <p:spPr>
          <a:xfrm>
            <a:off x="1574664" y="3852314"/>
            <a:ext cx="2549467" cy="2549467"/>
          </a:xfrm>
          <a:prstGeom prst="rect">
            <a:avLst/>
          </a:prstGeom>
          <a:ln>
            <a:solidFill>
              <a:srgbClr val="0070C0"/>
            </a:solidFill>
          </a:ln>
        </p:spPr>
      </p:pic>
      <p:pic>
        <p:nvPicPr>
          <p:cNvPr id="7" name="Picture 6">
            <a:extLst>
              <a:ext uri="{FF2B5EF4-FFF2-40B4-BE49-F238E27FC236}">
                <a16:creationId xmlns:a16="http://schemas.microsoft.com/office/drawing/2014/main" id="{2D91D253-C179-69CD-BC3F-A472483428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829" y="1285874"/>
            <a:ext cx="4759963" cy="2143125"/>
          </a:xfrm>
          <a:prstGeom prst="rect">
            <a:avLst/>
          </a:prstGeom>
          <a:ln>
            <a:solidFill>
              <a:srgbClr val="0070C0"/>
            </a:solidFill>
          </a:ln>
        </p:spPr>
      </p:pic>
      <p:pic>
        <p:nvPicPr>
          <p:cNvPr id="11" name="Picture 10">
            <a:extLst>
              <a:ext uri="{FF2B5EF4-FFF2-40B4-BE49-F238E27FC236}">
                <a16:creationId xmlns:a16="http://schemas.microsoft.com/office/drawing/2014/main" id="{6E3E1DE5-A78E-AC99-6693-40C887F25199}"/>
              </a:ext>
            </a:extLst>
          </p:cNvPr>
          <p:cNvPicPr>
            <a:picLocks noChangeAspect="1"/>
          </p:cNvPicPr>
          <p:nvPr/>
        </p:nvPicPr>
        <p:blipFill>
          <a:blip r:embed="rId4"/>
          <a:stretch>
            <a:fillRect/>
          </a:stretch>
        </p:blipFill>
        <p:spPr>
          <a:xfrm>
            <a:off x="8251573" y="359641"/>
            <a:ext cx="2143125" cy="2143125"/>
          </a:xfrm>
          <a:prstGeom prst="rect">
            <a:avLst/>
          </a:prstGeom>
          <a:ln>
            <a:solidFill>
              <a:srgbClr val="0070C0"/>
            </a:solidFill>
          </a:ln>
        </p:spPr>
      </p:pic>
      <p:pic>
        <p:nvPicPr>
          <p:cNvPr id="12" name="Picture 11">
            <a:extLst>
              <a:ext uri="{FF2B5EF4-FFF2-40B4-BE49-F238E27FC236}">
                <a16:creationId xmlns:a16="http://schemas.microsoft.com/office/drawing/2014/main" id="{D7F7DA7A-C7AE-8E7E-58E8-22C6B1D620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52930" y="2800798"/>
            <a:ext cx="5066522" cy="379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269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0">
            <a:extLst>
              <a:ext uri="{FF2B5EF4-FFF2-40B4-BE49-F238E27FC236}">
                <a16:creationId xmlns:a16="http://schemas.microsoft.com/office/drawing/2014/main" id="{6ADD9177-238C-61F7-A4B5-A8A9BA6AA2D7}"/>
              </a:ext>
            </a:extLst>
          </p:cNvPr>
          <p:cNvGrpSpPr>
            <a:grpSpLocks/>
          </p:cNvGrpSpPr>
          <p:nvPr/>
        </p:nvGrpSpPr>
        <p:grpSpPr bwMode="auto">
          <a:xfrm>
            <a:off x="2171700" y="2819226"/>
            <a:ext cx="7848600" cy="3615439"/>
            <a:chOff x="144" y="1776"/>
            <a:chExt cx="5472" cy="2798"/>
          </a:xfrm>
        </p:grpSpPr>
        <p:sp>
          <p:nvSpPr>
            <p:cNvPr id="24580" name="Oval 6">
              <a:extLst>
                <a:ext uri="{FF2B5EF4-FFF2-40B4-BE49-F238E27FC236}">
                  <a16:creationId xmlns:a16="http://schemas.microsoft.com/office/drawing/2014/main" id="{8E26C75A-FAB6-CB14-3194-793B21CEF09A}"/>
                </a:ext>
              </a:extLst>
            </p:cNvPr>
            <p:cNvSpPr>
              <a:spLocks noChangeArrowheads="1"/>
            </p:cNvSpPr>
            <p:nvPr/>
          </p:nvSpPr>
          <p:spPr bwMode="auto">
            <a:xfrm>
              <a:off x="144" y="1776"/>
              <a:ext cx="5472" cy="2064"/>
            </a:xfrm>
            <a:prstGeom prst="ellipse">
              <a:avLst/>
            </a:prstGeom>
            <a:solidFill>
              <a:schemeClr val="bg2"/>
            </a:solidFill>
            <a:ln w="38100">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4581" name="Picture 4">
              <a:extLst>
                <a:ext uri="{FF2B5EF4-FFF2-40B4-BE49-F238E27FC236}">
                  <a16:creationId xmlns:a16="http://schemas.microsoft.com/office/drawing/2014/main" id="{3853BEDD-996D-C88E-E6EE-EE07F0190C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 y="2160"/>
              <a:ext cx="3888"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Text Box 8">
              <a:extLst>
                <a:ext uri="{FF2B5EF4-FFF2-40B4-BE49-F238E27FC236}">
                  <a16:creationId xmlns:a16="http://schemas.microsoft.com/office/drawing/2014/main" id="{5390F88A-317C-4129-95D5-254E1D798A4F}"/>
                </a:ext>
              </a:extLst>
            </p:cNvPr>
            <p:cNvSpPr txBox="1">
              <a:spLocks noChangeArrowheads="1"/>
            </p:cNvSpPr>
            <p:nvPr/>
          </p:nvSpPr>
          <p:spPr bwMode="auto">
            <a:xfrm>
              <a:off x="1258" y="4121"/>
              <a:ext cx="3244" cy="453"/>
            </a:xfrm>
            <a:prstGeom prst="rect">
              <a:avLst/>
            </a:prstGeom>
            <a:noFill/>
            <a:ln w="9525">
              <a:noFill/>
              <a:miter lim="800000"/>
              <a:headEnd/>
              <a:tailEnd/>
            </a:ln>
            <a:effectLst/>
          </p:spPr>
          <p:txBody>
            <a:bodyPr wrap="square">
              <a:spAutoFit/>
            </a:bodyPr>
            <a:lstStyle/>
            <a:p>
              <a:pPr>
                <a:defRPr/>
              </a:pPr>
              <a:r>
                <a:rPr lang="en-US" sz="3200" dirty="0">
                  <a:solidFill>
                    <a:srgbClr val="66FF33"/>
                  </a:solidFill>
                  <a:effectLst>
                    <a:outerShdw blurRad="38100" dist="38100" dir="2700000" algn="tl">
                      <a:srgbClr val="000000"/>
                    </a:outerShdw>
                  </a:effectLst>
                  <a:latin typeface="Lucida Sans" panose="020B0602030504020204" pitchFamily="34" charset="0"/>
                </a:rPr>
                <a:t>http://ipm.ifas.ufl.edu</a:t>
              </a:r>
            </a:p>
          </p:txBody>
        </p:sp>
      </p:grpSp>
      <p:sp>
        <p:nvSpPr>
          <p:cNvPr id="11" name="Text Box 2">
            <a:extLst>
              <a:ext uri="{FF2B5EF4-FFF2-40B4-BE49-F238E27FC236}">
                <a16:creationId xmlns:a16="http://schemas.microsoft.com/office/drawing/2014/main" id="{5CAF014F-62AF-D7B5-ECB4-1060C4826B92}"/>
              </a:ext>
            </a:extLst>
          </p:cNvPr>
          <p:cNvSpPr txBox="1">
            <a:spLocks noChangeArrowheads="1"/>
          </p:cNvSpPr>
          <p:nvPr/>
        </p:nvSpPr>
        <p:spPr bwMode="auto">
          <a:xfrm>
            <a:off x="1240972" y="332819"/>
            <a:ext cx="9958873" cy="2123658"/>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3200" i="1" dirty="0">
                <a:solidFill>
                  <a:srgbClr val="FFFF00"/>
                </a:solidFill>
                <a:effectLst>
                  <a:outerShdw blurRad="38100" dist="38100" dir="2700000" algn="tl">
                    <a:srgbClr val="000000"/>
                  </a:outerShdw>
                </a:effectLst>
                <a:latin typeface="Lucida Sans" panose="020B0602030504020204" pitchFamily="34" charset="0"/>
                <a:cs typeface="Times New Roman" pitchFamily="18" charset="0"/>
              </a:rPr>
              <a:t>IPM Florida </a:t>
            </a:r>
            <a:r>
              <a:rPr lang="en-US" sz="3200" i="1" dirty="0">
                <a:solidFill>
                  <a:srgbClr val="66FF33"/>
                </a:solidFill>
                <a:effectLst>
                  <a:outerShdw blurRad="38100" dist="38100" dir="2700000" algn="tl">
                    <a:srgbClr val="000000"/>
                  </a:outerShdw>
                </a:effectLst>
                <a:latin typeface="Lucida Sans" panose="020B0602030504020204" pitchFamily="34" charset="0"/>
                <a:cs typeface="Times New Roman" pitchFamily="18" charset="0"/>
              </a:rPr>
              <a:t>provides statewide, interdisciplinary and inter-unit coordination and assistance for UF/IFAS integrated pest management research Extension and education faculty</a:t>
            </a:r>
            <a:r>
              <a:rPr lang="en-US" sz="3600" i="1" dirty="0">
                <a:solidFill>
                  <a:srgbClr val="66FF33"/>
                </a:solidFill>
                <a:effectLst>
                  <a:outerShdw blurRad="38100" dist="38100" dir="2700000" algn="tl">
                    <a:srgbClr val="000000"/>
                  </a:outerShdw>
                </a:effectLst>
                <a:latin typeface="Lucida Sans" panose="020B0602030504020204" pitchFamily="34" charset="0"/>
                <a:cs typeface="Times New Roman" pitchFamily="18" charset="0"/>
              </a:rPr>
              <a:t>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id="{5092541A-1C54-4179-B32C-D643B0B452C4}"/>
              </a:ext>
            </a:extLst>
          </p:cNvPr>
          <p:cNvSpPr txBox="1">
            <a:spLocks noChangeArrowheads="1"/>
          </p:cNvSpPr>
          <p:nvPr/>
        </p:nvSpPr>
        <p:spPr bwMode="auto">
          <a:xfrm>
            <a:off x="1532892" y="252496"/>
            <a:ext cx="9126216" cy="9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50000"/>
              </a:lnSpc>
              <a:spcBef>
                <a:spcPct val="20000"/>
              </a:spcBef>
              <a:buSzTx/>
              <a:buNone/>
            </a:pPr>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What Are Biological Control Agents?</a:t>
            </a:r>
            <a:endParaRPr lang="en-US" altLang="en-US" dirty="0">
              <a:solidFill>
                <a:srgbClr val="66FF33"/>
              </a:solidFill>
            </a:endParaRPr>
          </a:p>
        </p:txBody>
      </p:sp>
      <p:sp>
        <p:nvSpPr>
          <p:cNvPr id="29699" name="Text Box 4">
            <a:extLst>
              <a:ext uri="{FF2B5EF4-FFF2-40B4-BE49-F238E27FC236}">
                <a16:creationId xmlns:a16="http://schemas.microsoft.com/office/drawing/2014/main" id="{57D378D7-DCE2-436B-8EF5-F33DE9BEE6D0}"/>
              </a:ext>
            </a:extLst>
          </p:cNvPr>
          <p:cNvSpPr txBox="1">
            <a:spLocks noChangeArrowheads="1"/>
          </p:cNvSpPr>
          <p:nvPr/>
        </p:nvSpPr>
        <p:spPr bwMode="auto">
          <a:xfrm>
            <a:off x="2426737" y="1525524"/>
            <a:ext cx="754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114300" indent="-22860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2286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3429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indent="-1031875">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indent="-1031875"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indent="-1031875"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indent="-1031875"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indent="-1031875"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marL="182880" lvl="4" indent="-457200" eaLnBrk="1" hangingPunct="1">
              <a:spcBef>
                <a:spcPct val="20000"/>
              </a:spcBef>
              <a:buClr>
                <a:srgbClr val="66FF33"/>
              </a:buClr>
              <a:buSzPct val="150000"/>
            </a:pPr>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Predators (kill, consume)</a:t>
            </a:r>
          </a:p>
          <a:p>
            <a:pPr marL="182880" lvl="4" indent="-457200" eaLnBrk="1" hangingPunct="1">
              <a:spcBef>
                <a:spcPct val="20000"/>
              </a:spcBef>
              <a:buClr>
                <a:srgbClr val="66FF33"/>
              </a:buClr>
              <a:buSzPct val="150000"/>
            </a:pPr>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Parasitoids (parasitize, leave)</a:t>
            </a:r>
          </a:p>
          <a:p>
            <a:pPr marL="182880" lvl="4" indent="-457200" eaLnBrk="1" hangingPunct="1">
              <a:spcBef>
                <a:spcPct val="20000"/>
              </a:spcBef>
              <a:buClr>
                <a:srgbClr val="66FF33"/>
              </a:buClr>
              <a:buSzPct val="150000"/>
            </a:pPr>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Pathogens (kill, compete)</a:t>
            </a:r>
          </a:p>
          <a:p>
            <a:pPr eaLnBrk="1" hangingPunct="1">
              <a:lnSpc>
                <a:spcPct val="100000"/>
              </a:lnSpc>
              <a:spcBef>
                <a:spcPct val="0"/>
              </a:spcBef>
              <a:buSzTx/>
              <a:buFontTx/>
              <a:buNone/>
            </a:pPr>
            <a:endParaRPr lang="en-US" altLang="en-US" dirty="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A2C63D0E-95CF-43DF-8F4F-149BD4501220}"/>
              </a:ext>
            </a:extLst>
          </p:cNvPr>
          <p:cNvSpPr>
            <a:spLocks noGrp="1" noChangeArrowheads="1"/>
          </p:cNvSpPr>
          <p:nvPr>
            <p:ph type="title"/>
          </p:nvPr>
        </p:nvSpPr>
        <p:spPr>
          <a:xfrm>
            <a:off x="4625651" y="946"/>
            <a:ext cx="2940698" cy="890435"/>
          </a:xfrm>
        </p:spPr>
        <p:txBody>
          <a:bodyPr>
            <a:noAutofit/>
          </a:bodyPr>
          <a:lstStyle/>
          <a:p>
            <a:pPr eaLnBrk="1" fontAlgn="auto" hangingPunct="1">
              <a:spcAft>
                <a:spcPts val="0"/>
              </a:spcAft>
              <a:defRPr/>
            </a:pPr>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Lacewings</a:t>
            </a:r>
          </a:p>
        </p:txBody>
      </p:sp>
      <p:sp>
        <p:nvSpPr>
          <p:cNvPr id="45064" name="Text Box 14">
            <a:extLst>
              <a:ext uri="{FF2B5EF4-FFF2-40B4-BE49-F238E27FC236}">
                <a16:creationId xmlns:a16="http://schemas.microsoft.com/office/drawing/2014/main" id="{36A1FB3C-C6EB-45B4-A41A-F74FC153D107}"/>
              </a:ext>
            </a:extLst>
          </p:cNvPr>
          <p:cNvSpPr txBox="1">
            <a:spLocks noChangeArrowheads="1"/>
          </p:cNvSpPr>
          <p:nvPr/>
        </p:nvSpPr>
        <p:spPr bwMode="auto">
          <a:xfrm>
            <a:off x="9856788" y="3505200"/>
            <a:ext cx="8112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1200"/>
              <a:t>F. Heraux</a:t>
            </a:r>
          </a:p>
        </p:txBody>
      </p:sp>
      <p:pic>
        <p:nvPicPr>
          <p:cNvPr id="3074" name="Picture 2" descr="Green Lacewings | Missouri Department of Conservation">
            <a:extLst>
              <a:ext uri="{FF2B5EF4-FFF2-40B4-BE49-F238E27FC236}">
                <a16:creationId xmlns:a16="http://schemas.microsoft.com/office/drawing/2014/main" id="{FDB2A294-200B-4274-829F-35C626563F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5706" y="4321220"/>
            <a:ext cx="2747741" cy="21383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BF65E5-DF2A-4F9C-8251-C8F8D7AED188}"/>
              </a:ext>
            </a:extLst>
          </p:cNvPr>
          <p:cNvSpPr txBox="1"/>
          <p:nvPr/>
        </p:nvSpPr>
        <p:spPr>
          <a:xfrm>
            <a:off x="3962400" y="6213362"/>
            <a:ext cx="876207"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mdc.mo.gov</a:t>
            </a:r>
          </a:p>
        </p:txBody>
      </p:sp>
      <p:pic>
        <p:nvPicPr>
          <p:cNvPr id="3" name="Picture 2">
            <a:extLst>
              <a:ext uri="{FF2B5EF4-FFF2-40B4-BE49-F238E27FC236}">
                <a16:creationId xmlns:a16="http://schemas.microsoft.com/office/drawing/2014/main" id="{C51E2C55-4F5D-4AF0-99E0-30BAB4AD22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3646" y="1318419"/>
            <a:ext cx="4648200" cy="4648200"/>
          </a:xfrm>
          <a:prstGeom prst="rect">
            <a:avLst/>
          </a:prstGeom>
          <a:ln>
            <a:solidFill>
              <a:schemeClr val="bg1"/>
            </a:solidFill>
          </a:ln>
        </p:spPr>
      </p:pic>
      <p:sp>
        <p:nvSpPr>
          <p:cNvPr id="4" name="TextBox 3">
            <a:extLst>
              <a:ext uri="{FF2B5EF4-FFF2-40B4-BE49-F238E27FC236}">
                <a16:creationId xmlns:a16="http://schemas.microsoft.com/office/drawing/2014/main" id="{6A97728B-66A8-4355-B4AB-F41183DD5AC9}"/>
              </a:ext>
            </a:extLst>
          </p:cNvPr>
          <p:cNvSpPr txBox="1"/>
          <p:nvPr/>
        </p:nvSpPr>
        <p:spPr>
          <a:xfrm>
            <a:off x="10583092" y="5669076"/>
            <a:ext cx="918754"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A.M. Leonard</a:t>
            </a:r>
          </a:p>
        </p:txBody>
      </p:sp>
      <p:pic>
        <p:nvPicPr>
          <p:cNvPr id="5" name="Picture 4">
            <a:extLst>
              <a:ext uri="{FF2B5EF4-FFF2-40B4-BE49-F238E27FC236}">
                <a16:creationId xmlns:a16="http://schemas.microsoft.com/office/drawing/2014/main" id="{E64B24D0-4D9E-4E96-81F0-9F66A8ED7A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1209" y="1269059"/>
            <a:ext cx="4572000" cy="2757260"/>
          </a:xfrm>
          <a:prstGeom prst="rect">
            <a:avLst/>
          </a:prstGeom>
          <a:ln>
            <a:solidFill>
              <a:schemeClr val="bg1"/>
            </a:solidFill>
          </a:ln>
        </p:spPr>
      </p:pic>
      <p:sp>
        <p:nvSpPr>
          <p:cNvPr id="6" name="TextBox 5">
            <a:extLst>
              <a:ext uri="{FF2B5EF4-FFF2-40B4-BE49-F238E27FC236}">
                <a16:creationId xmlns:a16="http://schemas.microsoft.com/office/drawing/2014/main" id="{D546BB37-D6A4-4BAB-918F-2EE6EB69173D}"/>
              </a:ext>
            </a:extLst>
          </p:cNvPr>
          <p:cNvSpPr txBox="1"/>
          <p:nvPr/>
        </p:nvSpPr>
        <p:spPr>
          <a:xfrm>
            <a:off x="1028700" y="3664890"/>
            <a:ext cx="990600"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Orange Co. 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AA11EF-696A-4A1E-8210-879F4FC97C64}"/>
              </a:ext>
            </a:extLst>
          </p:cNvPr>
          <p:cNvPicPr>
            <a:picLocks noChangeAspect="1"/>
          </p:cNvPicPr>
          <p:nvPr/>
        </p:nvPicPr>
        <p:blipFill>
          <a:blip r:embed="rId3"/>
          <a:stretch>
            <a:fillRect/>
          </a:stretch>
        </p:blipFill>
        <p:spPr>
          <a:xfrm>
            <a:off x="702906" y="1385887"/>
            <a:ext cx="6667500" cy="4086225"/>
          </a:xfrm>
          <a:prstGeom prst="rect">
            <a:avLst/>
          </a:prstGeom>
          <a:ln>
            <a:solidFill>
              <a:schemeClr val="bg1"/>
            </a:solidFill>
          </a:ln>
        </p:spPr>
      </p:pic>
      <p:sp>
        <p:nvSpPr>
          <p:cNvPr id="3" name="TextBox 2">
            <a:extLst>
              <a:ext uri="{FF2B5EF4-FFF2-40B4-BE49-F238E27FC236}">
                <a16:creationId xmlns:a16="http://schemas.microsoft.com/office/drawing/2014/main" id="{C2B1562D-569F-4AAC-8391-90D187697D98}"/>
              </a:ext>
            </a:extLst>
          </p:cNvPr>
          <p:cNvSpPr txBox="1"/>
          <p:nvPr/>
        </p:nvSpPr>
        <p:spPr>
          <a:xfrm>
            <a:off x="6882796" y="5153025"/>
            <a:ext cx="487610" cy="246221"/>
          </a:xfrm>
          <a:prstGeom prst="rect">
            <a:avLst/>
          </a:prstGeom>
          <a:noFill/>
        </p:spPr>
        <p:txBody>
          <a:bodyPr wrap="square" rtlCol="0">
            <a:spAutoFit/>
          </a:bodyPr>
          <a:lstStyle/>
          <a:p>
            <a:r>
              <a:rPr lang="en-US" sz="1000" dirty="0">
                <a:latin typeface="Cambria" panose="02040503050406030204" pitchFamily="18" charset="0"/>
                <a:ea typeface="Cambria" panose="02040503050406030204" pitchFamily="18" charset="0"/>
              </a:rPr>
              <a:t>9gag</a:t>
            </a:r>
          </a:p>
        </p:txBody>
      </p:sp>
      <p:sp>
        <p:nvSpPr>
          <p:cNvPr id="4" name="TextBox 3">
            <a:extLst>
              <a:ext uri="{FF2B5EF4-FFF2-40B4-BE49-F238E27FC236}">
                <a16:creationId xmlns:a16="http://schemas.microsoft.com/office/drawing/2014/main" id="{DCF70641-F61F-461A-9EB4-DF0EE3EA8A97}"/>
              </a:ext>
            </a:extLst>
          </p:cNvPr>
          <p:cNvSpPr txBox="1"/>
          <p:nvPr/>
        </p:nvSpPr>
        <p:spPr>
          <a:xfrm>
            <a:off x="2425958" y="284583"/>
            <a:ext cx="7506478" cy="707886"/>
          </a:xfrm>
          <a:prstGeom prst="rect">
            <a:avLst/>
          </a:prstGeom>
          <a:noFill/>
        </p:spPr>
        <p:txBody>
          <a:bodyPr wrap="square" rtlCol="0">
            <a:sp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Parasitoid Larvae in a Beetle</a:t>
            </a:r>
          </a:p>
        </p:txBody>
      </p:sp>
      <p:pic>
        <p:nvPicPr>
          <p:cNvPr id="5" name="Picture 4">
            <a:extLst>
              <a:ext uri="{FF2B5EF4-FFF2-40B4-BE49-F238E27FC236}">
                <a16:creationId xmlns:a16="http://schemas.microsoft.com/office/drawing/2014/main" id="{ADBD1A5A-2EF5-79A4-5D11-B33ECF464A0D}"/>
              </a:ext>
            </a:extLst>
          </p:cNvPr>
          <p:cNvPicPr>
            <a:picLocks noChangeAspect="1"/>
          </p:cNvPicPr>
          <p:nvPr/>
        </p:nvPicPr>
        <p:blipFill>
          <a:blip r:embed="rId4"/>
          <a:stretch>
            <a:fillRect/>
          </a:stretch>
        </p:blipFill>
        <p:spPr>
          <a:xfrm>
            <a:off x="7809332" y="1720364"/>
            <a:ext cx="3781425" cy="3076575"/>
          </a:xfrm>
          <a:prstGeom prst="rect">
            <a:avLst/>
          </a:prstGeom>
        </p:spPr>
      </p:pic>
      <p:sp>
        <p:nvSpPr>
          <p:cNvPr id="6" name="TextBox 5">
            <a:extLst>
              <a:ext uri="{FF2B5EF4-FFF2-40B4-BE49-F238E27FC236}">
                <a16:creationId xmlns:a16="http://schemas.microsoft.com/office/drawing/2014/main" id="{223E0E14-C6E5-880E-C575-D050096234D3}"/>
              </a:ext>
            </a:extLst>
          </p:cNvPr>
          <p:cNvSpPr txBox="1"/>
          <p:nvPr/>
        </p:nvSpPr>
        <p:spPr>
          <a:xfrm>
            <a:off x="10141009" y="4513317"/>
            <a:ext cx="1393806" cy="246221"/>
          </a:xfrm>
          <a:prstGeom prst="rect">
            <a:avLst/>
          </a:prstGeom>
          <a:noFill/>
        </p:spPr>
        <p:txBody>
          <a:bodyPr wrap="square" rtlCol="0">
            <a:spAutoFit/>
          </a:bodyPr>
          <a:lstStyle/>
          <a:p>
            <a:r>
              <a:rPr lang="en-US" sz="1000" dirty="0"/>
              <a:t>Washington Ag. Dept.</a:t>
            </a:r>
          </a:p>
        </p:txBody>
      </p:sp>
      <p:sp>
        <p:nvSpPr>
          <p:cNvPr id="7" name="TextBox 6">
            <a:extLst>
              <a:ext uri="{FF2B5EF4-FFF2-40B4-BE49-F238E27FC236}">
                <a16:creationId xmlns:a16="http://schemas.microsoft.com/office/drawing/2014/main" id="{4ABB507D-FADA-B215-68BE-1032201E5F37}"/>
              </a:ext>
            </a:extLst>
          </p:cNvPr>
          <p:cNvSpPr txBox="1"/>
          <p:nvPr/>
        </p:nvSpPr>
        <p:spPr>
          <a:xfrm>
            <a:off x="8172450" y="5014525"/>
            <a:ext cx="3316644" cy="523220"/>
          </a:xfrm>
          <a:prstGeom prst="rect">
            <a:avLst/>
          </a:prstGeom>
          <a:noFill/>
        </p:spPr>
        <p:txBody>
          <a:bodyPr wrap="square" rtlCol="0">
            <a:spAutoFit/>
          </a:bodyPr>
          <a:lstStyle/>
          <a:p>
            <a:r>
              <a:rPr lang="en-US" sz="2800" i="1" dirty="0" err="1">
                <a:solidFill>
                  <a:schemeClr val="bg1"/>
                </a:solidFill>
                <a:effectLst>
                  <a:outerShdw blurRad="38100" dist="38100" dir="2700000" algn="tl">
                    <a:srgbClr val="000000">
                      <a:alpha val="43137"/>
                    </a:srgbClr>
                  </a:outerShdw>
                </a:effectLst>
                <a:latin typeface="Lucida Sans" panose="020B0602030504020204" pitchFamily="34" charset="0"/>
              </a:rPr>
              <a:t>Tetrastichus</a:t>
            </a:r>
            <a:r>
              <a:rPr lang="en-US" sz="2800" i="1" dirty="0">
                <a:solidFill>
                  <a:schemeClr val="bg1"/>
                </a:solidFill>
                <a:effectLst>
                  <a:outerShdw blurRad="38100" dist="38100" dir="2700000" algn="tl">
                    <a:srgbClr val="000000">
                      <a:alpha val="43137"/>
                    </a:srgbClr>
                  </a:outerShdw>
                </a:effectLst>
                <a:latin typeface="Lucida Sans" panose="020B0602030504020204" pitchFamily="34" charset="0"/>
              </a:rPr>
              <a:t> </a:t>
            </a:r>
            <a:r>
              <a:rPr lang="en-US" sz="2800" i="1" dirty="0" err="1">
                <a:solidFill>
                  <a:schemeClr val="bg1"/>
                </a:solidFill>
                <a:effectLst>
                  <a:outerShdw blurRad="38100" dist="38100" dir="2700000" algn="tl">
                    <a:srgbClr val="000000">
                      <a:alpha val="43137"/>
                    </a:srgbClr>
                  </a:outerShdw>
                </a:effectLst>
                <a:latin typeface="Lucida Sans" panose="020B0602030504020204" pitchFamily="34" charset="0"/>
              </a:rPr>
              <a:t>julis</a:t>
            </a:r>
            <a:endParaRPr lang="en-US" sz="280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8" name="TextBox 7">
            <a:extLst>
              <a:ext uri="{FF2B5EF4-FFF2-40B4-BE49-F238E27FC236}">
                <a16:creationId xmlns:a16="http://schemas.microsoft.com/office/drawing/2014/main" id="{492CB71B-F8FB-D13C-CAB8-0B54053C32F9}"/>
              </a:ext>
            </a:extLst>
          </p:cNvPr>
          <p:cNvSpPr txBox="1"/>
          <p:nvPr/>
        </p:nvSpPr>
        <p:spPr>
          <a:xfrm>
            <a:off x="630936" y="5705856"/>
            <a:ext cx="6958584"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Lucida Sans" panose="020B0602030504020204" pitchFamily="34" charset="0"/>
              </a:rPr>
              <a:t>Cereal leaf beetle, </a:t>
            </a:r>
            <a:r>
              <a:rPr lang="en-US" sz="2800" b="0" i="1" dirty="0" err="1">
                <a:solidFill>
                  <a:schemeClr val="bg1"/>
                </a:solidFill>
                <a:effectLst>
                  <a:outerShdw blurRad="38100" dist="38100" dir="2700000" algn="tl">
                    <a:srgbClr val="000000">
                      <a:alpha val="43137"/>
                    </a:srgbClr>
                  </a:outerShdw>
                </a:effectLst>
                <a:latin typeface="Lucida Sans" panose="020B0602030504020204" pitchFamily="34" charset="0"/>
              </a:rPr>
              <a:t>Oulema</a:t>
            </a:r>
            <a:r>
              <a:rPr lang="en-US" sz="2800" b="0" i="1" dirty="0">
                <a:solidFill>
                  <a:schemeClr val="bg1"/>
                </a:solidFill>
                <a:effectLst>
                  <a:outerShdw blurRad="38100" dist="38100" dir="2700000" algn="tl">
                    <a:srgbClr val="000000">
                      <a:alpha val="43137"/>
                    </a:srgbClr>
                  </a:outerShdw>
                </a:effectLst>
                <a:latin typeface="Lucida Sans" panose="020B0602030504020204" pitchFamily="34" charset="0"/>
              </a:rPr>
              <a:t> </a:t>
            </a:r>
            <a:r>
              <a:rPr lang="en-US" sz="2800" b="0" i="1" dirty="0" err="1">
                <a:solidFill>
                  <a:schemeClr val="bg1"/>
                </a:solidFill>
                <a:effectLst>
                  <a:outerShdw blurRad="38100" dist="38100" dir="2700000" algn="tl">
                    <a:srgbClr val="000000">
                      <a:alpha val="43137"/>
                    </a:srgbClr>
                  </a:outerShdw>
                </a:effectLst>
                <a:latin typeface="Lucida Sans" panose="020B0602030504020204" pitchFamily="34" charset="0"/>
              </a:rPr>
              <a:t>melanopus</a:t>
            </a:r>
            <a:r>
              <a:rPr lang="en-US" sz="2800" i="1" dirty="0">
                <a:solidFill>
                  <a:schemeClr val="bg1"/>
                </a:solidFill>
                <a:effectLst>
                  <a:outerShdw blurRad="38100" dist="38100" dir="2700000" algn="tl">
                    <a:srgbClr val="000000">
                      <a:alpha val="43137"/>
                    </a:srgbClr>
                  </a:outerShdw>
                </a:effectLst>
                <a:latin typeface="Lucida Sans" panose="020B0602030504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F9421-985D-4897-8F66-14350E56482D}"/>
              </a:ext>
            </a:extLst>
          </p:cNvPr>
          <p:cNvPicPr>
            <a:picLocks noChangeAspect="1"/>
          </p:cNvPicPr>
          <p:nvPr/>
        </p:nvPicPr>
        <p:blipFill>
          <a:blip r:embed="rId3"/>
          <a:stretch>
            <a:fillRect/>
          </a:stretch>
        </p:blipFill>
        <p:spPr>
          <a:xfrm>
            <a:off x="5029200" y="2362200"/>
            <a:ext cx="5234422" cy="2935294"/>
          </a:xfrm>
          <a:prstGeom prst="rect">
            <a:avLst/>
          </a:prstGeom>
          <a:ln>
            <a:solidFill>
              <a:schemeClr val="bg1"/>
            </a:solidFill>
          </a:ln>
        </p:spPr>
      </p:pic>
      <p:sp>
        <p:nvSpPr>
          <p:cNvPr id="3" name="TextBox 2">
            <a:extLst>
              <a:ext uri="{FF2B5EF4-FFF2-40B4-BE49-F238E27FC236}">
                <a16:creationId xmlns:a16="http://schemas.microsoft.com/office/drawing/2014/main" id="{FFFACDFF-D7DF-4479-AC94-830F95EB1E54}"/>
              </a:ext>
            </a:extLst>
          </p:cNvPr>
          <p:cNvSpPr txBox="1"/>
          <p:nvPr/>
        </p:nvSpPr>
        <p:spPr>
          <a:xfrm>
            <a:off x="9061368" y="5044346"/>
            <a:ext cx="1186090" cy="246221"/>
          </a:xfrm>
          <a:prstGeom prst="rect">
            <a:avLst/>
          </a:prstGeom>
          <a:noFill/>
        </p:spPr>
        <p:txBody>
          <a:bodyPr wrap="square" rtlCol="0">
            <a:spAutoFit/>
          </a:bodyPr>
          <a:lstStyle/>
          <a:p>
            <a:r>
              <a:rPr lang="en-US" sz="1000" dirty="0" err="1">
                <a:solidFill>
                  <a:schemeClr val="bg1"/>
                </a:solidFill>
                <a:latin typeface="Cambria" panose="02040503050406030204" pitchFamily="18" charset="0"/>
                <a:ea typeface="Cambria" panose="02040503050406030204" pitchFamily="18" charset="0"/>
              </a:rPr>
              <a:t>Drhoz.livejournal</a:t>
            </a:r>
            <a:endParaRPr lang="en-US" sz="1000" dirty="0">
              <a:solidFill>
                <a:schemeClr val="bg1"/>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97493D97-7AF0-49B2-B5C4-444B5C7A96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409699"/>
            <a:ext cx="2695477" cy="4038600"/>
          </a:xfrm>
          <a:prstGeom prst="rect">
            <a:avLst/>
          </a:prstGeom>
          <a:ln>
            <a:solidFill>
              <a:schemeClr val="bg1"/>
            </a:solidFill>
          </a:ln>
        </p:spPr>
      </p:pic>
      <p:sp>
        <p:nvSpPr>
          <p:cNvPr id="5" name="TextBox 4">
            <a:extLst>
              <a:ext uri="{FF2B5EF4-FFF2-40B4-BE49-F238E27FC236}">
                <a16:creationId xmlns:a16="http://schemas.microsoft.com/office/drawing/2014/main" id="{08B6297E-38F7-477D-AF71-123FAE0E9B58}"/>
              </a:ext>
            </a:extLst>
          </p:cNvPr>
          <p:cNvSpPr txBox="1"/>
          <p:nvPr/>
        </p:nvSpPr>
        <p:spPr>
          <a:xfrm>
            <a:off x="890538" y="5167456"/>
            <a:ext cx="1295400" cy="246221"/>
          </a:xfrm>
          <a:prstGeom prst="rect">
            <a:avLst/>
          </a:prstGeom>
          <a:noFill/>
        </p:spPr>
        <p:txBody>
          <a:bodyPr wrap="square" rtlCol="0">
            <a:spAutoFit/>
          </a:bodyPr>
          <a:lstStyle/>
          <a:p>
            <a:r>
              <a:rPr lang="en-US" sz="1000" dirty="0" err="1">
                <a:solidFill>
                  <a:schemeClr val="bg1"/>
                </a:solidFill>
                <a:latin typeface="Cambria" panose="02040503050406030204" pitchFamily="18" charset="0"/>
                <a:ea typeface="Cambria" panose="02040503050406030204" pitchFamily="18" charset="0"/>
              </a:rPr>
              <a:t>roadsendnaturalist</a:t>
            </a:r>
            <a:endParaRPr lang="en-US" sz="1000" dirty="0">
              <a:solidFill>
                <a:schemeClr val="bg1"/>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B24AAC68-83D8-4FDE-912C-8DC48B42695E}"/>
              </a:ext>
            </a:extLst>
          </p:cNvPr>
          <p:cNvSpPr txBox="1"/>
          <p:nvPr/>
        </p:nvSpPr>
        <p:spPr>
          <a:xfrm>
            <a:off x="5133180" y="581608"/>
            <a:ext cx="3928188" cy="707886"/>
          </a:xfrm>
          <a:prstGeom prst="rect">
            <a:avLst/>
          </a:prstGeom>
          <a:noFill/>
        </p:spPr>
        <p:txBody>
          <a:bodyPr wrap="square" rtlCol="0">
            <a:spAutoFit/>
          </a:bodyPr>
          <a:lstStyle/>
          <a:p>
            <a:r>
              <a:rPr 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Insect Fungus</a:t>
            </a:r>
          </a:p>
        </p:txBody>
      </p:sp>
    </p:spTree>
    <p:extLst>
      <p:ext uri="{BB962C8B-B14F-4D97-AF65-F5344CB8AC3E}">
        <p14:creationId xmlns:p14="http://schemas.microsoft.com/office/powerpoint/2010/main" val="321188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id="{23238C64-18AD-4B93-8146-A04247514355}"/>
              </a:ext>
            </a:extLst>
          </p:cNvPr>
          <p:cNvSpPr txBox="1">
            <a:spLocks noChangeArrowheads="1"/>
          </p:cNvSpPr>
          <p:nvPr/>
        </p:nvSpPr>
        <p:spPr bwMode="auto">
          <a:xfrm>
            <a:off x="5181600" y="457200"/>
            <a:ext cx="40084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0"/>
              </a:spcBef>
              <a:buSzTx/>
              <a:buFontTx/>
              <a:buNone/>
            </a:pPr>
            <a:r>
              <a:rPr lang="en-US" altLang="en-US" sz="4000" b="1">
                <a:solidFill>
                  <a:schemeClr val="tx2"/>
                </a:solidFill>
              </a:rPr>
              <a:t>Biological control</a:t>
            </a:r>
          </a:p>
          <a:p>
            <a:pPr eaLnBrk="1" hangingPunct="1">
              <a:lnSpc>
                <a:spcPct val="100000"/>
              </a:lnSpc>
              <a:spcBef>
                <a:spcPct val="0"/>
              </a:spcBef>
              <a:buSzTx/>
              <a:buFontTx/>
              <a:buNone/>
            </a:pPr>
            <a:endParaRPr lang="en-US" altLang="en-US"/>
          </a:p>
        </p:txBody>
      </p:sp>
      <p:sp>
        <p:nvSpPr>
          <p:cNvPr id="31747" name="Text Box 6">
            <a:extLst>
              <a:ext uri="{FF2B5EF4-FFF2-40B4-BE49-F238E27FC236}">
                <a16:creationId xmlns:a16="http://schemas.microsoft.com/office/drawing/2014/main" id="{9D2145DC-7380-4669-939D-09C49D42B1F4}"/>
              </a:ext>
            </a:extLst>
          </p:cNvPr>
          <p:cNvSpPr txBox="1">
            <a:spLocks noChangeArrowheads="1"/>
          </p:cNvSpPr>
          <p:nvPr/>
        </p:nvSpPr>
        <p:spPr bwMode="auto">
          <a:xfrm>
            <a:off x="1219200" y="457200"/>
            <a:ext cx="10134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eaLnBrk="1" hangingPunct="1">
              <a:lnSpc>
                <a:spcPct val="100000"/>
              </a:lnSpc>
              <a:spcBef>
                <a:spcPct val="50000"/>
              </a:spcBef>
              <a:buSzTx/>
              <a:buNone/>
            </a:pPr>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How is biological control implemented?</a:t>
            </a:r>
          </a:p>
        </p:txBody>
      </p:sp>
      <p:sp>
        <p:nvSpPr>
          <p:cNvPr id="31748" name="Text Box 7">
            <a:extLst>
              <a:ext uri="{FF2B5EF4-FFF2-40B4-BE49-F238E27FC236}">
                <a16:creationId xmlns:a16="http://schemas.microsoft.com/office/drawing/2014/main" id="{3F569736-B0F6-49E6-874D-C31CC8FBED50}"/>
              </a:ext>
            </a:extLst>
          </p:cNvPr>
          <p:cNvSpPr txBox="1">
            <a:spLocks noChangeArrowheads="1"/>
          </p:cNvSpPr>
          <p:nvPr/>
        </p:nvSpPr>
        <p:spPr bwMode="auto">
          <a:xfrm>
            <a:off x="513961" y="1489828"/>
            <a:ext cx="8191500" cy="40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SzPct val="125000"/>
              <a:buFont typeface="Arial" panose="020B0604020202020204" pitchFamily="34" charset="0"/>
              <a:buChar char="•"/>
              <a:defRPr sz="2400">
                <a:solidFill>
                  <a:schemeClr val="tx1"/>
                </a:solidFill>
                <a:latin typeface="Tw Cen MT" panose="020B0602020104020603" pitchFamily="34" charset="0"/>
              </a:defRPr>
            </a:lvl1pPr>
            <a:lvl2pPr marL="742950" indent="-285750">
              <a:lnSpc>
                <a:spcPct val="120000"/>
              </a:lnSpc>
              <a:spcBef>
                <a:spcPts val="500"/>
              </a:spcBef>
              <a:buSzPct val="125000"/>
              <a:buFont typeface="Arial" panose="020B0604020202020204" pitchFamily="34" charset="0"/>
              <a:buChar char="•"/>
              <a:defRPr sz="2000">
                <a:solidFill>
                  <a:schemeClr val="tx1"/>
                </a:solidFill>
                <a:latin typeface="Tw Cen MT" panose="020B0602020104020603" pitchFamily="34" charset="0"/>
              </a:defRPr>
            </a:lvl2pPr>
            <a:lvl3pPr marL="1143000" indent="-228600">
              <a:lnSpc>
                <a:spcPct val="120000"/>
              </a:lnSpc>
              <a:spcBef>
                <a:spcPts val="500"/>
              </a:spcBef>
              <a:buSzPct val="125000"/>
              <a:buFont typeface="Arial" panose="020B0604020202020204" pitchFamily="34" charset="0"/>
              <a:buChar char="•"/>
              <a:defRPr>
                <a:solidFill>
                  <a:schemeClr val="tx1"/>
                </a:solidFill>
                <a:latin typeface="Tw Cen MT" panose="020B0602020104020603" pitchFamily="34" charset="0"/>
              </a:defRPr>
            </a:lvl3pPr>
            <a:lvl4pPr marL="16002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4pPr>
            <a:lvl5pPr marL="2057400" indent="-228600">
              <a:lnSpc>
                <a:spcPct val="120000"/>
              </a:lnSpc>
              <a:spcBef>
                <a:spcPts val="500"/>
              </a:spcBef>
              <a:buSzPct val="125000"/>
              <a:buFont typeface="Arial" panose="020B0604020202020204" pitchFamily="34" charset="0"/>
              <a:buChar char="•"/>
              <a:defRPr sz="16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SzPct val="125000"/>
              <a:buFont typeface="Arial" panose="020B0604020202020204" pitchFamily="34" charset="0"/>
              <a:buChar char="•"/>
              <a:defRPr sz="1600">
                <a:solidFill>
                  <a:schemeClr val="tx1"/>
                </a:solidFill>
                <a:latin typeface="Tw Cen MT" panose="020B0602020104020603" pitchFamily="34" charset="0"/>
              </a:defRPr>
            </a:lvl9pPr>
          </a:lstStyle>
          <a:p>
            <a:pPr marL="182880" indent="-457200" defTabSz="457200" eaLnBrk="1" hangingPunct="1">
              <a:spcBef>
                <a:spcPct val="0"/>
              </a:spcBef>
              <a:buClr>
                <a:srgbClr val="66FF33"/>
              </a:buClr>
              <a:buSzPct val="150000"/>
            </a:pPr>
            <a:r>
              <a:rPr lang="en-US" altLang="en-US" sz="3600" u="sng"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Classical</a:t>
            </a:r>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 Explore and import 	biological control agents</a:t>
            </a:r>
          </a:p>
          <a:p>
            <a:pPr marL="182880" indent="-457200" defTabSz="457200" eaLnBrk="1" hangingPunct="1">
              <a:spcBef>
                <a:spcPct val="0"/>
              </a:spcBef>
              <a:buClr>
                <a:srgbClr val="66FF33"/>
              </a:buClr>
              <a:buSzPct val="150000"/>
            </a:pPr>
            <a:r>
              <a:rPr lang="en-US" altLang="en-US" sz="3600" u="sng"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cs typeface="Times New Roman" panose="02020603050405020304" pitchFamily="18" charset="0"/>
              </a:rPr>
              <a:t>Augmentation</a:t>
            </a:r>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cs typeface="Times New Roman" panose="02020603050405020304" pitchFamily="18" charset="0"/>
              </a:rPr>
              <a:t>- Mass-rear and 	release	biological control agents</a:t>
            </a:r>
          </a:p>
          <a:p>
            <a:pPr marL="182880" indent="-457200" defTabSz="457200" eaLnBrk="1" hangingPunct="1">
              <a:spcBef>
                <a:spcPct val="0"/>
              </a:spcBef>
              <a:buClr>
                <a:srgbClr val="66FF33"/>
              </a:buClr>
              <a:buSzPct val="150000"/>
            </a:pPr>
            <a:r>
              <a:rPr lang="en-US" altLang="en-US" sz="3600" u="sng"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Conservation</a:t>
            </a:r>
            <a:r>
              <a:rPr lang="en-US" altLang="en-US" sz="3600" dirty="0">
                <a:solidFill>
                  <a:schemeClr val="bg1"/>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 Promote existing 	biological control agents</a:t>
            </a:r>
            <a:endParaRPr lang="en-US" altLang="en-US" sz="3600" dirty="0">
              <a:effectLst>
                <a:outerShdw blurRad="38100" dist="38100" dir="2700000" algn="tl">
                  <a:srgbClr val="000000">
                    <a:alpha val="43137"/>
                  </a:srgbClr>
                </a:outerShdw>
              </a:effectLst>
              <a:latin typeface="Lucida Sans" panose="020B0602030504020204" pitchFamily="34" charset="0"/>
            </a:endParaRPr>
          </a:p>
        </p:txBody>
      </p:sp>
      <p:pic>
        <p:nvPicPr>
          <p:cNvPr id="4" name="Picture 3">
            <a:extLst>
              <a:ext uri="{FF2B5EF4-FFF2-40B4-BE49-F238E27FC236}">
                <a16:creationId xmlns:a16="http://schemas.microsoft.com/office/drawing/2014/main" id="{1F8E727A-24D0-4B30-A592-AF0FBD935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1600" y="2273927"/>
            <a:ext cx="2469717" cy="3898273"/>
          </a:xfrm>
          <a:prstGeom prst="rect">
            <a:avLst/>
          </a:prstGeom>
          <a:ln>
            <a:solidFill>
              <a:schemeClr val="bg1"/>
            </a:solidFill>
          </a:ln>
        </p:spPr>
      </p:pic>
      <p:sp>
        <p:nvSpPr>
          <p:cNvPr id="5" name="TextBox 4">
            <a:extLst>
              <a:ext uri="{FF2B5EF4-FFF2-40B4-BE49-F238E27FC236}">
                <a16:creationId xmlns:a16="http://schemas.microsoft.com/office/drawing/2014/main" id="{EE1AEA7C-47A9-4784-A520-139AE9D4A435}"/>
              </a:ext>
            </a:extLst>
          </p:cNvPr>
          <p:cNvSpPr txBox="1"/>
          <p:nvPr/>
        </p:nvSpPr>
        <p:spPr>
          <a:xfrm>
            <a:off x="10820400" y="5791200"/>
            <a:ext cx="533400"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Alamy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a:extLst>
              <a:ext uri="{FF2B5EF4-FFF2-40B4-BE49-F238E27FC236}">
                <a16:creationId xmlns:a16="http://schemas.microsoft.com/office/drawing/2014/main" id="{E4277043-923D-40CA-A41F-A59D4BA1A77E}"/>
              </a:ext>
            </a:extLst>
          </p:cNvPr>
          <p:cNvSpPr txBox="1">
            <a:spLocks noChangeArrowheads="1"/>
          </p:cNvSpPr>
          <p:nvPr/>
        </p:nvSpPr>
        <p:spPr bwMode="auto">
          <a:xfrm>
            <a:off x="3733800" y="2286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r>
              <a:rPr lang="en-US" altLang="en-US"/>
              <a:t>Mole cricket</a:t>
            </a:r>
          </a:p>
        </p:txBody>
      </p:sp>
      <p:sp>
        <p:nvSpPr>
          <p:cNvPr id="3" name="TextBox 2">
            <a:extLst>
              <a:ext uri="{FF2B5EF4-FFF2-40B4-BE49-F238E27FC236}">
                <a16:creationId xmlns:a16="http://schemas.microsoft.com/office/drawing/2014/main" id="{38897412-7057-4DA2-ADF6-37A583FFD3D0}"/>
              </a:ext>
            </a:extLst>
          </p:cNvPr>
          <p:cNvSpPr txBox="1"/>
          <p:nvPr/>
        </p:nvSpPr>
        <p:spPr>
          <a:xfrm>
            <a:off x="1023458" y="206395"/>
            <a:ext cx="10374360" cy="707886"/>
          </a:xfrm>
          <a:prstGeom prst="rect">
            <a:avLst/>
          </a:prstGeom>
          <a:noFill/>
        </p:spPr>
        <p:txBody>
          <a:bodyPr wrap="square" rtlCol="0">
            <a:spAutoFit/>
          </a:bodyPr>
          <a:lstStyle/>
          <a:p>
            <a:r>
              <a:rPr lang="en-US" altLang="en-US" sz="4000" i="1" dirty="0">
                <a:solidFill>
                  <a:srgbClr val="66FF33"/>
                </a:solidFill>
                <a:effectLst>
                  <a:outerShdw blurRad="38100" dist="38100" dir="2700000" algn="tl">
                    <a:srgbClr val="000000">
                      <a:alpha val="43137"/>
                    </a:srgbClr>
                  </a:outerShdw>
                </a:effectLst>
                <a:latin typeface="Lucida Sans" panose="020B0602030504020204" pitchFamily="34" charset="0"/>
                <a:ea typeface="Cambria" panose="02040503050406030204" pitchFamily="18" charset="0"/>
              </a:rPr>
              <a:t>Classical (Importation) Biological Control</a:t>
            </a:r>
            <a:endParaRPr lang="en-US" i="1" dirty="0">
              <a:solidFill>
                <a:srgbClr val="66FF33"/>
              </a:solidFill>
              <a:effectLst>
                <a:outerShdw blurRad="38100" dist="38100" dir="2700000" algn="tl">
                  <a:srgbClr val="000000">
                    <a:alpha val="43137"/>
                  </a:srgbClr>
                </a:outerShdw>
              </a:effectLst>
              <a:latin typeface="Lucida Sans" panose="020B0602030504020204" pitchFamily="34" charset="0"/>
            </a:endParaRPr>
          </a:p>
        </p:txBody>
      </p:sp>
      <p:pic>
        <p:nvPicPr>
          <p:cNvPr id="5" name="Picture 4">
            <a:extLst>
              <a:ext uri="{FF2B5EF4-FFF2-40B4-BE49-F238E27FC236}">
                <a16:creationId xmlns:a16="http://schemas.microsoft.com/office/drawing/2014/main" id="{E526AC57-A0F6-44CD-8D47-A2E45D637B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1292" y="4041948"/>
            <a:ext cx="3449936" cy="2587452"/>
          </a:xfrm>
          <a:prstGeom prst="rect">
            <a:avLst/>
          </a:prstGeom>
          <a:ln>
            <a:solidFill>
              <a:schemeClr val="bg1"/>
            </a:solidFill>
          </a:ln>
        </p:spPr>
      </p:pic>
      <p:pic>
        <p:nvPicPr>
          <p:cNvPr id="1026" name="Picture 2" descr="Scientists Releasing Host-specific Beetle to Control Air Potato – Florida  Department of Agriculture and Consumer Services – Division of Plant Industry">
            <a:extLst>
              <a:ext uri="{FF2B5EF4-FFF2-40B4-BE49-F238E27FC236}">
                <a16:creationId xmlns:a16="http://schemas.microsoft.com/office/drawing/2014/main" id="{C0F19F0C-5D08-48E5-8BD3-E0EC4E9519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1586" y="4424061"/>
            <a:ext cx="3538510" cy="22053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EFF932E-09B2-43E3-8E1F-FB2A52FA3303}"/>
              </a:ext>
            </a:extLst>
          </p:cNvPr>
          <p:cNvPicPr>
            <a:picLocks noChangeAspect="1"/>
          </p:cNvPicPr>
          <p:nvPr/>
        </p:nvPicPr>
        <p:blipFill>
          <a:blip r:embed="rId5"/>
          <a:stretch>
            <a:fillRect/>
          </a:stretch>
        </p:blipFill>
        <p:spPr>
          <a:xfrm>
            <a:off x="507046" y="1262795"/>
            <a:ext cx="3920887" cy="2936880"/>
          </a:xfrm>
          <a:prstGeom prst="rect">
            <a:avLst/>
          </a:prstGeom>
          <a:ln>
            <a:solidFill>
              <a:schemeClr val="bg1"/>
            </a:solidFill>
          </a:ln>
        </p:spPr>
      </p:pic>
      <p:sp>
        <p:nvSpPr>
          <p:cNvPr id="9" name="TextBox 8">
            <a:extLst>
              <a:ext uri="{FF2B5EF4-FFF2-40B4-BE49-F238E27FC236}">
                <a16:creationId xmlns:a16="http://schemas.microsoft.com/office/drawing/2014/main" id="{BFBAB822-4F10-44F3-B65F-22FBEE707298}"/>
              </a:ext>
            </a:extLst>
          </p:cNvPr>
          <p:cNvSpPr txBox="1"/>
          <p:nvPr/>
        </p:nvSpPr>
        <p:spPr>
          <a:xfrm>
            <a:off x="3113484" y="3839842"/>
            <a:ext cx="1240632"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Everglades CISMA</a:t>
            </a:r>
          </a:p>
        </p:txBody>
      </p:sp>
      <p:sp>
        <p:nvSpPr>
          <p:cNvPr id="10" name="TextBox 9">
            <a:extLst>
              <a:ext uri="{FF2B5EF4-FFF2-40B4-BE49-F238E27FC236}">
                <a16:creationId xmlns:a16="http://schemas.microsoft.com/office/drawing/2014/main" id="{7842ED13-E4F7-4198-A2B2-597B4E7BD236}"/>
              </a:ext>
            </a:extLst>
          </p:cNvPr>
          <p:cNvSpPr txBox="1"/>
          <p:nvPr/>
        </p:nvSpPr>
        <p:spPr>
          <a:xfrm>
            <a:off x="4333334" y="6319384"/>
            <a:ext cx="852488"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FDACS DPI</a:t>
            </a:r>
          </a:p>
        </p:txBody>
      </p:sp>
      <p:pic>
        <p:nvPicPr>
          <p:cNvPr id="11" name="Picture 10">
            <a:extLst>
              <a:ext uri="{FF2B5EF4-FFF2-40B4-BE49-F238E27FC236}">
                <a16:creationId xmlns:a16="http://schemas.microsoft.com/office/drawing/2014/main" id="{FECA7EFF-B14C-4089-9DFA-5F4B0C46E312}"/>
              </a:ext>
            </a:extLst>
          </p:cNvPr>
          <p:cNvPicPr>
            <a:picLocks noChangeAspect="1"/>
          </p:cNvPicPr>
          <p:nvPr/>
        </p:nvPicPr>
        <p:blipFill>
          <a:blip r:embed="rId6"/>
          <a:stretch>
            <a:fillRect/>
          </a:stretch>
        </p:blipFill>
        <p:spPr>
          <a:xfrm>
            <a:off x="4657207" y="1663564"/>
            <a:ext cx="3106862" cy="2078773"/>
          </a:xfrm>
          <a:prstGeom prst="rect">
            <a:avLst/>
          </a:prstGeom>
          <a:ln>
            <a:solidFill>
              <a:schemeClr val="bg1"/>
            </a:solidFill>
          </a:ln>
        </p:spPr>
      </p:pic>
      <p:sp>
        <p:nvSpPr>
          <p:cNvPr id="12" name="TextBox 11">
            <a:extLst>
              <a:ext uri="{FF2B5EF4-FFF2-40B4-BE49-F238E27FC236}">
                <a16:creationId xmlns:a16="http://schemas.microsoft.com/office/drawing/2014/main" id="{D76CACE7-780B-4DDD-94E1-A1A0524AD64A}"/>
              </a:ext>
            </a:extLst>
          </p:cNvPr>
          <p:cNvSpPr txBox="1"/>
          <p:nvPr/>
        </p:nvSpPr>
        <p:spPr>
          <a:xfrm>
            <a:off x="6377709" y="3390765"/>
            <a:ext cx="1318491"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Florida Times-Union</a:t>
            </a:r>
          </a:p>
        </p:txBody>
      </p:sp>
      <p:sp>
        <p:nvSpPr>
          <p:cNvPr id="13" name="TextBox 12">
            <a:extLst>
              <a:ext uri="{FF2B5EF4-FFF2-40B4-BE49-F238E27FC236}">
                <a16:creationId xmlns:a16="http://schemas.microsoft.com/office/drawing/2014/main" id="{AA1DF935-CFB8-41C5-A862-1666FCD608D1}"/>
              </a:ext>
            </a:extLst>
          </p:cNvPr>
          <p:cNvSpPr txBox="1"/>
          <p:nvPr/>
        </p:nvSpPr>
        <p:spPr>
          <a:xfrm>
            <a:off x="9525000" y="6248400"/>
            <a:ext cx="1035604"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Gainesville Sun</a:t>
            </a:r>
          </a:p>
        </p:txBody>
      </p:sp>
      <p:pic>
        <p:nvPicPr>
          <p:cNvPr id="14" name="Picture 13">
            <a:extLst>
              <a:ext uri="{FF2B5EF4-FFF2-40B4-BE49-F238E27FC236}">
                <a16:creationId xmlns:a16="http://schemas.microsoft.com/office/drawing/2014/main" id="{C5FDF656-4BCE-4057-9B13-10610A90B037}"/>
              </a:ext>
            </a:extLst>
          </p:cNvPr>
          <p:cNvPicPr>
            <a:picLocks noChangeAspect="1"/>
          </p:cNvPicPr>
          <p:nvPr/>
        </p:nvPicPr>
        <p:blipFill>
          <a:blip r:embed="rId7"/>
          <a:stretch>
            <a:fillRect/>
          </a:stretch>
        </p:blipFill>
        <p:spPr>
          <a:xfrm>
            <a:off x="8077200" y="1471263"/>
            <a:ext cx="3516360" cy="2339978"/>
          </a:xfrm>
          <a:prstGeom prst="rect">
            <a:avLst/>
          </a:prstGeom>
          <a:ln>
            <a:solidFill>
              <a:schemeClr val="bg1"/>
            </a:solidFill>
          </a:ln>
        </p:spPr>
      </p:pic>
      <p:sp>
        <p:nvSpPr>
          <p:cNvPr id="15" name="TextBox 14">
            <a:extLst>
              <a:ext uri="{FF2B5EF4-FFF2-40B4-BE49-F238E27FC236}">
                <a16:creationId xmlns:a16="http://schemas.microsoft.com/office/drawing/2014/main" id="{74A1F348-4C14-4786-B22F-925E1DFF568B}"/>
              </a:ext>
            </a:extLst>
          </p:cNvPr>
          <p:cNvSpPr txBox="1"/>
          <p:nvPr/>
        </p:nvSpPr>
        <p:spPr>
          <a:xfrm>
            <a:off x="10526356" y="3496116"/>
            <a:ext cx="1158598" cy="246221"/>
          </a:xfrm>
          <a:prstGeom prst="rect">
            <a:avLst/>
          </a:prstGeom>
          <a:noFill/>
        </p:spPr>
        <p:txBody>
          <a:bodyPr wrap="square" rtlCol="0">
            <a:spAutoFit/>
          </a:bodyPr>
          <a:lstStyle/>
          <a:p>
            <a:r>
              <a:rPr lang="en-US" sz="1000" dirty="0">
                <a:solidFill>
                  <a:schemeClr val="bg1"/>
                </a:solidFill>
                <a:latin typeface="Cambria" panose="02040503050406030204" pitchFamily="18" charset="0"/>
                <a:ea typeface="Cambria" panose="02040503050406030204" pitchFamily="18" charset="0"/>
              </a:rPr>
              <a:t>Orlando Sentinel</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D214C92F095F49BFA00C8A4B18BE43" ma:contentTypeVersion="14" ma:contentTypeDescription="Create a new document." ma:contentTypeScope="" ma:versionID="49cfaa12e5457ac027f5be4d1fa25c8d">
  <xsd:schema xmlns:xsd="http://www.w3.org/2001/XMLSchema" xmlns:xs="http://www.w3.org/2001/XMLSchema" xmlns:p="http://schemas.microsoft.com/office/2006/metadata/properties" xmlns:ns2="49a6f9da-8d1c-4d90-94df-195e822c01f1" xmlns:ns3="addd9968-c287-4db2-9f0c-b3d2ad9078d7" targetNamespace="http://schemas.microsoft.com/office/2006/metadata/properties" ma:root="true" ma:fieldsID="54cd662874e221f8061855e41eb9aa00" ns2:_="" ns3:_="">
    <xsd:import namespace="49a6f9da-8d1c-4d90-94df-195e822c01f1"/>
    <xsd:import namespace="addd9968-c287-4db2-9f0c-b3d2ad9078d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6f9da-8d1c-4d90-94df-195e822c0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dd9968-c287-4db2-9f0c-b3d2ad9078d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82de1d-92c6-4a20-8175-03b928aba14d}" ma:internalName="TaxCatchAll" ma:showField="CatchAllData" ma:web="addd9968-c287-4db2-9f0c-b3d2ad9078d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dd9968-c287-4db2-9f0c-b3d2ad9078d7" xsi:nil="true"/>
    <lcf76f155ced4ddcb4097134ff3c332f xmlns="49a6f9da-8d1c-4d90-94df-195e822c0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C29932-84A4-48F3-8041-907A8722D2A6}">
  <ds:schemaRefs>
    <ds:schemaRef ds:uri="http://schemas.microsoft.com/sharepoint/v3/contenttype/forms"/>
  </ds:schemaRefs>
</ds:datastoreItem>
</file>

<file path=customXml/itemProps2.xml><?xml version="1.0" encoding="utf-8"?>
<ds:datastoreItem xmlns:ds="http://schemas.openxmlformats.org/officeDocument/2006/customXml" ds:itemID="{4609A9AC-9784-495D-A175-0190CAD3A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6f9da-8d1c-4d90-94df-195e822c01f1"/>
    <ds:schemaRef ds:uri="addd9968-c287-4db2-9f0c-b3d2ad9078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CC1766-8675-4122-8B19-184B8A8E5F8F}">
  <ds:schemaRefs>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dcmitype/"/>
    <ds:schemaRef ds:uri="addd9968-c287-4db2-9f0c-b3d2ad9078d7"/>
    <ds:schemaRef ds:uri="http://schemas.openxmlformats.org/package/2006/metadata/core-properties"/>
    <ds:schemaRef ds:uri="49a6f9da-8d1c-4d90-94df-195e822c01f1"/>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831</TotalTime>
  <Words>1688</Words>
  <Application>Microsoft Office PowerPoint</Application>
  <PresentationFormat>Widescreen</PresentationFormat>
  <Paragraphs>247</Paragraphs>
  <Slides>32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Aptos Display</vt:lpstr>
      <vt:lpstr>Arial</vt:lpstr>
      <vt:lpstr>Calibri</vt:lpstr>
      <vt:lpstr>Cambria</vt:lpstr>
      <vt:lpstr>Lucida Bright</vt:lpstr>
      <vt:lpstr>Lucida Sans</vt:lpstr>
      <vt:lpstr>Times New Roman</vt:lpstr>
      <vt:lpstr>1_Office Theme</vt:lpstr>
      <vt:lpstr>PowerPoint Presentation</vt:lpstr>
      <vt:lpstr>Trends in Biological Control in the  United States</vt:lpstr>
      <vt:lpstr>PowerPoint Presentation</vt:lpstr>
      <vt:lpstr>PowerPoint Presentation</vt:lpstr>
      <vt:lpstr>Lacewings</vt:lpstr>
      <vt:lpstr>PowerPoint Presentation</vt:lpstr>
      <vt:lpstr>PowerPoint Presentation</vt:lpstr>
      <vt:lpstr>PowerPoint Presentation</vt:lpstr>
      <vt:lpstr>PowerPoint Presentation</vt:lpstr>
      <vt:lpstr>PowerPoint Presentation</vt:lpstr>
      <vt:lpstr>Bio-Bee Biological Systems, Israel</vt:lpstr>
      <vt:lpstr>PowerPoint Presentation</vt:lpstr>
      <vt:lpstr>PowerPoint Presentation</vt:lpstr>
      <vt:lpstr>PowerPoint Presentation</vt:lpstr>
      <vt:lpstr>Concerns About Pesticides</vt:lpstr>
      <vt:lpstr>PowerPoint Presentation</vt:lpstr>
      <vt:lpstr>PowerPoint Presentation</vt:lpstr>
      <vt:lpstr>Association of Natural Biocontrol Producers</vt:lpstr>
      <vt:lpstr>Production of Natural Enemies (Guide)</vt:lpstr>
      <vt:lpstr>PowerPoint Presentation</vt:lpstr>
      <vt:lpstr>PowerPoint Presentation</vt:lpstr>
      <vt:lpstr>PowerPoint Presentation</vt:lpstr>
      <vt:lpstr>PowerPoint Presentation</vt:lpstr>
      <vt:lpstr>PowerPoint Presentation</vt:lpstr>
      <vt:lpstr>PowerPoint Presentation</vt:lpstr>
      <vt:lpstr>CABI</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 - 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Leppla, Norman C</dc:creator>
  <cp:lastModifiedBy>Weigel,Kay</cp:lastModifiedBy>
  <cp:revision>5</cp:revision>
  <dcterms:created xsi:type="dcterms:W3CDTF">2025-04-28T15:35:06Z</dcterms:created>
  <dcterms:modified xsi:type="dcterms:W3CDTF">2025-07-07T14:36:32Z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0x01010045D214C92F095F49BFA00C8A4B18BE43</vt:lpwstr>
  </property>
</Properties>
</file>