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8" r:id="rId2"/>
    <p:sldId id="310" r:id="rId3"/>
    <p:sldId id="301" r:id="rId4"/>
    <p:sldId id="263" r:id="rId5"/>
    <p:sldId id="311" r:id="rId6"/>
    <p:sldId id="312" r:id="rId7"/>
    <p:sldId id="313" r:id="rId8"/>
    <p:sldId id="314" r:id="rId9"/>
    <p:sldId id="345" r:id="rId10"/>
    <p:sldId id="316" r:id="rId11"/>
    <p:sldId id="346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57" r:id="rId24"/>
    <p:sldId id="358" r:id="rId25"/>
    <p:sldId id="359" r:id="rId26"/>
    <p:sldId id="332" r:id="rId27"/>
    <p:sldId id="341" r:id="rId28"/>
    <p:sldId id="334" r:id="rId29"/>
    <p:sldId id="354" r:id="rId30"/>
    <p:sldId id="333" r:id="rId31"/>
    <p:sldId id="335" r:id="rId32"/>
    <p:sldId id="336" r:id="rId33"/>
    <p:sldId id="347" r:id="rId34"/>
    <p:sldId id="356" r:id="rId35"/>
    <p:sldId id="338" r:id="rId36"/>
    <p:sldId id="337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E Ascerno" initials="ME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  <a:srgbClr val="FFFF00"/>
    <a:srgbClr val="000099"/>
    <a:srgbClr val="E7E6D5"/>
    <a:srgbClr val="00FF00"/>
    <a:srgbClr val="CCCAA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103" autoAdjust="0"/>
  </p:normalViewPr>
  <p:slideViewPr>
    <p:cSldViewPr snapToGrid="0">
      <p:cViewPr>
        <p:scale>
          <a:sx n="50" d="100"/>
          <a:sy n="50" d="100"/>
        </p:scale>
        <p:origin x="-181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69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pPr>
              <a:defRPr/>
            </a:pPr>
            <a:fld id="{A973F89F-24C5-40E2-B2A0-4D3B769F0615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pPr>
              <a:defRPr/>
            </a:pPr>
            <a:fld id="{B45C8DCD-B79C-4D42-AAAC-C47FCE9E6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0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62BE203C-5BE5-4636-8D5F-FA40502EB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3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B189-1924-4FEA-A62A-FDB24A95ADD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CFA70-8EB5-4518-9102-8BB903A3507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CF0A7-189C-4D15-A29E-627F3D47BDD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24841-46D8-48E1-8D3B-ED63BA03684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AB7BE-FD16-45B8-B55A-97C774F2A19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1D143-2E0C-4343-AB21-8567E8B51EA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F1829-55DB-4AAC-A421-0E2BCE8BD71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4C5EE-141C-47A3-99E7-828233C7EE6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47C21-6F67-4670-8310-A5F215626E2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111" y="4385125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D82B2-175B-44B5-9F54-39ADBD7D92F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8C175-8A63-4A00-9C84-4C3E001DAA3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46113"/>
            <a:ext cx="4645025" cy="348456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84CAA-6A17-49CA-B571-4045EEAC9AC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213C4-E73D-4CF2-ADED-DFD989F4144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4979C-1383-41D1-956F-C94260D8EA3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E47E7-C379-4D64-B871-3B6E76615EA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CC408-546B-49CF-81AD-2C7EBDF9BA0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FC70F-3167-497D-85FD-A7B4FFAC7C9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/>
            <a:fld id="{BC5B0784-7485-4242-8C62-54609185A4B8}" type="slidenum">
              <a:rPr lang="en-US" sz="1200" baseline="0"/>
              <a:pPr algn="r"/>
              <a:t>27</a:t>
            </a:fld>
            <a:endParaRPr lang="en-US" sz="1200" baseline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D1A7C-7C2E-4787-A7F8-B98330881DC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C7727-889A-43DC-9605-A243769CB8C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F3147-D0FD-419D-9A54-97AFEB6746B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52859-5B1F-4115-A193-E5C6F3C1861A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0C5C4-59DA-48F7-9B48-8622BF268699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E203C-5BE5-4636-8D5F-FA40502EB70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ACF4C-076D-4875-A92E-672816F991D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F4F85-F9B9-4A31-BC50-146AE90A5981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762D3-73C8-4726-B71A-8339D53C2CD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655" y="432218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5A93F-287F-4C84-A4E5-F4F764E61C2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06106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4A6AB-B7C9-4490-BACA-454074225D3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1A575-061E-4C4E-B051-514635E7216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606919" y="4436774"/>
            <a:ext cx="5608320" cy="4859628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CD41-0227-4667-BCBE-4EDA7CB5FBE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06919" y="4436774"/>
            <a:ext cx="5608320" cy="4859628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/>
            <a:fld id="{0BD35FEF-87B4-4889-BB43-63D630BB595B}" type="slidenum">
              <a:rPr lang="en-US" sz="1200" baseline="0"/>
              <a:pPr algn="r"/>
              <a:t>9</a:t>
            </a:fld>
            <a:endParaRPr lang="en-US" sz="1200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4FAC-079F-42B8-A544-6B310980C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274638"/>
            <a:ext cx="6062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F4F8-392D-4783-93C8-5B4CEC4B0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004C-C3AB-4B8B-A65F-D7189B05D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9464-A055-4B35-8E4E-461CFFD71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1F7C-B136-4C97-8A47-A3CD33A19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300F-1411-4350-A4AA-A2733E2E6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07D4-F430-4C4E-925C-30998AAA6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FC-CD9F-4149-BD5A-9CA58BC3F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657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DF44-8599-4FC3-902C-465304FBC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43C1-BF56-468F-9603-7917710A1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F34C-A625-47EF-987A-1CC8BA1AF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E769-16F3-46A6-A8B3-5A6FCD4C9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6954-4D4E-4467-B6A1-6218AD4A07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CCAB-CEE9-445D-BB80-5EB8CEC36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6DE56-35FA-4B79-98E8-91D8A8A85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8DA1-4AE3-4AD2-BF0B-3713BC692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74621-933A-4E5E-A554-8C0C54A71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E7E6D5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1EFAE03B-94CC-4DFB-88BD-5F8741A53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7" descr="logoipmcube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11988" y="460375"/>
            <a:ext cx="1743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7088188" y="1143000"/>
            <a:ext cx="18891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AutoShape 9"/>
          <p:cNvSpPr>
            <a:spLocks noChangeArrowheads="1"/>
          </p:cNvSpPr>
          <p:nvPr/>
        </p:nvSpPr>
        <p:spPr bwMode="auto">
          <a:xfrm>
            <a:off x="152400" y="76200"/>
            <a:ext cx="8839200" cy="6705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7E6D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274638"/>
            <a:ext cx="6575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scerno@umn.ed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nowierski@nifa.usda.gov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470025" y="14255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800" b="1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38151" y="1450061"/>
            <a:ext cx="807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IPM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4400" b="1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On-line IPM Education for the Workforce</a:t>
            </a:r>
            <a:endParaRPr lang="en-US" sz="4400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54113" y="358775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Robert M. </a:t>
            </a:r>
            <a:r>
              <a:rPr lang="en-US" b="1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Nowierski</a:t>
            </a:r>
            <a:endParaRPr lang="en-US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Program Leader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Bio-Based Pest Management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USDA- NIFA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Washington, </a:t>
            </a:r>
            <a:r>
              <a:rPr lang="en-US" b="1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DC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b="1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Rnowierski@nifa.usda.gov</a:t>
            </a:r>
            <a:endParaRPr lang="en-US" b="1" baseline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99"/>
                </a:solidFill>
              </a:rPr>
              <a:t>Training Modules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6032" y="2030730"/>
            <a:ext cx="8629650" cy="3973513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Scheduled at various times of the year based on demand.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Each module is typically 6 weeks long.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Content is entirely online.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Asynchronous delivery.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Continuing Education Units (CEUs) and Certificate of Completion for each module.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Distance Education Platform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0225" y="1713533"/>
            <a:ext cx="4429021" cy="54229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Training modules are delivered online via the </a:t>
            </a:r>
            <a:r>
              <a:rPr lang="en-US" sz="2800" b="1" dirty="0" err="1" smtClean="0">
                <a:solidFill>
                  <a:srgbClr val="000099"/>
                </a:solidFill>
              </a:rPr>
              <a:t>Moodle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u="sng" dirty="0" smtClean="0">
                <a:solidFill>
                  <a:srgbClr val="000099"/>
                </a:solidFill>
              </a:rPr>
              <a:t>Classroom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u="sng" dirty="0" smtClean="0">
                <a:solidFill>
                  <a:srgbClr val="000099"/>
                </a:solidFill>
              </a:rPr>
              <a:t>Management System </a:t>
            </a:r>
            <a:r>
              <a:rPr lang="en-US" sz="2800" b="1" dirty="0" smtClean="0">
                <a:solidFill>
                  <a:srgbClr val="000099"/>
                </a:solidFill>
              </a:rPr>
              <a:t>(CMS)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Student progress is self-paced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Modules and grades are available 24/7</a:t>
            </a:r>
          </a:p>
          <a:p>
            <a:pPr lvl="1">
              <a:buClr>
                <a:schemeClr val="tx1"/>
              </a:buClr>
            </a:pPr>
            <a:endParaRPr lang="en-US" b="1" dirty="0" smtClean="0">
              <a:solidFill>
                <a:srgbClr val="000099"/>
              </a:solidFill>
            </a:endParaRPr>
          </a:p>
        </p:txBody>
      </p:sp>
      <p:pic>
        <p:nvPicPr>
          <p:cNvPr id="15364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4500" y="1698625"/>
            <a:ext cx="3724275" cy="935038"/>
          </a:xfrm>
        </p:spPr>
      </p:pic>
      <p:pic>
        <p:nvPicPr>
          <p:cNvPr id="15368" name="Picture 8" descr="http://moodlesolutions.packtpub.com/MoodleSolution-front-cover-ful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033" y="3507697"/>
            <a:ext cx="2060913" cy="2609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Training Modules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19250"/>
            <a:ext cx="8629650" cy="29527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The curricula emphasizes practical content.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Academic content is included to the extent necessary to support the understanding of practical content and ongoing IPM education.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Multiple learning formats and assessments are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    used to maximize learning and retention of info</a:t>
            </a:r>
          </a:p>
        </p:txBody>
      </p:sp>
      <p:pic>
        <p:nvPicPr>
          <p:cNvPr id="16389" name="Picture 5" descr="http://www.distance-educations.tk/wp-content/uploads/Learning-distanc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46" y="4586989"/>
            <a:ext cx="2744875" cy="1821305"/>
          </a:xfrm>
          <a:prstGeom prst="rect">
            <a:avLst/>
          </a:prstGeom>
          <a:noFill/>
        </p:spPr>
      </p:pic>
      <p:pic>
        <p:nvPicPr>
          <p:cNvPr id="16393" name="Picture 9" descr="http://keep3.sjfc.edu/students/kla04046/e-port/MSTI%20260/Learning%20Styles%20and%20Multiple%20Intelligences/learning-sty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0966" y="4586989"/>
            <a:ext cx="2423734" cy="18662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614597" y="4601980"/>
            <a:ext cx="2743200" cy="1783830"/>
          </a:xfrm>
          <a:prstGeom prst="rect">
            <a:avLst/>
          </a:prstGeom>
          <a:noFill/>
          <a:ln w="9525" cap="flat" cmpd="sng" algn="ctr">
            <a:solidFill>
              <a:schemeClr val="tx1">
                <a:alpha val="8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3" y="230188"/>
            <a:ext cx="6575425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3-Tiered IPM </a:t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>Training Program</a:t>
            </a:r>
          </a:p>
        </p:txBody>
      </p:sp>
      <p:sp>
        <p:nvSpPr>
          <p:cNvPr id="5" name="Isosceles Triangle 4"/>
          <p:cNvSpPr/>
          <p:nvPr/>
        </p:nvSpPr>
        <p:spPr bwMode="auto">
          <a:xfrm>
            <a:off x="796925" y="1485900"/>
            <a:ext cx="7632700" cy="5068888"/>
          </a:xfrm>
          <a:prstGeom prst="triangle">
            <a:avLst>
              <a:gd name="adj" fmla="val 4942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363788" y="5865813"/>
            <a:ext cx="4494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IPM Core Concepts Module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2925" y="4638675"/>
            <a:ext cx="3003550" cy="42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Pest Biology Modules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3838575" y="3038475"/>
            <a:ext cx="15144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Specialty    Modules</a:t>
            </a:r>
          </a:p>
        </p:txBody>
      </p:sp>
      <p:cxnSp>
        <p:nvCxnSpPr>
          <p:cNvPr id="18439" name="Straight Connector 11"/>
          <p:cNvCxnSpPr>
            <a:cxnSpLocks noChangeShapeType="1"/>
            <a:stCxn id="5" idx="1"/>
            <a:endCxn id="5" idx="5"/>
          </p:cNvCxnSpPr>
          <p:nvPr/>
        </p:nvCxnSpPr>
        <p:spPr bwMode="auto">
          <a:xfrm rot="10800000" flipH="1">
            <a:off x="2682875" y="4021138"/>
            <a:ext cx="38163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0" name="Straight Connector 19"/>
          <p:cNvCxnSpPr>
            <a:cxnSpLocks noChangeShapeType="1"/>
          </p:cNvCxnSpPr>
          <p:nvPr/>
        </p:nvCxnSpPr>
        <p:spPr bwMode="auto">
          <a:xfrm flipV="1">
            <a:off x="1528763" y="5562600"/>
            <a:ext cx="6148387" cy="4127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-17745"/>
            <a:ext cx="6950075" cy="11430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000099"/>
                </a:solidFill>
              </a:rPr>
              <a:t/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b="1" dirty="0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049588" y="2090738"/>
            <a:ext cx="5683250" cy="341153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Basic concepts about IPM and IPM implementation.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15 hours of instruction.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 Spanish translation available.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  <p:pic>
        <p:nvPicPr>
          <p:cNvPr id="7" name="Picture 6" descr="moth-spir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695" y="1505201"/>
            <a:ext cx="2233535" cy="1695333"/>
          </a:xfrm>
          <a:prstGeom prst="rect">
            <a:avLst/>
          </a:prstGeom>
        </p:spPr>
      </p:pic>
      <p:pic>
        <p:nvPicPr>
          <p:cNvPr id="9" name="Picture 8" descr="1265017 - Soybean rust, by R. Frederick, 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745" y="3372789"/>
            <a:ext cx="2196802" cy="1498860"/>
          </a:xfrm>
          <a:prstGeom prst="rect">
            <a:avLst/>
          </a:prstGeom>
        </p:spPr>
      </p:pic>
      <p:pic>
        <p:nvPicPr>
          <p:cNvPr id="11" name="Picture 10" descr="Purple loosestrife closeup - 1391116 - photo by J.D. By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745" y="5126635"/>
            <a:ext cx="2288671" cy="1521311"/>
          </a:xfrm>
          <a:prstGeom prst="rect">
            <a:avLst/>
          </a:prstGeom>
        </p:spPr>
      </p:pic>
      <p:pic>
        <p:nvPicPr>
          <p:cNvPr id="12" name="Picture 11" descr="feral pig - Spottyp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1562" y="5077057"/>
            <a:ext cx="2381250" cy="1590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615950"/>
            <a:ext cx="6950075" cy="6858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292100" y="1812925"/>
            <a:ext cx="8609013" cy="47561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1 Introduction to IPM.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Pests and pest impacts.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 management.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History of pesticide use.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IPM developed in response to pesticide problems.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2 IPM Economic Concepts.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 populations.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Natural control and general equilibrium position (GEP).  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Economic thresholds (ET).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Economic injury level (EIL).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50075" cy="798513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534988" y="1420813"/>
            <a:ext cx="8609012" cy="54371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3 Host Plant Resistance.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Coevolution and selection pressure.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Resistance mechanisms: antixenosis, antibiosis, and tolerance.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Constitutive and induced resistance and their fitness costs.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Resistance genetics.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4 IPM Tactics―Biological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Biological control organisms.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Arthropod parasites and parasitoids.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Arthropod predators.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Behavior modification.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4013"/>
            <a:ext cx="6950075" cy="350837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298450" y="1308100"/>
            <a:ext cx="8609013" cy="50053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5 IPM Tactics―Chemical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regulations.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classification.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mode of action (MOA).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resistance.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Insecticide, fungicide and herbicide resistance management.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Pesticide safety, pesticide residues and tolerances.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Environmental fate of pesticides.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6 IPM Tactics―Physical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Physical barriers, manual weeding, mulches, pneumatic control, and thermal techniques.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27025"/>
            <a:ext cx="6950075" cy="1143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92113" y="1719263"/>
            <a:ext cx="8609012" cy="50053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7 IPM Tactics―Cultural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Sanitation, soil tillage, crop rotations, interplanting, trap crops, cover crops, elimination of alternate hosts.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8 IPM Tactics―Regulatory Control.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USDA Animal Plant Health Inspection Service (APHIS) Plant Protection and Quarantine (PPQ).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Department of Homeland Security Customs (DHS) Border Patrol agricultural inspection.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33363"/>
            <a:ext cx="6950075" cy="5254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92113" y="1303338"/>
            <a:ext cx="8609012" cy="54213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9 Introduction to Invasive Species.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Definition of an invasive species, Executive Order 13112.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National Invasive Species Council (NISC).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Impact of invasive species.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APHIS prevention, monitoring, control and emergency program costs― $0.9 to $1.4 billion annually.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Crop and environmental losses of approx. $120 billion annually.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Biological stages of invasion:  arrival,  establishment, integration, and  spread.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rgbClr val="000099"/>
                </a:solidFill>
              </a:rPr>
              <a:t>Prevention of arrival in wooden packaging and on live plants.</a:t>
            </a:r>
          </a:p>
          <a:p>
            <a:pPr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What is </a:t>
            </a:r>
            <a:r>
              <a:rPr lang="en-US" sz="4800" b="1" dirty="0" smtClean="0">
                <a:solidFill>
                  <a:srgbClr val="000099"/>
                </a:solidFill>
              </a:rPr>
              <a:t>IPM</a:t>
            </a:r>
            <a:r>
              <a:rPr lang="en-US" sz="4800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?</a:t>
            </a:r>
            <a:endParaRPr lang="en-US" b="1" baseline="300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85775" y="1730375"/>
            <a:ext cx="8229600" cy="5127625"/>
          </a:xfrm>
        </p:spPr>
        <p:txBody>
          <a:bodyPr/>
          <a:lstStyle/>
          <a:p>
            <a:pPr defTabSz="4483100">
              <a:spcBef>
                <a:spcPct val="50000"/>
              </a:spcBef>
              <a:buClrTx/>
            </a:pPr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stands for ‘</a:t>
            </a:r>
            <a:r>
              <a:rPr lang="en-US" b="1" u="sng" dirty="0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rofessional </a:t>
            </a:r>
            <a:r>
              <a:rPr lang="en-US" b="1" u="sng" dirty="0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rogram in </a:t>
            </a:r>
            <a:r>
              <a:rPr lang="en-US" b="1" u="sng" dirty="0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est Management’. </a:t>
            </a:r>
          </a:p>
          <a:p>
            <a:pPr defTabSz="4483100">
              <a:spcBef>
                <a:spcPct val="50000"/>
              </a:spcBef>
              <a:buClrTx/>
            </a:pPr>
            <a:r>
              <a:rPr lang="en-US" b="1" dirty="0" smtClean="0">
                <a:solidFill>
                  <a:srgbClr val="000099"/>
                </a:solidFill>
              </a:rPr>
              <a:t>The 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Training Consortium was formed to meet the diverse Integrated Pest Management needs of federal agencies and beyond. 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r>
              <a:rPr lang="en-US" sz="3600" b="1" dirty="0" smtClean="0">
                <a:solidFill>
                  <a:srgbClr val="FF3300"/>
                </a:solidFill>
              </a:rPr>
              <a:t>   www.umn.edu/ipm3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33363"/>
            <a:ext cx="6950075" cy="5254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99"/>
                </a:solidFill>
              </a:rPr>
              <a:t/>
            </a:r>
            <a:br>
              <a:rPr lang="en-US" sz="4000" smtClean="0">
                <a:solidFill>
                  <a:srgbClr val="000099"/>
                </a:solidFill>
              </a:rPr>
            </a:br>
            <a:r>
              <a:rPr lang="en-US" sz="4000" b="1" smtClean="0">
                <a:solidFill>
                  <a:srgbClr val="000099"/>
                </a:solidFill>
              </a:rPr>
              <a:t>IPM Core Concepts Module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92113" y="1303338"/>
            <a:ext cx="8609012" cy="49641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i="1" dirty="0" smtClean="0">
                <a:solidFill>
                  <a:srgbClr val="000099"/>
                </a:solidFill>
              </a:rPr>
              <a:t>Unit 9 (cont.) Introduction to Invasive Species.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Inspections―balancing biosecurity, trade, environmental, and volume considerations.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Prevention of arrival.  Is the inspection system adequate?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National Park Service Exotic Plant Management Teams.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Eradication Example:  Black rat on Anacapa Island.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Suppression/Containment Example: Emerald  ash borer</a:t>
            </a:r>
          </a:p>
          <a:p>
            <a:pPr lvl="2" eaLnBrk="1" hangingPunct="1"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Suppression Example:  Tamarisk (salt cedar)</a:t>
            </a:r>
          </a:p>
          <a:p>
            <a:pPr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0" lvl="1" eaLnBrk="1" hangingPunct="1">
              <a:buClr>
                <a:schemeClr val="tx1"/>
              </a:buClr>
              <a:defRPr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3062288" y="2346325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 baseline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99"/>
                </a:solidFill>
              </a:rPr>
              <a:t>Pest Biology Modules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931" y="1319720"/>
            <a:ext cx="5257800" cy="50006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Introduction to: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Plant Diseases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Weed Science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Planned: 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Arthropods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Vertebrates</a:t>
            </a:r>
          </a:p>
          <a:p>
            <a:pPr marL="342900" lvl="1" indent="-342900" eaLnBrk="1" hangingPunct="1">
              <a:buFontTx/>
              <a:buChar char="•"/>
            </a:pPr>
            <a:endParaRPr lang="en-US" dirty="0" smtClean="0">
              <a:solidFill>
                <a:srgbClr val="000099"/>
              </a:solidFill>
            </a:endParaRPr>
          </a:p>
          <a:p>
            <a:pPr marL="342900" lvl="1" indent="-342900" eaLnBrk="1" hangingPunct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2.5-10.0 </a:t>
            </a:r>
            <a:r>
              <a:rPr lang="en-US" dirty="0">
                <a:solidFill>
                  <a:srgbClr val="000099"/>
                </a:solidFill>
              </a:rPr>
              <a:t>hours of instruction per topic.</a:t>
            </a:r>
          </a:p>
          <a:p>
            <a:pPr eaLnBrk="1" hangingPunct="1"/>
            <a:endParaRPr lang="en-US" sz="2400" dirty="0" smtClean="0">
              <a:solidFill>
                <a:srgbClr val="000099"/>
              </a:solidFill>
            </a:endParaRPr>
          </a:p>
        </p:txBody>
      </p:sp>
      <p:pic>
        <p:nvPicPr>
          <p:cNvPr id="26628" name="Picture 11" descr="pic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92259" y="1450974"/>
            <a:ext cx="1689100" cy="1141412"/>
          </a:xfrm>
        </p:spPr>
      </p:pic>
      <p:pic>
        <p:nvPicPr>
          <p:cNvPr id="26629" name="Picture 6" descr="pic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44034" y="1450974"/>
            <a:ext cx="1185862" cy="1752600"/>
          </a:xfrm>
        </p:spPr>
      </p:pic>
      <p:pic>
        <p:nvPicPr>
          <p:cNvPr id="26630" name="Picture 8" descr="musk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3048" y="1450974"/>
            <a:ext cx="20843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DCP04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3048" y="2934208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07975"/>
            <a:ext cx="6575425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b="1" dirty="0" smtClean="0">
                <a:solidFill>
                  <a:srgbClr val="000099"/>
                </a:solidFill>
              </a:rPr>
              <a:t>Specialty Modules</a:t>
            </a:r>
            <a:r>
              <a:rPr lang="en-US" sz="4000" b="1" dirty="0" smtClean="0">
                <a:solidFill>
                  <a:srgbClr val="000099"/>
                </a:solidFill>
              </a:rPr>
              <a:t/>
            </a:r>
            <a:br>
              <a:rPr lang="en-US" sz="4000" b="1" dirty="0" smtClean="0">
                <a:solidFill>
                  <a:srgbClr val="000099"/>
                </a:solidFill>
              </a:rPr>
            </a:br>
            <a:endParaRPr lang="en-US" sz="4000" b="1" dirty="0" smtClean="0">
              <a:solidFill>
                <a:srgbClr val="000099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601" y="1261872"/>
            <a:ext cx="8229600" cy="5486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Current/Planned* Specialty Modules: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Invasive Species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IPM for Facility Managers 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and Supervisors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Imported Fire Ant IPM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Bed Bug Prevention and Control in the Hospitality Industry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IPM for Seasonal Employees*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IPM of Rangeland Weeds*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 smtClean="0">
                <a:solidFill>
                  <a:srgbClr val="000099"/>
                </a:solidFill>
              </a:rPr>
              <a:t>IPM of Feral Pigs*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2.5-15 hours of instruction per module. </a:t>
            </a:r>
          </a:p>
        </p:txBody>
      </p:sp>
      <p:pic>
        <p:nvPicPr>
          <p:cNvPr id="27652" name="Picture 8" descr="0305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42831" y="1911351"/>
            <a:ext cx="2001838" cy="1490662"/>
          </a:xfrm>
          <a:ln w="38100">
            <a:solidFill>
              <a:schemeClr val="tx1"/>
            </a:solidFill>
          </a:ln>
        </p:spPr>
      </p:pic>
      <p:pic>
        <p:nvPicPr>
          <p:cNvPr id="27653" name="Picture 13" descr="Imag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8219" y="4097655"/>
            <a:ext cx="20494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4" name="Straight Connector 6"/>
          <p:cNvCxnSpPr>
            <a:cxnSpLocks noChangeShapeType="1"/>
          </p:cNvCxnSpPr>
          <p:nvPr/>
        </p:nvCxnSpPr>
        <p:spPr bwMode="auto">
          <a:xfrm>
            <a:off x="900113" y="3402013"/>
            <a:ext cx="182562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301625"/>
            <a:ext cx="6575425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000099"/>
                </a:solidFill>
              </a:rPr>
              <a:t>Course Certificate Example: Rangeland Weed Management</a:t>
            </a:r>
          </a:p>
        </p:txBody>
      </p:sp>
      <p:pic>
        <p:nvPicPr>
          <p:cNvPr id="28675" name="Picture 18" descr="musk_thistle_m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2581275"/>
            <a:ext cx="1530350" cy="2049463"/>
          </a:xfrm>
        </p:spPr>
      </p:pic>
      <p:sp>
        <p:nvSpPr>
          <p:cNvPr id="28676" name="Text Box 13"/>
          <p:cNvSpPr txBox="1">
            <a:spLocks noChangeArrowheads="1"/>
          </p:cNvSpPr>
          <p:nvPr/>
        </p:nvSpPr>
        <p:spPr bwMode="auto">
          <a:xfrm>
            <a:off x="512763" y="1462088"/>
            <a:ext cx="2230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/>
          </a:p>
        </p:txBody>
      </p: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306388" y="1727200"/>
            <a:ext cx="21907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accent2"/>
                </a:solidFill>
              </a:rPr>
              <a:t>Principles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Core IPM Module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8678" name="Text Box 15"/>
          <p:cNvSpPr txBox="1">
            <a:spLocks noChangeArrowheads="1"/>
          </p:cNvSpPr>
          <p:nvPr/>
        </p:nvSpPr>
        <p:spPr bwMode="auto">
          <a:xfrm>
            <a:off x="2559050" y="1719263"/>
            <a:ext cx="25495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Pest Biology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Arthropods</a:t>
            </a:r>
          </a:p>
          <a:p>
            <a:r>
              <a:rPr lang="en-US">
                <a:solidFill>
                  <a:srgbClr val="000099"/>
                </a:solidFill>
              </a:rPr>
              <a:t>Plant Pathology</a:t>
            </a:r>
          </a:p>
          <a:p>
            <a:r>
              <a:rPr lang="en-US" b="1">
                <a:solidFill>
                  <a:srgbClr val="FF3300"/>
                </a:solidFill>
              </a:rPr>
              <a:t>Weed Science</a:t>
            </a:r>
          </a:p>
          <a:p>
            <a:r>
              <a:rPr lang="en-US">
                <a:solidFill>
                  <a:schemeClr val="accent2"/>
                </a:solidFill>
              </a:rPr>
              <a:t>Vertebrates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5178425" y="1049338"/>
            <a:ext cx="3248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 u="sng" baseline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Specialty Modules</a:t>
            </a:r>
          </a:p>
          <a:p>
            <a:r>
              <a:rPr lang="en-US" b="1">
                <a:solidFill>
                  <a:srgbClr val="FF0000"/>
                </a:solidFill>
              </a:rPr>
              <a:t>Rangeland Weeds</a:t>
            </a:r>
          </a:p>
          <a:p>
            <a:r>
              <a:rPr lang="en-US">
                <a:solidFill>
                  <a:srgbClr val="000099"/>
                </a:solidFill>
              </a:rPr>
              <a:t>Weeds of Natural Areas</a:t>
            </a:r>
          </a:p>
          <a:p>
            <a:r>
              <a:rPr lang="en-US">
                <a:solidFill>
                  <a:srgbClr val="000099"/>
                </a:solidFill>
              </a:rPr>
              <a:t>Invasive Species</a:t>
            </a:r>
          </a:p>
          <a:p>
            <a:r>
              <a:rPr lang="en-US">
                <a:solidFill>
                  <a:srgbClr val="000099"/>
                </a:solidFill>
              </a:rPr>
              <a:t>Landscape and Turf</a:t>
            </a:r>
          </a:p>
          <a:p>
            <a:r>
              <a:rPr lang="en-US">
                <a:solidFill>
                  <a:srgbClr val="000099"/>
                </a:solidFill>
              </a:rPr>
              <a:t>IPM for Facility Managers &amp; Supervisors</a:t>
            </a:r>
          </a:p>
        </p:txBody>
      </p:sp>
      <p:pic>
        <p:nvPicPr>
          <p:cNvPr id="28680" name="Picture 8" descr="DSCN176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3313" y="3870325"/>
            <a:ext cx="34909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2" descr="hillside_lr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088" y="3536950"/>
            <a:ext cx="2817812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397007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8025" y="5651500"/>
            <a:ext cx="14001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397007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2963" y="5611813"/>
            <a:ext cx="1430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000099"/>
                </a:solidFill>
              </a:rPr>
              <a:t>Course Certificate Example: Landscape and Turf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12763" y="1462088"/>
            <a:ext cx="2230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6388" y="1670050"/>
            <a:ext cx="21907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accent2"/>
                </a:solidFill>
              </a:rPr>
              <a:t>Principles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Core IPM Module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59050" y="1633538"/>
            <a:ext cx="25495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Pest Biology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Arthropods</a:t>
            </a:r>
          </a:p>
          <a:p>
            <a:r>
              <a:rPr lang="en-US" b="1">
                <a:solidFill>
                  <a:srgbClr val="FF3300"/>
                </a:solidFill>
              </a:rPr>
              <a:t>Plant Pathology</a:t>
            </a:r>
          </a:p>
          <a:p>
            <a:r>
              <a:rPr lang="en-US" b="1">
                <a:solidFill>
                  <a:srgbClr val="FF3300"/>
                </a:solidFill>
              </a:rPr>
              <a:t>Weed Science</a:t>
            </a:r>
          </a:p>
          <a:p>
            <a:r>
              <a:rPr lang="en-US">
                <a:solidFill>
                  <a:srgbClr val="000099"/>
                </a:solidFill>
              </a:rPr>
              <a:t>Vertebrates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024438" y="1635125"/>
            <a:ext cx="32480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Specialty Modules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Landscape and Turf</a:t>
            </a:r>
          </a:p>
          <a:p>
            <a:r>
              <a:rPr lang="en-US">
                <a:solidFill>
                  <a:srgbClr val="000099"/>
                </a:solidFill>
              </a:rPr>
              <a:t>Invasive Species</a:t>
            </a:r>
          </a:p>
          <a:p>
            <a:r>
              <a:rPr lang="en-US">
                <a:solidFill>
                  <a:srgbClr val="000099"/>
                </a:solidFill>
              </a:rPr>
              <a:t>Rangeland Weeds</a:t>
            </a:r>
          </a:p>
          <a:p>
            <a:r>
              <a:rPr lang="en-US">
                <a:solidFill>
                  <a:srgbClr val="000099"/>
                </a:solidFill>
              </a:rPr>
              <a:t>Weeds of Natural Areas</a:t>
            </a:r>
          </a:p>
        </p:txBody>
      </p:sp>
      <p:pic>
        <p:nvPicPr>
          <p:cNvPr id="29703" name="Picture 15" descr="HUNT00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4171950"/>
            <a:ext cx="298291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6" descr="Getty22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825" y="3516313"/>
            <a:ext cx="214788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7" descr="DSC_014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838" y="2547938"/>
            <a:ext cx="2039937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74638"/>
            <a:ext cx="6975475" cy="1331912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000099"/>
                </a:solidFill>
              </a:rPr>
              <a:t>Course Certificate Example: IPM </a:t>
            </a:r>
            <a:r>
              <a:rPr lang="en-US" sz="3200" b="1" dirty="0" smtClean="0">
                <a:solidFill>
                  <a:schemeClr val="accent2"/>
                </a:solidFill>
              </a:rPr>
              <a:t>for Facility Managers and Supervisors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2763" y="1462088"/>
            <a:ext cx="2230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33375" y="2105025"/>
            <a:ext cx="21907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accent2"/>
                </a:solidFill>
              </a:rPr>
              <a:t>Principles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Core IPM Module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59050" y="2122488"/>
            <a:ext cx="25495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Pest Biology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Arthropods</a:t>
            </a:r>
          </a:p>
          <a:p>
            <a:r>
              <a:rPr lang="en-US">
                <a:solidFill>
                  <a:schemeClr val="accent2"/>
                </a:solidFill>
              </a:rPr>
              <a:t>Plant Pathology</a:t>
            </a:r>
          </a:p>
          <a:p>
            <a:r>
              <a:rPr lang="en-US">
                <a:solidFill>
                  <a:schemeClr val="accent2"/>
                </a:solidFill>
              </a:rPr>
              <a:t>Weed Science</a:t>
            </a:r>
          </a:p>
          <a:p>
            <a:r>
              <a:rPr lang="en-US" b="1">
                <a:solidFill>
                  <a:srgbClr val="FF0000"/>
                </a:solidFill>
              </a:rPr>
              <a:t>Vertebrates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278438" y="2149475"/>
            <a:ext cx="32480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</a:rPr>
              <a:t>Specialty Modules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Landscape and Turf</a:t>
            </a:r>
          </a:p>
          <a:p>
            <a:r>
              <a:rPr lang="en-US">
                <a:solidFill>
                  <a:srgbClr val="000099"/>
                </a:solidFill>
              </a:rPr>
              <a:t>Invasive Species</a:t>
            </a:r>
          </a:p>
          <a:p>
            <a:r>
              <a:rPr lang="en-US">
                <a:solidFill>
                  <a:srgbClr val="000099"/>
                </a:solidFill>
              </a:rPr>
              <a:t>Rangeland Weeds</a:t>
            </a:r>
          </a:p>
          <a:p>
            <a:r>
              <a:rPr lang="en-US" b="1">
                <a:solidFill>
                  <a:srgbClr val="FF0000"/>
                </a:solidFill>
              </a:rPr>
              <a:t>IPM for Facility Managers and Supervisors</a:t>
            </a:r>
            <a:endParaRPr lang="en-US" sz="1600" b="1">
              <a:solidFill>
                <a:srgbClr val="FF0000"/>
              </a:solidFill>
            </a:endParaRPr>
          </a:p>
        </p:txBody>
      </p:sp>
      <p:pic>
        <p:nvPicPr>
          <p:cNvPr id="30727" name="Picture 12" descr="http://www.pmguk.com/Site/UserFiles/Image/Developing%20Value/CIMG4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4475" y="4264025"/>
            <a:ext cx="28225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8" descr="http://www.kiwicare.co.nz/img/content/246/248/ratty-17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050" y="5341938"/>
            <a:ext cx="19526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0" descr="http://www.asiaobserver.com/images/fbfiles/images/Cockroach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325" y="3824288"/>
            <a:ext cx="130968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9" descr="What_Is_IPM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013" y="3097213"/>
            <a:ext cx="1219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Benefits of IPM</a:t>
            </a:r>
            <a:r>
              <a:rPr lang="en-US" b="1" baseline="30000" dirty="0" smtClean="0">
                <a:solidFill>
                  <a:schemeClr val="accent2"/>
                </a:solidFill>
              </a:rPr>
              <a:t>3</a:t>
            </a:r>
            <a:r>
              <a:rPr lang="en-US" b="1" dirty="0" smtClean="0">
                <a:solidFill>
                  <a:schemeClr val="accent2"/>
                </a:solidFill>
              </a:rPr>
              <a:t> Training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Current expert content. </a:t>
            </a:r>
          </a:p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Electable topics to address agency needs.</a:t>
            </a:r>
          </a:p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Cost-effective.</a:t>
            </a:r>
          </a:p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Asynchronous online delivery.</a:t>
            </a:r>
          </a:p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Consistent IPM message across agencies.</a:t>
            </a:r>
          </a:p>
          <a:p>
            <a:pPr eaLnBrk="1" hangingPunct="1">
              <a:buClr>
                <a:schemeClr val="tx1"/>
              </a:buClr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Program Funding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98613"/>
            <a:ext cx="8229600" cy="4465637"/>
          </a:xfrm>
        </p:spPr>
        <p:txBody>
          <a:bodyPr/>
          <a:lstStyle/>
          <a:p>
            <a:pPr eaLnBrk="1" hangingPunct="1">
              <a:spcBef>
                <a:spcPts val="575"/>
              </a:spcBef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Grant funds from CSREES (now NIFA), NC-RIPM, USDA Inv. Spp. Coord., Univ. of Minnesota have been used during the development phase.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Ultimately, revenue must be generated to make the program self sustaining.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Module Fees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42913" y="1346200"/>
            <a:ext cx="8229600" cy="5054600"/>
          </a:xfrm>
        </p:spPr>
        <p:txBody>
          <a:bodyPr/>
          <a:lstStyle/>
          <a:p>
            <a:pPr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Per hour rates (est. $25/module hr)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Core Module (15 hrs.): $375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Core Module in Spanish (15 hrs.): $375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IPM for Facility Managers and Supervisors (15  hrs):  $375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Pest Biology – Weed Science (10 hrs.): $250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Pest Biology – Plant Diseases (6 hrs.): $150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Invasive Species (10 hrs.): $250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Imported Fire Ant IPM (10 hrs.): $250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 Bed Bug Prevention and Control in the    Hospitality Industry (15 hrs.): $375</a:t>
            </a:r>
          </a:p>
          <a:p>
            <a:pPr>
              <a:buClrTx/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Volume Discounts for IPM Modules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2057" y="1693672"/>
            <a:ext cx="8229600" cy="5054600"/>
          </a:xfrm>
        </p:spPr>
        <p:txBody>
          <a:bodyPr/>
          <a:lstStyle/>
          <a:p>
            <a:pPr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Agencies </a:t>
            </a:r>
            <a:r>
              <a:rPr lang="en-US" sz="2800" b="1" dirty="0">
                <a:solidFill>
                  <a:schemeClr val="accent2"/>
                </a:solidFill>
              </a:rPr>
              <a:t>and organizations can arrange block enrollments for multiple students (more than </a:t>
            </a:r>
            <a:r>
              <a:rPr lang="en-US" sz="2800" b="1" dirty="0" smtClean="0">
                <a:solidFill>
                  <a:schemeClr val="accent2"/>
                </a:solidFill>
              </a:rPr>
              <a:t>ten) using a Coupon Code system.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15% Discount (10-19 students)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25% Discount (20-29 students)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accent2"/>
                </a:solidFill>
              </a:rPr>
              <a:t>35% Discount (30-50 students)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27063" y="361950"/>
            <a:ext cx="7175500" cy="1143000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Who’s Involved in </a:t>
            </a:r>
            <a:br>
              <a:rPr lang="en-US" b="1" smtClean="0">
                <a:solidFill>
                  <a:srgbClr val="000099"/>
                </a:solidFill>
              </a:rPr>
            </a:br>
            <a:r>
              <a:rPr lang="en-US" b="1" smtClean="0">
                <a:solidFill>
                  <a:srgbClr val="000099"/>
                </a:solidFill>
              </a:rPr>
              <a:t>Steering IPM</a:t>
            </a:r>
            <a:r>
              <a:rPr lang="en-US" b="1" baseline="30000" smtClean="0">
                <a:solidFill>
                  <a:srgbClr val="000099"/>
                </a:solidFill>
              </a:rPr>
              <a:t>3 </a:t>
            </a:r>
            <a:r>
              <a:rPr lang="en-US" b="1" smtClean="0">
                <a:solidFill>
                  <a:srgbClr val="000099"/>
                </a:solidFill>
              </a:rPr>
              <a:t>?</a:t>
            </a:r>
            <a:endParaRPr lang="en-US" b="1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65200" y="2006600"/>
            <a:ext cx="6754813" cy="3586163"/>
          </a:xfrm>
        </p:spPr>
        <p:txBody>
          <a:bodyPr/>
          <a:lstStyle/>
          <a:p>
            <a:pPr defTabSz="4483100">
              <a:spcBef>
                <a:spcPct val="500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IPM practitioners from </a:t>
            </a:r>
            <a:r>
              <a:rPr lang="en-US" b="1" u="sng" dirty="0" smtClean="0">
                <a:solidFill>
                  <a:srgbClr val="000099"/>
                </a:solidFill>
              </a:rPr>
              <a:t>land grant institutions </a:t>
            </a:r>
            <a:r>
              <a:rPr lang="en-US" b="1" dirty="0" smtClean="0">
                <a:solidFill>
                  <a:srgbClr val="000099"/>
                </a:solidFill>
              </a:rPr>
              <a:t>and from </a:t>
            </a:r>
            <a:r>
              <a:rPr lang="en-US" b="1" u="sng" dirty="0" smtClean="0">
                <a:solidFill>
                  <a:srgbClr val="000099"/>
                </a:solidFill>
              </a:rPr>
              <a:t>federal agencies</a:t>
            </a:r>
            <a:r>
              <a:rPr lang="en-US" b="1" dirty="0" smtClean="0">
                <a:solidFill>
                  <a:srgbClr val="000099"/>
                </a:solidFill>
              </a:rPr>
              <a:t>, a number of which are under a federal mandate to implement IPM.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23850" y="524574"/>
            <a:ext cx="7794625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Program Revenue </a:t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4000" b="1" dirty="0" smtClean="0">
                <a:solidFill>
                  <a:schemeClr val="accent2"/>
                </a:solidFill>
              </a:rPr>
              <a:t>from Fees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30200" y="2005013"/>
            <a:ext cx="8604250" cy="4465637"/>
          </a:xfrm>
        </p:spPr>
        <p:txBody>
          <a:bodyPr/>
          <a:lstStyle/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Updating existing modules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Creation of new IPM modules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Up-front funding for the development of course content ($400 per contact hr)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Funding for instructors (1/3 of course fee)</a:t>
            </a:r>
          </a:p>
          <a:p>
            <a:pPr eaLnBrk="1" hangingPunct="1">
              <a:buClrTx/>
            </a:pPr>
            <a:r>
              <a:rPr lang="en-US" sz="2800" b="1" dirty="0" smtClean="0">
                <a:solidFill>
                  <a:schemeClr val="accent2"/>
                </a:solidFill>
              </a:rPr>
              <a:t>IPM</a:t>
            </a:r>
            <a:r>
              <a:rPr lang="en-US" sz="2800" b="1" baseline="30000" dirty="0" smtClean="0">
                <a:solidFill>
                  <a:schemeClr val="accent2"/>
                </a:solidFill>
              </a:rPr>
              <a:t>3</a:t>
            </a:r>
            <a:r>
              <a:rPr lang="en-US" sz="2800" b="1" dirty="0" smtClean="0">
                <a:solidFill>
                  <a:schemeClr val="accent2"/>
                </a:solidFill>
              </a:rPr>
              <a:t> Training Consortium infrastructure</a:t>
            </a:r>
          </a:p>
          <a:p>
            <a:pPr eaLnBrk="1" hangingPunct="1">
              <a:buClrTx/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   and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13" y="265113"/>
            <a:ext cx="6402387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Operability Status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35050" y="1303020"/>
            <a:ext cx="6567488" cy="4808538"/>
          </a:xfrm>
        </p:spPr>
        <p:txBody>
          <a:bodyPr>
            <a:noAutofit/>
          </a:bodyPr>
          <a:lstStyle/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IPM Core Concepts Module</a:t>
            </a:r>
            <a:endParaRPr lang="en-US" b="1" u="sng" dirty="0" smtClean="0">
              <a:solidFill>
                <a:schemeClr val="accent2"/>
              </a:solidFill>
            </a:endParaRP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 9 – May 21,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determined)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Invasive Species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 9 – May 21,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Biology of Weeds 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 descr="Kudzu infestation - 0002156 - photo by K. Brit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3882" y="3117968"/>
            <a:ext cx="2852403" cy="1901602"/>
          </a:xfrm>
          <a:prstGeom prst="rect">
            <a:avLst/>
          </a:prstGeom>
        </p:spPr>
      </p:pic>
      <p:pic>
        <p:nvPicPr>
          <p:cNvPr id="5" name="Picture 4" descr="Spotted knapweed - 1459916 - S. Dew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6263" y="5186597"/>
            <a:ext cx="2079885" cy="138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00050" y="212725"/>
            <a:ext cx="6575425" cy="7937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Operability Status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90100" y="1208363"/>
            <a:ext cx="8229600" cy="5208587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3200" b="1" u="sng" dirty="0" smtClean="0">
              <a:solidFill>
                <a:schemeClr val="accent2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Biology of Plant Diseases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IPM for Facility Managers &amp; Supervisors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April 9 – June 18,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Oct-Nov </a:t>
            </a:r>
            <a:r>
              <a:rPr lang="en-US" b="1" dirty="0">
                <a:solidFill>
                  <a:schemeClr val="accent2"/>
                </a:solidFill>
              </a:rPr>
              <a:t>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Imported Fire Ant IPM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 9 – May 21,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determined)</a:t>
            </a:r>
          </a:p>
        </p:txBody>
      </p:sp>
      <p:pic>
        <p:nvPicPr>
          <p:cNvPr id="4" name="Picture 3" descr="1265017 - Soybean rust, by R. Frederick, 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5815" y="1858774"/>
            <a:ext cx="1603603" cy="1094125"/>
          </a:xfrm>
          <a:prstGeom prst="rect">
            <a:avLst/>
          </a:prstGeom>
        </p:spPr>
      </p:pic>
      <p:pic>
        <p:nvPicPr>
          <p:cNvPr id="11266" name="Picture 2" descr="http://t0.gstatic.com/images?q=tbn:ANd9GcScduMsxp7isVyXebfkKBbNwdTlj1-jVoHsPPNyB1LUHbjq4F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061" y="4401637"/>
            <a:ext cx="24574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377190" y="185888"/>
            <a:ext cx="6575425" cy="7937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Operability Status</a:t>
            </a:r>
            <a:endParaRPr 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651237" y="1234624"/>
            <a:ext cx="7678738" cy="4937576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IPM Core Concepts Module – Spanish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Translation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Apr 9 – May 21, 2012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Oct-Nov 2012 (dates to be</a:t>
            </a:r>
          </a:p>
          <a:p>
            <a:pPr marL="400050" lvl="2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chemeClr val="accent2"/>
                </a:solidFill>
              </a:rPr>
              <a:t>determined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Biology of Vertebrates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Content developer found; 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funding being sought.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b="1" u="sng" dirty="0">
                <a:solidFill>
                  <a:schemeClr val="accent2"/>
                </a:solidFill>
              </a:rPr>
              <a:t>IPM for Seasonal Workers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In development.  </a:t>
            </a:r>
            <a:endParaRPr lang="en-US" b="1" u="sng" dirty="0">
              <a:solidFill>
                <a:schemeClr val="accent2"/>
              </a:solidFill>
            </a:endParaRP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b="1" u="sng" dirty="0">
              <a:solidFill>
                <a:schemeClr val="accent2"/>
              </a:solidFill>
            </a:endParaRP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b="1" u="sng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 descr="imagesCATA01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8199" y="2095258"/>
            <a:ext cx="1624481" cy="1081018"/>
          </a:xfrm>
          <a:prstGeom prst="rect">
            <a:avLst/>
          </a:prstGeom>
        </p:spPr>
      </p:pic>
      <p:pic>
        <p:nvPicPr>
          <p:cNvPr id="9218" name="Picture 2" descr="http://4.bp.blogspot.com/-PF1H4vQYzo0/TaOcENS3LfI/AAAAAAAAA0w/BMCmEbwaT6I/s1600/nut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8199" y="4098779"/>
            <a:ext cx="1913067" cy="1277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3896" y="749806"/>
            <a:ext cx="5404104" cy="5437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+mj-lt"/>
              </a:rPr>
              <a:t>Operability Status</a:t>
            </a:r>
            <a:endParaRPr 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804" y="1526570"/>
            <a:ext cx="8026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u="sng" dirty="0">
                <a:solidFill>
                  <a:schemeClr val="accent2"/>
                </a:solidFill>
                <a:latin typeface="+mn-lt"/>
              </a:rPr>
              <a:t>Bed </a:t>
            </a: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Bug </a:t>
            </a:r>
            <a:r>
              <a:rPr lang="en-US" sz="3200" b="1" u="sng" dirty="0">
                <a:solidFill>
                  <a:schemeClr val="accent2"/>
                </a:solidFill>
                <a:latin typeface="+mn-lt"/>
              </a:rPr>
              <a:t>Prevention </a:t>
            </a: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and Control </a:t>
            </a:r>
          </a:p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in </a:t>
            </a:r>
            <a:r>
              <a:rPr lang="en-US" sz="3200" b="1" u="sng" dirty="0">
                <a:solidFill>
                  <a:schemeClr val="accent2"/>
                </a:solidFill>
                <a:latin typeface="+mn-lt"/>
              </a:rPr>
              <a:t>the Hospitality </a:t>
            </a: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Industry</a:t>
            </a:r>
          </a:p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endParaRPr lang="en-US" b="1" u="sng" dirty="0">
              <a:solidFill>
                <a:schemeClr val="accent2"/>
              </a:solidFill>
              <a:latin typeface="+mn-lt"/>
            </a:endParaRPr>
          </a:p>
          <a:p>
            <a:pPr marL="857250" lvl="2" indent="-457200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Oct-Nov 2012 (dates to 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be determined)</a:t>
            </a:r>
          </a:p>
          <a:p>
            <a:pPr marL="400050" lvl="2" eaLnBrk="1" hangingPunct="1">
              <a:lnSpc>
                <a:spcPct val="90000"/>
              </a:lnSpc>
              <a:buClr>
                <a:schemeClr val="tx1"/>
              </a:buClr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IPM </a:t>
            </a:r>
            <a:r>
              <a:rPr lang="en-US" sz="3200" b="1" u="sng" dirty="0">
                <a:solidFill>
                  <a:schemeClr val="accent2"/>
                </a:solidFill>
                <a:latin typeface="+mn-lt"/>
              </a:rPr>
              <a:t>for Feral </a:t>
            </a:r>
            <a:r>
              <a:rPr lang="en-US" sz="3200" b="1" u="sng" dirty="0" smtClean="0">
                <a:solidFill>
                  <a:schemeClr val="accent2"/>
                </a:solidFill>
                <a:latin typeface="+mn-lt"/>
              </a:rPr>
              <a:t>Pigs</a:t>
            </a:r>
          </a:p>
          <a:p>
            <a:pPr marL="0" lvl="1" eaLnBrk="1" hangingPunct="1">
              <a:lnSpc>
                <a:spcPct val="90000"/>
              </a:lnSpc>
              <a:buClr>
                <a:schemeClr val="tx1"/>
              </a:buClr>
            </a:pPr>
            <a:endParaRPr lang="en-US" b="1" u="sng" dirty="0">
              <a:solidFill>
                <a:schemeClr val="accent2"/>
              </a:solidFill>
              <a:latin typeface="+mn-lt"/>
            </a:endParaRPr>
          </a:p>
          <a:p>
            <a:pPr marL="857250" lvl="2" indent="-457200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Funding and content developer being sought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. </a:t>
            </a:r>
          </a:p>
          <a:p>
            <a:pPr marL="400050" lvl="2" eaLnBrk="1" hangingPunct="1">
              <a:lnSpc>
                <a:spcPct val="90000"/>
              </a:lnSpc>
              <a:buClr>
                <a:schemeClr val="tx1"/>
              </a:buClr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  <a:p>
            <a:pPr marL="0" lvl="1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u="sng" dirty="0" smtClean="0">
                <a:solidFill>
                  <a:schemeClr val="accent2"/>
                </a:solidFill>
              </a:rPr>
              <a:t>IPM </a:t>
            </a:r>
            <a:r>
              <a:rPr lang="en-US" sz="3200" b="1" u="sng" dirty="0">
                <a:solidFill>
                  <a:schemeClr val="accent2"/>
                </a:solidFill>
              </a:rPr>
              <a:t>Credential for PCAs in Specialty </a:t>
            </a:r>
            <a:r>
              <a:rPr lang="en-US" sz="3200" b="1" u="sng" dirty="0" smtClean="0">
                <a:solidFill>
                  <a:schemeClr val="accent2"/>
                </a:solidFill>
              </a:rPr>
              <a:t>Crops </a:t>
            </a:r>
          </a:p>
          <a:p>
            <a:pPr marL="0" lvl="1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u="sng" dirty="0" smtClean="0">
              <a:solidFill>
                <a:schemeClr val="accent2"/>
              </a:solidFill>
            </a:endParaRPr>
          </a:p>
          <a:p>
            <a:pPr marL="800100" lvl="2" indent="-3429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NRCS and IPM Working Group – ID training needs for PCAs in specialty crops. </a:t>
            </a:r>
          </a:p>
          <a:p>
            <a:pPr marL="800100" lvl="2" indent="-3429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IPM Institute of North America, NRCS, and the IPM Credential Steering Committee developed </a:t>
            </a:r>
            <a:r>
              <a:rPr lang="en-US" b="1" dirty="0">
                <a:solidFill>
                  <a:schemeClr val="accent2"/>
                </a:solidFill>
              </a:rPr>
              <a:t>performance objectives and exam </a:t>
            </a:r>
            <a:r>
              <a:rPr lang="en-US" b="1" dirty="0" smtClean="0">
                <a:solidFill>
                  <a:schemeClr val="accent2"/>
                </a:solidFill>
              </a:rPr>
              <a:t>questions for TSPs to get certified by NRCS so they can develop CAPs. (Plan is for IPM Credential to be certified through Nat. Alliance for </a:t>
            </a:r>
            <a:r>
              <a:rPr lang="en-US" b="1" dirty="0" err="1" smtClean="0">
                <a:solidFill>
                  <a:schemeClr val="accent2"/>
                </a:solidFill>
              </a:rPr>
              <a:t>Indep</a:t>
            </a:r>
            <a:r>
              <a:rPr lang="en-US" b="1" dirty="0" smtClean="0">
                <a:solidFill>
                  <a:schemeClr val="accent2"/>
                </a:solidFill>
              </a:rPr>
              <a:t>. Crop Consultants (NAICC)).</a:t>
            </a:r>
          </a:p>
          <a:p>
            <a:pPr marL="800100" lvl="2" indent="-3429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endParaRPr lang="en-US" dirty="0"/>
          </a:p>
        </p:txBody>
      </p:sp>
      <p:pic>
        <p:nvPicPr>
          <p:cNvPr id="5" name="Picture 4" descr="http://t0.gstatic.com/images?q=tbn:ANd9GcRcgVLjCC2dNBs4M_ODYHFLihRmD1WHQKNwPJEYGeK9FncvcYF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309" y="1849099"/>
            <a:ext cx="1255635" cy="1117516"/>
          </a:xfrm>
          <a:prstGeom prst="rect">
            <a:avLst/>
          </a:prstGeom>
          <a:noFill/>
        </p:spPr>
      </p:pic>
      <p:pic>
        <p:nvPicPr>
          <p:cNvPr id="13" name="Picture 12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9929" y="3261108"/>
            <a:ext cx="1678704" cy="1121374"/>
          </a:xfrm>
          <a:prstGeom prst="rect">
            <a:avLst/>
          </a:prstGeom>
        </p:spPr>
      </p:pic>
      <p:pic>
        <p:nvPicPr>
          <p:cNvPr id="61" name="Picture 60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46025" y="13223823"/>
            <a:ext cx="1678704" cy="1121374"/>
          </a:xfrm>
          <a:prstGeom prst="rect">
            <a:avLst/>
          </a:prstGeom>
        </p:spPr>
      </p:pic>
      <p:pic>
        <p:nvPicPr>
          <p:cNvPr id="62" name="Picture 61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98425" y="13376223"/>
            <a:ext cx="1678704" cy="1121374"/>
          </a:xfrm>
          <a:prstGeom prst="rect">
            <a:avLst/>
          </a:prstGeom>
        </p:spPr>
      </p:pic>
      <p:pic>
        <p:nvPicPr>
          <p:cNvPr id="64" name="Picture 63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03225" y="13681023"/>
            <a:ext cx="1678704" cy="1121374"/>
          </a:xfrm>
          <a:prstGeom prst="rect">
            <a:avLst/>
          </a:prstGeom>
        </p:spPr>
      </p:pic>
      <p:pic>
        <p:nvPicPr>
          <p:cNvPr id="65" name="Picture 64" descr="feral pig - Spottyp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55625" y="13833423"/>
            <a:ext cx="1678704" cy="11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/>
            <a:r>
              <a:rPr lang="en-US" sz="3200" b="1" u="sng" smtClean="0">
                <a:solidFill>
                  <a:schemeClr val="accent2"/>
                </a:solidFill>
              </a:rPr>
              <a:t>Contacts</a:t>
            </a:r>
            <a:r>
              <a:rPr lang="en-US" sz="3200" b="1" smtClean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385888"/>
            <a:ext cx="84613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Mark Ascerno, Department of Entomology, University of Minnesota, St. Paul, MN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	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chemeClr val="accent2"/>
                </a:solidFill>
              </a:rPr>
              <a:t>612- 624-9773</a:t>
            </a:r>
            <a:r>
              <a:rPr lang="en-US" sz="2400" b="1" dirty="0" smtClean="0"/>
              <a:t>;</a:t>
            </a:r>
            <a:r>
              <a:rPr lang="en-US" sz="2800" b="1" dirty="0" smtClean="0"/>
              <a:t> </a:t>
            </a:r>
            <a:r>
              <a:rPr lang="en-US" sz="2800" b="1" dirty="0" smtClean="0">
                <a:hlinkClick r:id="rId3"/>
              </a:rPr>
              <a:t>mascerno@umn.edu</a:t>
            </a:r>
            <a:r>
              <a:rPr lang="en-US" sz="2800" b="1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400" b="1" dirty="0" smtClean="0"/>
              <a:t>	</a:t>
            </a:r>
            <a:r>
              <a:rPr lang="en-US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Robert M. </a:t>
            </a:r>
            <a:r>
              <a:rPr lang="en-US" sz="2400" b="1" dirty="0" err="1" smtClean="0">
                <a:solidFill>
                  <a:schemeClr val="accent2"/>
                </a:solidFill>
              </a:rPr>
              <a:t>Nowierski</a:t>
            </a:r>
            <a:r>
              <a:rPr lang="en-US" sz="2400" b="1" dirty="0" smtClean="0">
                <a:solidFill>
                  <a:schemeClr val="accent2"/>
                </a:solidFill>
              </a:rPr>
              <a:t>, USDA-NIFA, Washington, DC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chemeClr val="accent2"/>
                </a:solidFill>
              </a:rPr>
              <a:t>202-401-4900</a:t>
            </a:r>
            <a:r>
              <a:rPr lang="en-US" sz="2400" b="1" dirty="0" smtClean="0"/>
              <a:t>; </a:t>
            </a:r>
            <a:r>
              <a:rPr lang="en-US" sz="2800" b="1" dirty="0" smtClean="0">
                <a:hlinkClick r:id="rId4"/>
              </a:rPr>
              <a:t>rnowierski@nifa.usda.gov</a:t>
            </a:r>
            <a:r>
              <a:rPr lang="en-US" sz="2400" b="1" dirty="0" smtClean="0"/>
              <a:t>)</a:t>
            </a:r>
            <a:endParaRPr lang="en-US" sz="2800" b="1" dirty="0" smtClean="0"/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288088" y="6338888"/>
            <a:ext cx="22717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Copyright </a:t>
            </a:r>
            <a:r>
              <a:rPr lang="en-US" b="1" dirty="0" smtClean="0"/>
              <a:t> 2012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85850" y="1849438"/>
            <a:ext cx="67119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baseline="0">
                <a:solidFill>
                  <a:schemeClr val="accent2"/>
                </a:solidFill>
              </a:rPr>
              <a:t>     </a:t>
            </a:r>
          </a:p>
          <a:p>
            <a:pPr algn="ctr"/>
            <a:r>
              <a:rPr lang="en-US" sz="5400" b="1" baseline="0">
                <a:solidFill>
                  <a:schemeClr val="accent2"/>
                </a:solidFill>
              </a:rPr>
              <a:t>Thank You!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884" y="4408689"/>
            <a:ext cx="7677150" cy="5667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99"/>
                </a:solidFill>
              </a:rPr>
              <a:t>IPM</a:t>
            </a:r>
            <a:r>
              <a:rPr lang="en-US" sz="2400" baseline="30000" dirty="0" smtClean="0">
                <a:solidFill>
                  <a:srgbClr val="000099"/>
                </a:solidFill>
              </a:rPr>
              <a:t>3</a:t>
            </a:r>
            <a:r>
              <a:rPr lang="en-US" sz="2400" dirty="0" smtClean="0">
                <a:solidFill>
                  <a:srgbClr val="000099"/>
                </a:solidFill>
              </a:rPr>
              <a:t> Steering Committee Co-chairs: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1444" y="4947669"/>
            <a:ext cx="8418705" cy="12858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Bob Nowierski  </a:t>
            </a:r>
            <a:r>
              <a:rPr lang="en-US" sz="2400" dirty="0" smtClean="0">
                <a:solidFill>
                  <a:srgbClr val="000099"/>
                </a:solidFill>
              </a:rPr>
              <a:t>USDA-NIFA (center) </a:t>
            </a:r>
            <a:r>
              <a:rPr lang="en-US" sz="2400" b="1" dirty="0" smtClean="0">
                <a:solidFill>
                  <a:srgbClr val="000099"/>
                </a:solidFill>
              </a:rPr>
              <a:t>Mark Ascerno</a:t>
            </a:r>
            <a:r>
              <a:rPr lang="en-US" sz="2400" dirty="0" smtClean="0">
                <a:solidFill>
                  <a:srgbClr val="000099"/>
                </a:solidFill>
              </a:rPr>
              <a:t>, University of Minnesota (right)</a:t>
            </a:r>
          </a:p>
          <a:p>
            <a:pPr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rgbClr val="000099"/>
                </a:solidFill>
              </a:rPr>
              <a:t>IPM</a:t>
            </a:r>
            <a:r>
              <a:rPr lang="en-US" sz="2400" b="1" baseline="30000" dirty="0" smtClean="0">
                <a:solidFill>
                  <a:srgbClr val="000099"/>
                </a:solidFill>
              </a:rPr>
              <a:t>3 </a:t>
            </a:r>
            <a:r>
              <a:rPr lang="en-US" sz="2400" b="1" dirty="0" smtClean="0">
                <a:solidFill>
                  <a:srgbClr val="000099"/>
                </a:solidFill>
              </a:rPr>
              <a:t>Coordinator:  Mike McDonough</a:t>
            </a:r>
            <a:r>
              <a:rPr lang="en-US" sz="2400" dirty="0" smtClean="0">
                <a:solidFill>
                  <a:srgbClr val="000099"/>
                </a:solidFill>
              </a:rPr>
              <a:t>, Univ. of Minn. (left)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2000" dirty="0" smtClean="0">
                <a:solidFill>
                  <a:srgbClr val="000099"/>
                </a:solidFill>
              </a:rPr>
              <a:t>5</a:t>
            </a:r>
            <a:r>
              <a:rPr lang="en-US" sz="2000" baseline="30000" dirty="0" smtClean="0">
                <a:solidFill>
                  <a:srgbClr val="000099"/>
                </a:solidFill>
              </a:rPr>
              <a:t>th</a:t>
            </a:r>
            <a:r>
              <a:rPr lang="en-US" sz="2000" dirty="0" smtClean="0">
                <a:solidFill>
                  <a:srgbClr val="000099"/>
                </a:solidFill>
              </a:rPr>
              <a:t> National IPM Symposium, St. Louis April 2006</a:t>
            </a:r>
          </a:p>
        </p:txBody>
      </p:sp>
      <p:pic>
        <p:nvPicPr>
          <p:cNvPr id="8196" name="Picture Placeholder 6" descr="IPM STL_Apr_2006-2a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1" y="242504"/>
            <a:ext cx="5581184" cy="4186632"/>
          </a:xfrm>
        </p:spPr>
      </p:pic>
      <p:pic>
        <p:nvPicPr>
          <p:cNvPr id="5" name="Picture 12" descr="IPM STL_Apr_2006-2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028" b="-9218"/>
          <a:stretch>
            <a:fillRect/>
          </a:stretch>
        </p:blipFill>
        <p:spPr bwMode="auto">
          <a:xfrm>
            <a:off x="16771938" y="19873913"/>
            <a:ext cx="13723937" cy="933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-56114"/>
            <a:ext cx="7381875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Steering Committee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00150"/>
            <a:ext cx="8629650" cy="29527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b="1" u="sng" dirty="0" smtClean="0">
                <a:solidFill>
                  <a:srgbClr val="000099"/>
                </a:solidFill>
              </a:rPr>
              <a:t>Federal Agency members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Carol DiSalvo, National Park Service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Al Greene, General Services Administration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Doug Holy, Natural Resource Conservation Service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Bob Nowierski, National Institute of Food and Agriculture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Tiffany Parson, Fish and Wildlife Service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Roger Sheley, Agricultural Research Service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59" y="387834"/>
            <a:ext cx="7424738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 Steering Committee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746088"/>
            <a:ext cx="8629650" cy="29527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b="1" u="sng" dirty="0" smtClean="0">
                <a:solidFill>
                  <a:srgbClr val="000099"/>
                </a:solidFill>
              </a:rPr>
              <a:t>Land Grant Institution members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Mark Ascerno, University of Minnesota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Ernest Delfosse, Michigan State Univ.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Doug Jardine, Kansas State University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Mike McDonough, University of Minnesota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Rob Wiedenmann, University of Arkansas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000099"/>
                </a:solidFill>
              </a:rPr>
              <a:t>Steve Yaninek, Purdue University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00050" y="846138"/>
            <a:ext cx="7050088" cy="1143000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IPM</a:t>
            </a:r>
            <a:r>
              <a:rPr lang="en-US" b="1" baseline="30000" smtClean="0">
                <a:solidFill>
                  <a:srgbClr val="000099"/>
                </a:solidFill>
              </a:rPr>
              <a:t>3  </a:t>
            </a:r>
            <a:r>
              <a:rPr lang="en-US" b="1" smtClean="0">
                <a:solidFill>
                  <a:srgbClr val="000099"/>
                </a:solidFill>
              </a:rPr>
              <a:t>Program Objectives</a:t>
            </a:r>
            <a:endParaRPr lang="en-US" b="1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2113" y="2001838"/>
            <a:ext cx="8229600" cy="5127625"/>
          </a:xfrm>
        </p:spPr>
        <p:txBody>
          <a:bodyPr/>
          <a:lstStyle/>
          <a:p>
            <a:pPr defTabSz="4483100">
              <a:spcBef>
                <a:spcPct val="50000"/>
              </a:spcBef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Provide easy access to distance IPM training</a:t>
            </a:r>
          </a:p>
          <a:p>
            <a:pPr defTabSz="4483100">
              <a:spcBef>
                <a:spcPct val="50000"/>
              </a:spcBef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Provide a mechanism for individuals to become proficient in the principles and application of IPM</a:t>
            </a:r>
            <a:endParaRPr lang="en-US" sz="2800" b="1" dirty="0" smtClean="0"/>
          </a:p>
          <a:p>
            <a:pPr defTabSz="4483100">
              <a:spcBef>
                <a:spcPct val="50000"/>
              </a:spcBef>
              <a:buClr>
                <a:schemeClr val="tx1"/>
              </a:buClr>
            </a:pPr>
            <a:r>
              <a:rPr lang="en-US" sz="2800" b="1" dirty="0" smtClean="0">
                <a:solidFill>
                  <a:srgbClr val="000099"/>
                </a:solidFill>
              </a:rPr>
              <a:t>Provide IPM training tailored to specific pest management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00050" y="884238"/>
            <a:ext cx="7064375" cy="1143000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IPM</a:t>
            </a:r>
            <a:r>
              <a:rPr lang="en-US" b="1" baseline="30000" smtClean="0">
                <a:solidFill>
                  <a:srgbClr val="000099"/>
                </a:solidFill>
              </a:rPr>
              <a:t>3  </a:t>
            </a:r>
            <a:r>
              <a:rPr lang="en-US" b="1" smtClean="0">
                <a:solidFill>
                  <a:srgbClr val="000099"/>
                </a:solidFill>
              </a:rPr>
              <a:t> Primary Audience</a:t>
            </a:r>
            <a:endParaRPr lang="en-US" b="1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42888" y="2000250"/>
            <a:ext cx="8670925" cy="5127625"/>
          </a:xfrm>
        </p:spPr>
        <p:txBody>
          <a:bodyPr/>
          <a:lstStyle/>
          <a:p>
            <a:pPr defTabSz="4483100">
              <a:spcBef>
                <a:spcPct val="5000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Employees of federal agencies: 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	</a:t>
            </a:r>
            <a:r>
              <a:rPr lang="en-US" sz="2800" b="1" u="sng" dirty="0" smtClean="0">
                <a:solidFill>
                  <a:srgbClr val="000099"/>
                </a:solidFill>
              </a:rPr>
              <a:t>DOI</a:t>
            </a:r>
            <a:r>
              <a:rPr lang="en-US" sz="2800" b="1" dirty="0" smtClean="0">
                <a:solidFill>
                  <a:srgbClr val="000099"/>
                </a:solidFill>
              </a:rPr>
              <a:t>:  NPS, FWS, BLM, BOR, USGS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	</a:t>
            </a:r>
            <a:r>
              <a:rPr lang="en-US" sz="2800" b="1" u="sng" dirty="0" smtClean="0">
                <a:solidFill>
                  <a:srgbClr val="000099"/>
                </a:solidFill>
              </a:rPr>
              <a:t>USDA</a:t>
            </a:r>
            <a:r>
              <a:rPr lang="en-US" sz="2800" b="1" dirty="0" smtClean="0">
                <a:solidFill>
                  <a:srgbClr val="000099"/>
                </a:solidFill>
              </a:rPr>
              <a:t>:  NRCS, USFS, ARS, ERS, APHIS, FAS </a:t>
            </a:r>
          </a:p>
          <a:p>
            <a:pPr defTabSz="4483100">
              <a:spcBef>
                <a:spcPct val="50000"/>
              </a:spcBef>
              <a:buClrTx/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	</a:t>
            </a:r>
            <a:r>
              <a:rPr lang="en-US" sz="2800" b="1" u="sng" dirty="0" smtClean="0">
                <a:solidFill>
                  <a:srgbClr val="000099"/>
                </a:solidFill>
              </a:rPr>
              <a:t>Others</a:t>
            </a:r>
            <a:r>
              <a:rPr lang="en-US" sz="2800" b="1" dirty="0" smtClean="0">
                <a:solidFill>
                  <a:srgbClr val="000099"/>
                </a:solidFill>
              </a:rPr>
              <a:t>:  GSA, DOD, DOT, DHS, EPA, USAID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60210" y="28558"/>
            <a:ext cx="7064375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IPM</a:t>
            </a:r>
            <a:r>
              <a:rPr lang="en-US" b="1" baseline="30000" dirty="0" smtClean="0">
                <a:solidFill>
                  <a:srgbClr val="000099"/>
                </a:solidFill>
              </a:rPr>
              <a:t>3  </a:t>
            </a:r>
            <a:r>
              <a:rPr lang="en-US" b="1" dirty="0" smtClean="0">
                <a:solidFill>
                  <a:srgbClr val="000099"/>
                </a:solidFill>
              </a:rPr>
              <a:t>Broader Audience</a:t>
            </a:r>
            <a:endParaRPr lang="en-US" b="1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74198"/>
            <a:ext cx="8670925" cy="5127625"/>
          </a:xfrm>
        </p:spPr>
        <p:txBody>
          <a:bodyPr/>
          <a:lstStyle/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State and local government officials tasked with IPM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Co./State/Regional Extension Educators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Crop commodity groups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State Plant Health Directors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Master Gardeners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4-H staff 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Crop Consultants/Pest </a:t>
            </a:r>
            <a:r>
              <a:rPr lang="en-US" sz="2800" b="1" dirty="0" err="1" smtClean="0">
                <a:solidFill>
                  <a:srgbClr val="000099"/>
                </a:solidFill>
              </a:rPr>
              <a:t>Manag</a:t>
            </a:r>
            <a:r>
              <a:rPr lang="en-US" sz="2800" b="1" dirty="0" smtClean="0">
                <a:solidFill>
                  <a:srgbClr val="000099"/>
                </a:solidFill>
              </a:rPr>
              <a:t>. Professionals</a:t>
            </a:r>
          </a:p>
          <a:p>
            <a:pPr defTabSz="4483100">
              <a:spcBef>
                <a:spcPts val="0"/>
              </a:spcBef>
              <a:buClrTx/>
            </a:pPr>
            <a:r>
              <a:rPr lang="en-US" sz="2800" b="1" dirty="0" smtClean="0">
                <a:solidFill>
                  <a:srgbClr val="000099"/>
                </a:solidFill>
              </a:rPr>
              <a:t>Green Industry Professionals.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IPM3_Overview _IPM_Coord_mtg_Mar_2006-2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3&quot; value=&quot;-1&quot;/&gt;&lt;property id=&quot;20224&quot; value=&quot;C:\Documents and Settings\mcdon091\My Documents\My Breeze Presentations\IPM3_Overview _IPM_Coord_mtg_Mar_2006-2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 - &amp;quot;IPM3 Program Overview&amp;quot;&quot;/&gt;&lt;property id=&quot;20302&quot; value=&quot;1&quot;/&gt;&lt;property id=&quot;20303&quot; value=&quot;-1&quot;/&gt;&lt;property id=&quot;20304&quot; value=&quot;-1&quot;/&gt;&lt;property id=&quot;20307&quot; value=&quot;256&quot;/&gt;&lt;property id=&quot;20309&quot; value=&quot;-1&quot;/&gt;&lt;/object&gt;&lt;object type=&quot;3&quot; unique_id=&quot;10007&quot;&gt;&lt;property id=&quot;20148&quot; value=&quot;5&quot;/&gt;&lt;property id=&quot;20300&quot; value=&quot;Slide 2 - &amp;quot;Introduction (video clip)&amp;quot;&quot;/&gt;&lt;property id=&quot;20302&quot; value=&quot;1&quot;/&gt;&lt;property id=&quot;20303&quot; value=&quot;-1&quot;/&gt;&lt;property id=&quot;20304&quot; value=&quot;-1&quot;/&gt;&lt;property id=&quot;20307&quot; value=&quot;277&quot;/&gt;&lt;property id=&quot;20309&quot; value=&quot;-1&quot;/&gt;&lt;/object&gt;&lt;object type=&quot;3&quot; unique_id=&quot;10008&quot;&gt;&lt;property id=&quot;20148&quot; value=&quot;5&quot;/&gt;&lt;property id=&quot;20300&quot; value=&quot;Slide 3 - &amp;quot;Concept for Federal Agency IPM Training and &amp;#x0D;&amp;#x0A;Certificate Program&amp;quot;&quot;/&gt;&lt;property id=&quot;20302&quot; value=&quot;1&quot;/&gt;&lt;property id=&quot;20303&quot; value=&quot;-1&quot;/&gt;&lt;property id=&quot;20304&quot; value=&quot;-1&quot;/&gt;&lt;property id=&quot;20307&quot; value=&quot;275&quot;/&gt;&lt;property id=&quot;20309&quot; value=&quot;-1&quot;/&gt;&lt;/object&gt;&lt;object type=&quot;3&quot; unique_id=&quot;10009&quot;&gt;&lt;property id=&quot;20148&quot; value=&quot;5&quot;/&gt;&lt;property id=&quot;20300&quot; value=&quot;Slide 4 - &amp;quot;Concept for IPM Distance Education&amp;quot;&quot;/&gt;&lt;property id=&quot;20302&quot; value=&quot;1&quot;/&gt;&lt;property id=&quot;20303&quot; value=&quot;-1&quot;/&gt;&lt;property id=&quot;20304&quot; value=&quot;-1&quot;/&gt;&lt;property id=&quot;20307&quot; value=&quot;276&quot;/&gt;&lt;property id=&quot;20309&quot; value=&quot;-1&quot;/&gt;&lt;/object&gt;&lt;object type=&quot;3&quot; unique_id=&quot;10010&quot;&gt;&lt;property id=&quot;20148&quot; value=&quot;5&quot;/&gt;&lt;property id=&quot;20300&quot; value=&quot;Slide 5 - &amp;quot;&amp;#x0D;&amp;#x0A;USDA CSREES Grants&amp;#x0D;&amp;#x0A;&amp;#x0D;&amp;#x0A;&amp;quot;&quot;/&gt;&lt;property id=&quot;20302&quot; value=&quot;1&quot;/&gt;&lt;property id=&quot;20303&quot; value=&quot;-1&quot;/&gt;&lt;property id=&quot;20304&quot; value=&quot;-1&quot;/&gt;&lt;property id=&quot;20307&quot; value=&quot;259&quot;/&gt;&lt;property id=&quot;20309&quot; value=&quot;-1&quot;/&gt;&lt;/object&gt;&lt;object type=&quot;3&quot; unique_id=&quot;10011&quot;&gt;&lt;property id=&quot;20148&quot; value=&quot;5&quot;/&gt;&lt;property id=&quot;20300&quot; value=&quot;Slide 6 - &amp;quot;Richardson Retreat&amp;#x0D;&amp;#x0A;August 2004, Richardson, Illinois&amp;quot;&quot;/&gt;&lt;property id=&quot;20302&quot; value=&quot;1&quot;/&gt;&lt;property id=&quot;20303&quot; value=&quot;-1&quot;/&gt;&lt;property id=&quot;20304&quot; value=&quot;-1&quot;/&gt;&lt;property id=&quot;20307&quot; value=&quot;261&quot;/&gt;&lt;property id=&quot;20309&quot; value=&quot;-1&quot;/&gt;&lt;/object&gt;&lt;object type=&quot;3&quot; unique_id=&quot;10012&quot;&gt;&lt;property id=&quot;20148&quot; value=&quot;5&quot;/&gt;&lt;property id=&quot;20300&quot; value=&quot;Slide 7 - &amp;quot;IPM3 Steering Committee&amp;quot;&quot;/&gt;&lt;property id=&quot;20302&quot; value=&quot;1&quot;/&gt;&lt;property id=&quot;20303&quot; value=&quot;-1&quot;/&gt;&lt;property id=&quot;20304&quot; value=&quot;-1&quot;/&gt;&lt;property id=&quot;20307&quot; value=&quot;263&quot;/&gt;&lt;property id=&quot;20309&quot; value=&quot;-1&quot;/&gt;&lt;/object&gt;&lt;object type=&quot;3&quot; unique_id=&quot;10013&quot;&gt;&lt;property id=&quot;20148&quot; value=&quot;5&quot;/&gt;&lt;property id=&quot;20300&quot; value=&quot;Slide 8 - &amp;quot;IPM3 Steering Committee&amp;quot;&quot;/&gt;&lt;property id=&quot;20302&quot; value=&quot;1&quot;/&gt;&lt;property id=&quot;20303&quot; value=&quot;-1&quot;/&gt;&lt;property id=&quot;20304&quot; value=&quot;-1&quot;/&gt;&lt;property id=&quot;20307&quot; value=&quot;278&quot;/&gt;&lt;property id=&quot;20309&quot; value=&quot;-1&quot;/&gt;&lt;/object&gt;&lt;object type=&quot;3&quot; unique_id=&quot;10014&quot;&gt;&lt;property id=&quot;20148&quot; value=&quot;5&quot;/&gt;&lt;property id=&quot;20300&quot; value=&quot;Slide 9 - &amp;quot;Target Audience&amp;quot;&quot;/&gt;&lt;property id=&quot;20302&quot; value=&quot;1&quot;/&gt;&lt;property id=&quot;20303&quot; value=&quot;-1&quot;/&gt;&lt;property id=&quot;20304&quot; value=&quot;-1&quot;/&gt;&lt;property id=&quot;20307&quot; value=&quot;272&quot;/&gt;&lt;property id=&quot;20309&quot; value=&quot;-1&quot;/&gt;&lt;/object&gt;&lt;object type=&quot;3&quot; unique_id=&quot;10015&quot;&gt;&lt;property id=&quot;20148&quot; value=&quot;5&quot;/&gt;&lt;property id=&quot;20300&quot; value=&quot;Slide 10 - &amp;quot;Target Audience&amp;quot;&quot;/&gt;&lt;property id=&quot;20302&quot; value=&quot;1&quot;/&gt;&lt;property id=&quot;20303&quot; value=&quot;-1&quot;/&gt;&lt;property id=&quot;20304&quot; value=&quot;-1&quot;/&gt;&lt;property id=&quot;20307&quot; value=&quot;281&quot;/&gt;&lt;property id=&quot;20309&quot; value=&quot;-1&quot;/&gt;&lt;/object&gt;&lt;object type=&quot;3&quot; unique_id=&quot;10016&quot;&gt;&lt;property id=&quot;20148&quot; value=&quot;5&quot;/&gt;&lt;property id=&quot;20300&quot; value=&quot;Slide 11 - &amp;quot;IPM3 Program&amp;quot;&quot;/&gt;&lt;property id=&quot;20302&quot; value=&quot;1&quot;/&gt;&lt;property id=&quot;20303&quot; value=&quot;-1&quot;/&gt;&lt;property id=&quot;20304&quot; value=&quot;-1&quot;/&gt;&lt;property id=&quot;20307&quot; value=&quot;264&quot;/&gt;&lt;property id=&quot;20309&quot; value=&quot;-1&quot;/&gt;&lt;/object&gt;&lt;object type=&quot;3&quot; unique_id=&quot;10017&quot;&gt;&lt;property id=&quot;20148&quot; value=&quot;5&quot;/&gt;&lt;property id=&quot;20300&quot; value=&quot;Slide 12 - &amp;quot;Student Effort Requirements&amp;quot;&quot;/&gt;&lt;property id=&quot;20302&quot; value=&quot;1&quot;/&gt;&lt;property id=&quot;20303&quot; value=&quot;-1&quot;/&gt;&lt;property id=&quot;20304&quot; value=&quot;-1&quot;/&gt;&lt;property id=&quot;20307&quot; value=&quot;265&quot;/&gt;&lt;property id=&quot;20309&quot; value=&quot;-1&quot;/&gt;&lt;/object&gt;&lt;object type=&quot;3&quot; unique_id=&quot;10018&quot;&gt;&lt;property id=&quot;20148&quot; value=&quot;5&quot;/&gt;&lt;property id=&quot;20300&quot; value=&quot;Slide 13 - &amp;quot;Effort Required per&amp;#x0D;&amp;#x0A;Module Unit&amp;quot;&quot;/&gt;&lt;property id=&quot;20302&quot; value=&quot;1&quot;/&gt;&lt;property id=&quot;20303&quot; value=&quot;-1&quot;/&gt;&lt;property id=&quot;20304&quot; value=&quot;-1&quot;/&gt;&lt;property id=&quot;20307&quot; value=&quot;280&quot;/&gt;&lt;property id=&quot;20309&quot; value=&quot;-1&quot;/&gt;&lt;/object&gt;&lt;object type=&quot;3&quot; unique_id=&quot;10019&quot;&gt;&lt;property id=&quot;20148&quot; value=&quot;5&quot;/&gt;&lt;property id=&quot;20300&quot; value=&quot;Slide 14 - &amp;quot;IPM3 Implementation Timetable  &amp;quot;&quot;/&gt;&lt;property id=&quot;20302&quot; value=&quot;1&quot;/&gt;&lt;property id=&quot;20303&quot; value=&quot;-1&quot;/&gt;&lt;property id=&quot;20304&quot; value=&quot;-1&quot;/&gt;&lt;property id=&quot;20307&quot; value=&quot;266&quot;/&gt;&lt;property id=&quot;20309&quot; value=&quot;-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573652033,C:\Documents and Settings\mcdon091\My Documents\IPM3\Wash DC Steering Committee Meeting 2006\IPM3_Overview _IPM_Coord_mtg_Mar_2006-5.pp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573652033,C:\Documents and Settings\mcdon091\My Documents\IPM3\Wash DC Steering Committee Meeting 2006\IPM3_Overview _IPM_Coord_mtg_Mar_2006-5.pp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73652033,C:\Documents and Settings\mcdon091\My Documents\IPM3\Wash DC Steering Committee Meeting 2006\IPM3_Overview _IPM_Coord_mtg_Mar_2006-5.pp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73652033,C:\Documents and Settings\mcdon091\My Documents\IPM3\Wash DC Steering Committee Meeting 2006\IPM3_Overview _IPM_Coord_mtg_Mar_2006-5.pp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73652033,C:\Documents and Settings\mcdon091\My Documents\IPM3\Wash DC Steering Committee Meeting 2006\IPM3_Overview _IPM_Coord_mtg_Mar_2006-5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73652033,C:\Documents and Settings\mcdon091\My Documents\IPM3\Wash DC Steering Committee Meeting 2006\IPM3_Overview _IPM_Coord_mtg_Mar_2006-5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73652033,C:\Documents and Settings\mcdon091\My Documents\IPM3\Wash DC Steering Committee Meeting 2006\IPM3_Overview _IPM_Coord_mtg_Mar_2006-5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73652033,C:\Documents and Settings\mcdon091\My Documents\IPM3\Wash DC Steering Committee Meeting 2006\IPM3_Overview _IPM_Coord_mtg_Mar_2006-5.ppc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16718</TotalTime>
  <Words>1561</Words>
  <Application>Microsoft Office PowerPoint</Application>
  <PresentationFormat>On-screen Show (4:3)</PresentationFormat>
  <Paragraphs>329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What is IPM3 ?</vt:lpstr>
      <vt:lpstr>Who’s Involved in  Steering IPM3 ?</vt:lpstr>
      <vt:lpstr>IPM3 Steering Committee Co-chairs:  </vt:lpstr>
      <vt:lpstr>IPM3 Steering Committee</vt:lpstr>
      <vt:lpstr>IPM3 Steering Committee</vt:lpstr>
      <vt:lpstr>IPM3  Program Objectives</vt:lpstr>
      <vt:lpstr>IPM3   Primary Audience</vt:lpstr>
      <vt:lpstr>IPM3  Broader Audience</vt:lpstr>
      <vt:lpstr>Training Modules</vt:lpstr>
      <vt:lpstr>IPM3 Distance Education Platform</vt:lpstr>
      <vt:lpstr>Training Modules</vt:lpstr>
      <vt:lpstr>3-Tiered IPM  Training Program</vt:lpstr>
      <vt:lpstr> IPM Core Concepts Module</vt:lpstr>
      <vt:lpstr> IPM Core Concepts Module</vt:lpstr>
      <vt:lpstr> IPM Core Concepts Module</vt:lpstr>
      <vt:lpstr> IPM Core Concepts Module</vt:lpstr>
      <vt:lpstr> IPM Core Concepts Module</vt:lpstr>
      <vt:lpstr> IPM Core Concepts Module</vt:lpstr>
      <vt:lpstr> IPM Core Concepts Module</vt:lpstr>
      <vt:lpstr>Pest Biology Modules</vt:lpstr>
      <vt:lpstr> Specialty Modules </vt:lpstr>
      <vt:lpstr>Course Certificate Example: Rangeland Weed Management</vt:lpstr>
      <vt:lpstr>Course Certificate Example: Landscape and Turf</vt:lpstr>
      <vt:lpstr>Course Certificate Example: IPM for Facility Managers and Supervisors</vt:lpstr>
      <vt:lpstr>Benefits of IPM3 Training</vt:lpstr>
      <vt:lpstr>Program Funding</vt:lpstr>
      <vt:lpstr>Module Fees</vt:lpstr>
      <vt:lpstr>Volume Discounts for IPM Modules</vt:lpstr>
      <vt:lpstr>Program Revenue  from Fees</vt:lpstr>
      <vt:lpstr>Operability Status </vt:lpstr>
      <vt:lpstr>Operability Status</vt:lpstr>
      <vt:lpstr>Operability Status</vt:lpstr>
      <vt:lpstr>PowerPoint Presentation</vt:lpstr>
      <vt:lpstr>Contacts: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Baker</dc:creator>
  <cp:lastModifiedBy>Windows User</cp:lastModifiedBy>
  <cp:revision>534</cp:revision>
  <dcterms:created xsi:type="dcterms:W3CDTF">2004-08-20T13:10:49Z</dcterms:created>
  <dcterms:modified xsi:type="dcterms:W3CDTF">2012-05-10T12:14:12Z</dcterms:modified>
</cp:coreProperties>
</file>