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jpg" ContentType="image/jpg"/>
  <Default Extension="png" ContentType="image/pn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</p:sldIdLst>
  <p:sldSz cx="9144000" cy="5149850"/>
  <p:notesSz cx="9144000" cy="514985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1596453"/>
            <a:ext cx="7772400" cy="108146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3916"/>
            <a:ext cx="6400800" cy="12874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rgbClr val="666666"/>
                </a:solidFill>
                <a:latin typeface="Georgia"/>
                <a:cs typeface="Georgi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rgbClr val="666666"/>
                </a:solidFill>
                <a:latin typeface="Georgia"/>
                <a:cs typeface="Georgia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188719" cy="51450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rgbClr val="666666"/>
                </a:solidFill>
                <a:latin typeface="Georgia"/>
                <a:cs typeface="Georgi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457200" y="1184465"/>
            <a:ext cx="3977640" cy="33989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5164328" y="1076909"/>
            <a:ext cx="3411854" cy="32753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00" b="0" i="0">
                <a:solidFill>
                  <a:srgbClr val="666666"/>
                </a:solidFill>
                <a:latin typeface="Georgia"/>
                <a:cs typeface="Georgia"/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3999" cy="51450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bk object 17"/>
          <p:cNvSpPr/>
          <p:nvPr/>
        </p:nvSpPr>
        <p:spPr>
          <a:xfrm>
            <a:off x="729043" y="554481"/>
            <a:ext cx="3773741" cy="39585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bk object 18"/>
          <p:cNvSpPr/>
          <p:nvPr/>
        </p:nvSpPr>
        <p:spPr>
          <a:xfrm>
            <a:off x="724141" y="1020063"/>
            <a:ext cx="291227" cy="15836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bk object 19"/>
          <p:cNvSpPr/>
          <p:nvPr/>
        </p:nvSpPr>
        <p:spPr>
          <a:xfrm>
            <a:off x="1035189" y="1009395"/>
            <a:ext cx="1642745" cy="219075"/>
          </a:xfrm>
          <a:custGeom>
            <a:avLst/>
            <a:gdLst/>
            <a:ahLst/>
            <a:cxnLst/>
            <a:rect l="l" t="t" r="r" b="b"/>
            <a:pathLst>
              <a:path w="1642745" h="219075">
                <a:moveTo>
                  <a:pt x="43666" y="161036"/>
                </a:moveTo>
                <a:lnTo>
                  <a:pt x="15290" y="161036"/>
                </a:lnTo>
                <a:lnTo>
                  <a:pt x="20434" y="164211"/>
                </a:lnTo>
                <a:lnTo>
                  <a:pt x="26530" y="166877"/>
                </a:lnTo>
                <a:lnTo>
                  <a:pt x="40665" y="171195"/>
                </a:lnTo>
                <a:lnTo>
                  <a:pt x="47739" y="172338"/>
                </a:lnTo>
                <a:lnTo>
                  <a:pt x="54813" y="172338"/>
                </a:lnTo>
                <a:lnTo>
                  <a:pt x="65841" y="171483"/>
                </a:lnTo>
                <a:lnTo>
                  <a:pt x="75933" y="168925"/>
                </a:lnTo>
                <a:lnTo>
                  <a:pt x="85091" y="164677"/>
                </a:lnTo>
                <a:lnTo>
                  <a:pt x="88031" y="162560"/>
                </a:lnTo>
                <a:lnTo>
                  <a:pt x="50190" y="162560"/>
                </a:lnTo>
                <a:lnTo>
                  <a:pt x="44183" y="161289"/>
                </a:lnTo>
                <a:lnTo>
                  <a:pt x="43666" y="161036"/>
                </a:lnTo>
                <a:close/>
              </a:path>
              <a:path w="1642745" h="219075">
                <a:moveTo>
                  <a:pt x="9042" y="114935"/>
                </a:moveTo>
                <a:lnTo>
                  <a:pt x="0" y="114935"/>
                </a:lnTo>
                <a:lnTo>
                  <a:pt x="1562" y="169163"/>
                </a:lnTo>
                <a:lnTo>
                  <a:pt x="10490" y="169163"/>
                </a:lnTo>
                <a:lnTo>
                  <a:pt x="15290" y="161036"/>
                </a:lnTo>
                <a:lnTo>
                  <a:pt x="43666" y="161036"/>
                </a:lnTo>
                <a:lnTo>
                  <a:pt x="15570" y="133095"/>
                </a:lnTo>
                <a:lnTo>
                  <a:pt x="10909" y="121665"/>
                </a:lnTo>
                <a:lnTo>
                  <a:pt x="9042" y="114935"/>
                </a:lnTo>
                <a:close/>
              </a:path>
              <a:path w="1642745" h="219075">
                <a:moveTo>
                  <a:pt x="59651" y="7112"/>
                </a:moveTo>
                <a:lnTo>
                  <a:pt x="45948" y="7112"/>
                </a:lnTo>
                <a:lnTo>
                  <a:pt x="39814" y="8254"/>
                </a:lnTo>
                <a:lnTo>
                  <a:pt x="28054" y="12573"/>
                </a:lnTo>
                <a:lnTo>
                  <a:pt x="22961" y="15620"/>
                </a:lnTo>
                <a:lnTo>
                  <a:pt x="18643" y="19557"/>
                </a:lnTo>
                <a:lnTo>
                  <a:pt x="14109" y="23622"/>
                </a:lnTo>
                <a:lnTo>
                  <a:pt x="10604" y="28193"/>
                </a:lnTo>
                <a:lnTo>
                  <a:pt x="5689" y="38607"/>
                </a:lnTo>
                <a:lnTo>
                  <a:pt x="4470" y="44323"/>
                </a:lnTo>
                <a:lnTo>
                  <a:pt x="4540" y="51435"/>
                </a:lnTo>
                <a:lnTo>
                  <a:pt x="26380" y="88356"/>
                </a:lnTo>
                <a:lnTo>
                  <a:pt x="48895" y="98170"/>
                </a:lnTo>
                <a:lnTo>
                  <a:pt x="55143" y="100583"/>
                </a:lnTo>
                <a:lnTo>
                  <a:pt x="60693" y="102615"/>
                </a:lnTo>
                <a:lnTo>
                  <a:pt x="65519" y="104648"/>
                </a:lnTo>
                <a:lnTo>
                  <a:pt x="72593" y="107441"/>
                </a:lnTo>
                <a:lnTo>
                  <a:pt x="77914" y="111632"/>
                </a:lnTo>
                <a:lnTo>
                  <a:pt x="85051" y="122554"/>
                </a:lnTo>
                <a:lnTo>
                  <a:pt x="86842" y="128397"/>
                </a:lnTo>
                <a:lnTo>
                  <a:pt x="86842" y="139064"/>
                </a:lnTo>
                <a:lnTo>
                  <a:pt x="70497" y="160527"/>
                </a:lnTo>
                <a:lnTo>
                  <a:pt x="66662" y="161925"/>
                </a:lnTo>
                <a:lnTo>
                  <a:pt x="62179" y="162560"/>
                </a:lnTo>
                <a:lnTo>
                  <a:pt x="88031" y="162560"/>
                </a:lnTo>
                <a:lnTo>
                  <a:pt x="108839" y="124078"/>
                </a:lnTo>
                <a:lnTo>
                  <a:pt x="108839" y="118237"/>
                </a:lnTo>
                <a:lnTo>
                  <a:pt x="84112" y="85343"/>
                </a:lnTo>
                <a:lnTo>
                  <a:pt x="75349" y="81279"/>
                </a:lnTo>
                <a:lnTo>
                  <a:pt x="70434" y="79120"/>
                </a:lnTo>
                <a:lnTo>
                  <a:pt x="65354" y="77088"/>
                </a:lnTo>
                <a:lnTo>
                  <a:pt x="54864" y="73278"/>
                </a:lnTo>
                <a:lnTo>
                  <a:pt x="49530" y="70992"/>
                </a:lnTo>
                <a:lnTo>
                  <a:pt x="44094" y="68452"/>
                </a:lnTo>
                <a:lnTo>
                  <a:pt x="37985" y="65531"/>
                </a:lnTo>
                <a:lnTo>
                  <a:pt x="33337" y="61849"/>
                </a:lnTo>
                <a:lnTo>
                  <a:pt x="30137" y="57276"/>
                </a:lnTo>
                <a:lnTo>
                  <a:pt x="26936" y="52831"/>
                </a:lnTo>
                <a:lnTo>
                  <a:pt x="25336" y="47116"/>
                </a:lnTo>
                <a:lnTo>
                  <a:pt x="25336" y="33654"/>
                </a:lnTo>
                <a:lnTo>
                  <a:pt x="27838" y="28193"/>
                </a:lnTo>
                <a:lnTo>
                  <a:pt x="37807" y="19050"/>
                </a:lnTo>
                <a:lnTo>
                  <a:pt x="43827" y="16763"/>
                </a:lnTo>
                <a:lnTo>
                  <a:pt x="85350" y="16763"/>
                </a:lnTo>
                <a:lnTo>
                  <a:pt x="82969" y="15239"/>
                </a:lnTo>
                <a:lnTo>
                  <a:pt x="77711" y="12700"/>
                </a:lnTo>
                <a:lnTo>
                  <a:pt x="71945" y="10413"/>
                </a:lnTo>
                <a:lnTo>
                  <a:pt x="66179" y="8254"/>
                </a:lnTo>
                <a:lnTo>
                  <a:pt x="59651" y="7112"/>
                </a:lnTo>
                <a:close/>
              </a:path>
              <a:path w="1642745" h="219075">
                <a:moveTo>
                  <a:pt x="85350" y="16763"/>
                </a:moveTo>
                <a:lnTo>
                  <a:pt x="57594" y="16763"/>
                </a:lnTo>
                <a:lnTo>
                  <a:pt x="63258" y="18161"/>
                </a:lnTo>
                <a:lnTo>
                  <a:pt x="72478" y="23240"/>
                </a:lnTo>
                <a:lnTo>
                  <a:pt x="91452" y="57276"/>
                </a:lnTo>
                <a:lnTo>
                  <a:pt x="93090" y="63245"/>
                </a:lnTo>
                <a:lnTo>
                  <a:pt x="102133" y="63245"/>
                </a:lnTo>
                <a:lnTo>
                  <a:pt x="101373" y="18287"/>
                </a:lnTo>
                <a:lnTo>
                  <a:pt x="87731" y="18287"/>
                </a:lnTo>
                <a:lnTo>
                  <a:pt x="85350" y="16763"/>
                </a:lnTo>
                <a:close/>
              </a:path>
              <a:path w="1642745" h="219075">
                <a:moveTo>
                  <a:pt x="101244" y="10667"/>
                </a:moveTo>
                <a:lnTo>
                  <a:pt x="92316" y="10667"/>
                </a:lnTo>
                <a:lnTo>
                  <a:pt x="87731" y="18287"/>
                </a:lnTo>
                <a:lnTo>
                  <a:pt x="101373" y="18287"/>
                </a:lnTo>
                <a:lnTo>
                  <a:pt x="101244" y="10667"/>
                </a:lnTo>
                <a:close/>
              </a:path>
              <a:path w="1642745" h="219075">
                <a:moveTo>
                  <a:pt x="183946" y="55879"/>
                </a:moveTo>
                <a:lnTo>
                  <a:pt x="168097" y="55879"/>
                </a:lnTo>
                <a:lnTo>
                  <a:pt x="161036" y="57530"/>
                </a:lnTo>
                <a:lnTo>
                  <a:pt x="154749" y="60705"/>
                </a:lnTo>
                <a:lnTo>
                  <a:pt x="148462" y="64007"/>
                </a:lnTo>
                <a:lnTo>
                  <a:pt x="143205" y="68199"/>
                </a:lnTo>
                <a:lnTo>
                  <a:pt x="138350" y="74294"/>
                </a:lnTo>
                <a:lnTo>
                  <a:pt x="134569" y="78993"/>
                </a:lnTo>
                <a:lnTo>
                  <a:pt x="131241" y="85216"/>
                </a:lnTo>
                <a:lnTo>
                  <a:pt x="126695" y="98932"/>
                </a:lnTo>
                <a:lnTo>
                  <a:pt x="125564" y="106044"/>
                </a:lnTo>
                <a:lnTo>
                  <a:pt x="125564" y="121157"/>
                </a:lnTo>
                <a:lnTo>
                  <a:pt x="126618" y="128650"/>
                </a:lnTo>
                <a:lnTo>
                  <a:pt x="128851" y="136143"/>
                </a:lnTo>
                <a:lnTo>
                  <a:pt x="130860" y="143001"/>
                </a:lnTo>
                <a:lnTo>
                  <a:pt x="134086" y="149225"/>
                </a:lnTo>
                <a:lnTo>
                  <a:pt x="142709" y="159892"/>
                </a:lnTo>
                <a:lnTo>
                  <a:pt x="148209" y="164211"/>
                </a:lnTo>
                <a:lnTo>
                  <a:pt x="154863" y="167258"/>
                </a:lnTo>
                <a:lnTo>
                  <a:pt x="161518" y="170433"/>
                </a:lnTo>
                <a:lnTo>
                  <a:pt x="169278" y="171957"/>
                </a:lnTo>
                <a:lnTo>
                  <a:pt x="178142" y="171957"/>
                </a:lnTo>
                <a:lnTo>
                  <a:pt x="210527" y="159765"/>
                </a:lnTo>
                <a:lnTo>
                  <a:pt x="178028" y="159765"/>
                </a:lnTo>
                <a:lnTo>
                  <a:pt x="172440" y="158623"/>
                </a:lnTo>
                <a:lnTo>
                  <a:pt x="148462" y="124332"/>
                </a:lnTo>
                <a:lnTo>
                  <a:pt x="147777" y="117855"/>
                </a:lnTo>
                <a:lnTo>
                  <a:pt x="147777" y="110616"/>
                </a:lnTo>
                <a:lnTo>
                  <a:pt x="220662" y="110616"/>
                </a:lnTo>
                <a:lnTo>
                  <a:pt x="220662" y="101218"/>
                </a:lnTo>
                <a:lnTo>
                  <a:pt x="147777" y="101218"/>
                </a:lnTo>
                <a:lnTo>
                  <a:pt x="148553" y="93027"/>
                </a:lnTo>
                <a:lnTo>
                  <a:pt x="167868" y="64388"/>
                </a:lnTo>
                <a:lnTo>
                  <a:pt x="205212" y="64388"/>
                </a:lnTo>
                <a:lnTo>
                  <a:pt x="202285" y="62229"/>
                </a:lnTo>
                <a:lnTo>
                  <a:pt x="190830" y="57150"/>
                </a:lnTo>
                <a:lnTo>
                  <a:pt x="183946" y="55879"/>
                </a:lnTo>
                <a:close/>
              </a:path>
              <a:path w="1642745" h="219075">
                <a:moveTo>
                  <a:pt x="215531" y="138429"/>
                </a:moveTo>
                <a:lnTo>
                  <a:pt x="191122" y="159765"/>
                </a:lnTo>
                <a:lnTo>
                  <a:pt x="210527" y="159765"/>
                </a:lnTo>
                <a:lnTo>
                  <a:pt x="215249" y="155051"/>
                </a:lnTo>
                <a:lnTo>
                  <a:pt x="219589" y="149441"/>
                </a:lnTo>
                <a:lnTo>
                  <a:pt x="223342" y="143128"/>
                </a:lnTo>
                <a:lnTo>
                  <a:pt x="215531" y="138429"/>
                </a:lnTo>
                <a:close/>
              </a:path>
              <a:path w="1642745" h="219075">
                <a:moveTo>
                  <a:pt x="205212" y="64388"/>
                </a:moveTo>
                <a:lnTo>
                  <a:pt x="180365" y="64388"/>
                </a:lnTo>
                <a:lnTo>
                  <a:pt x="184200" y="65404"/>
                </a:lnTo>
                <a:lnTo>
                  <a:pt x="190157" y="69723"/>
                </a:lnTo>
                <a:lnTo>
                  <a:pt x="192493" y="72516"/>
                </a:lnTo>
                <a:lnTo>
                  <a:pt x="195770" y="79120"/>
                </a:lnTo>
                <a:lnTo>
                  <a:pt x="196913" y="83057"/>
                </a:lnTo>
                <a:lnTo>
                  <a:pt x="197612" y="87883"/>
                </a:lnTo>
                <a:lnTo>
                  <a:pt x="198323" y="92582"/>
                </a:lnTo>
                <a:lnTo>
                  <a:pt x="198648" y="96647"/>
                </a:lnTo>
                <a:lnTo>
                  <a:pt x="198678" y="101218"/>
                </a:lnTo>
                <a:lnTo>
                  <a:pt x="220662" y="101218"/>
                </a:lnTo>
                <a:lnTo>
                  <a:pt x="220662" y="96647"/>
                </a:lnTo>
                <a:lnTo>
                  <a:pt x="219824" y="90424"/>
                </a:lnTo>
                <a:lnTo>
                  <a:pt x="218147" y="84836"/>
                </a:lnTo>
                <a:lnTo>
                  <a:pt x="216484" y="79120"/>
                </a:lnTo>
                <a:lnTo>
                  <a:pt x="213931" y="74294"/>
                </a:lnTo>
                <a:lnTo>
                  <a:pt x="210502" y="70103"/>
                </a:lnTo>
                <a:lnTo>
                  <a:pt x="206933" y="65658"/>
                </a:lnTo>
                <a:lnTo>
                  <a:pt x="205212" y="64388"/>
                </a:lnTo>
                <a:close/>
              </a:path>
              <a:path w="1642745" h="219075">
                <a:moveTo>
                  <a:pt x="370573" y="59054"/>
                </a:moveTo>
                <a:lnTo>
                  <a:pt x="319646" y="59054"/>
                </a:lnTo>
                <a:lnTo>
                  <a:pt x="319689" y="64135"/>
                </a:lnTo>
                <a:lnTo>
                  <a:pt x="320522" y="66555"/>
                </a:lnTo>
                <a:lnTo>
                  <a:pt x="322948" y="66928"/>
                </a:lnTo>
                <a:lnTo>
                  <a:pt x="326250" y="68072"/>
                </a:lnTo>
                <a:lnTo>
                  <a:pt x="329552" y="69976"/>
                </a:lnTo>
                <a:lnTo>
                  <a:pt x="332981" y="71881"/>
                </a:lnTo>
                <a:lnTo>
                  <a:pt x="335267" y="74549"/>
                </a:lnTo>
                <a:lnTo>
                  <a:pt x="350828" y="111392"/>
                </a:lnTo>
                <a:lnTo>
                  <a:pt x="374891" y="170052"/>
                </a:lnTo>
                <a:lnTo>
                  <a:pt x="383527" y="170052"/>
                </a:lnTo>
                <a:lnTo>
                  <a:pt x="385051" y="165735"/>
                </a:lnTo>
                <a:lnTo>
                  <a:pt x="386887" y="160400"/>
                </a:lnTo>
                <a:lnTo>
                  <a:pt x="389928" y="151764"/>
                </a:lnTo>
                <a:lnTo>
                  <a:pt x="392925" y="144399"/>
                </a:lnTo>
                <a:lnTo>
                  <a:pt x="394223" y="141350"/>
                </a:lnTo>
                <a:lnTo>
                  <a:pt x="385305" y="141350"/>
                </a:lnTo>
                <a:lnTo>
                  <a:pt x="371716" y="108457"/>
                </a:lnTo>
                <a:lnTo>
                  <a:pt x="367783" y="98815"/>
                </a:lnTo>
                <a:lnTo>
                  <a:pt x="358846" y="76453"/>
                </a:lnTo>
                <a:lnTo>
                  <a:pt x="358508" y="75437"/>
                </a:lnTo>
                <a:lnTo>
                  <a:pt x="357583" y="73025"/>
                </a:lnTo>
                <a:lnTo>
                  <a:pt x="357111" y="72008"/>
                </a:lnTo>
                <a:lnTo>
                  <a:pt x="357111" y="70230"/>
                </a:lnTo>
                <a:lnTo>
                  <a:pt x="358889" y="69087"/>
                </a:lnTo>
                <a:lnTo>
                  <a:pt x="365493" y="67310"/>
                </a:lnTo>
                <a:lnTo>
                  <a:pt x="368287" y="66928"/>
                </a:lnTo>
                <a:lnTo>
                  <a:pt x="370573" y="66801"/>
                </a:lnTo>
                <a:lnTo>
                  <a:pt x="370573" y="59054"/>
                </a:lnTo>
                <a:close/>
              </a:path>
              <a:path w="1642745" h="219075">
                <a:moveTo>
                  <a:pt x="272148" y="57657"/>
                </a:moveTo>
                <a:lnTo>
                  <a:pt x="235572" y="60070"/>
                </a:lnTo>
                <a:lnTo>
                  <a:pt x="235572" y="67437"/>
                </a:lnTo>
                <a:lnTo>
                  <a:pt x="237858" y="67690"/>
                </a:lnTo>
                <a:lnTo>
                  <a:pt x="239890" y="67944"/>
                </a:lnTo>
                <a:lnTo>
                  <a:pt x="251320" y="75691"/>
                </a:lnTo>
                <a:lnTo>
                  <a:pt x="252463" y="77850"/>
                </a:lnTo>
                <a:lnTo>
                  <a:pt x="252914" y="79882"/>
                </a:lnTo>
                <a:lnTo>
                  <a:pt x="252971" y="153035"/>
                </a:lnTo>
                <a:lnTo>
                  <a:pt x="252463" y="155193"/>
                </a:lnTo>
                <a:lnTo>
                  <a:pt x="236842" y="161670"/>
                </a:lnTo>
                <a:lnTo>
                  <a:pt x="236842" y="169037"/>
                </a:lnTo>
                <a:lnTo>
                  <a:pt x="294881" y="169037"/>
                </a:lnTo>
                <a:lnTo>
                  <a:pt x="294881" y="161670"/>
                </a:lnTo>
                <a:lnTo>
                  <a:pt x="292722" y="161543"/>
                </a:lnTo>
                <a:lnTo>
                  <a:pt x="290182" y="161289"/>
                </a:lnTo>
                <a:lnTo>
                  <a:pt x="284213" y="160527"/>
                </a:lnTo>
                <a:lnTo>
                  <a:pt x="281927" y="160019"/>
                </a:lnTo>
                <a:lnTo>
                  <a:pt x="280022" y="159257"/>
                </a:lnTo>
                <a:lnTo>
                  <a:pt x="277863" y="158495"/>
                </a:lnTo>
                <a:lnTo>
                  <a:pt x="276212" y="157225"/>
                </a:lnTo>
                <a:lnTo>
                  <a:pt x="275323" y="155575"/>
                </a:lnTo>
                <a:lnTo>
                  <a:pt x="274307" y="153924"/>
                </a:lnTo>
                <a:lnTo>
                  <a:pt x="273829" y="151891"/>
                </a:lnTo>
                <a:lnTo>
                  <a:pt x="273799" y="85089"/>
                </a:lnTo>
                <a:lnTo>
                  <a:pt x="276974" y="79882"/>
                </a:lnTo>
                <a:lnTo>
                  <a:pt x="281038" y="75945"/>
                </a:lnTo>
                <a:lnTo>
                  <a:pt x="282877" y="74802"/>
                </a:lnTo>
                <a:lnTo>
                  <a:pt x="273799" y="74802"/>
                </a:lnTo>
                <a:lnTo>
                  <a:pt x="273799" y="59181"/>
                </a:lnTo>
                <a:lnTo>
                  <a:pt x="272148" y="57657"/>
                </a:lnTo>
                <a:close/>
              </a:path>
              <a:path w="1642745" h="219075">
                <a:moveTo>
                  <a:pt x="438518" y="59054"/>
                </a:moveTo>
                <a:lnTo>
                  <a:pt x="396354" y="59054"/>
                </a:lnTo>
                <a:lnTo>
                  <a:pt x="396354" y="66166"/>
                </a:lnTo>
                <a:lnTo>
                  <a:pt x="397370" y="66293"/>
                </a:lnTo>
                <a:lnTo>
                  <a:pt x="398800" y="66555"/>
                </a:lnTo>
                <a:lnTo>
                  <a:pt x="402069" y="67310"/>
                </a:lnTo>
                <a:lnTo>
                  <a:pt x="403720" y="67817"/>
                </a:lnTo>
                <a:lnTo>
                  <a:pt x="405371" y="68579"/>
                </a:lnTo>
                <a:lnTo>
                  <a:pt x="407149" y="69341"/>
                </a:lnTo>
                <a:lnTo>
                  <a:pt x="408546" y="70230"/>
                </a:lnTo>
                <a:lnTo>
                  <a:pt x="411086" y="72262"/>
                </a:lnTo>
                <a:lnTo>
                  <a:pt x="411509" y="73025"/>
                </a:lnTo>
                <a:lnTo>
                  <a:pt x="411612" y="76962"/>
                </a:lnTo>
                <a:lnTo>
                  <a:pt x="411340" y="78231"/>
                </a:lnTo>
                <a:lnTo>
                  <a:pt x="410487" y="80390"/>
                </a:lnTo>
                <a:lnTo>
                  <a:pt x="409943" y="81661"/>
                </a:lnTo>
                <a:lnTo>
                  <a:pt x="409308" y="83565"/>
                </a:lnTo>
                <a:lnTo>
                  <a:pt x="387446" y="136227"/>
                </a:lnTo>
                <a:lnTo>
                  <a:pt x="385305" y="141350"/>
                </a:lnTo>
                <a:lnTo>
                  <a:pt x="394223" y="141350"/>
                </a:lnTo>
                <a:lnTo>
                  <a:pt x="403980" y="118556"/>
                </a:lnTo>
                <a:lnTo>
                  <a:pt x="411030" y="102266"/>
                </a:lnTo>
                <a:lnTo>
                  <a:pt x="428993" y="69468"/>
                </a:lnTo>
                <a:lnTo>
                  <a:pt x="431914" y="67690"/>
                </a:lnTo>
                <a:lnTo>
                  <a:pt x="435089" y="66420"/>
                </a:lnTo>
                <a:lnTo>
                  <a:pt x="438518" y="65786"/>
                </a:lnTo>
                <a:lnTo>
                  <a:pt x="438518" y="59054"/>
                </a:lnTo>
                <a:close/>
              </a:path>
              <a:path w="1642745" h="219075">
                <a:moveTo>
                  <a:pt x="321043" y="68833"/>
                </a:moveTo>
                <a:lnTo>
                  <a:pt x="297929" y="68833"/>
                </a:lnTo>
                <a:lnTo>
                  <a:pt x="297802" y="70230"/>
                </a:lnTo>
                <a:lnTo>
                  <a:pt x="297040" y="74167"/>
                </a:lnTo>
                <a:lnTo>
                  <a:pt x="297020" y="80137"/>
                </a:lnTo>
                <a:lnTo>
                  <a:pt x="297929" y="82295"/>
                </a:lnTo>
                <a:lnTo>
                  <a:pt x="300215" y="84454"/>
                </a:lnTo>
                <a:lnTo>
                  <a:pt x="302374" y="86613"/>
                </a:lnTo>
                <a:lnTo>
                  <a:pt x="305549" y="87756"/>
                </a:lnTo>
                <a:lnTo>
                  <a:pt x="313550" y="87756"/>
                </a:lnTo>
                <a:lnTo>
                  <a:pt x="316471" y="86232"/>
                </a:lnTo>
                <a:lnTo>
                  <a:pt x="318249" y="83312"/>
                </a:lnTo>
                <a:lnTo>
                  <a:pt x="320154" y="80390"/>
                </a:lnTo>
                <a:lnTo>
                  <a:pt x="321043" y="76962"/>
                </a:lnTo>
                <a:lnTo>
                  <a:pt x="321043" y="68833"/>
                </a:lnTo>
                <a:close/>
              </a:path>
              <a:path w="1642745" h="219075">
                <a:moveTo>
                  <a:pt x="309867" y="56387"/>
                </a:moveTo>
                <a:lnTo>
                  <a:pt x="300596" y="56387"/>
                </a:lnTo>
                <a:lnTo>
                  <a:pt x="295389" y="57912"/>
                </a:lnTo>
                <a:lnTo>
                  <a:pt x="289674" y="61087"/>
                </a:lnTo>
                <a:lnTo>
                  <a:pt x="284086" y="64135"/>
                </a:lnTo>
                <a:lnTo>
                  <a:pt x="278879" y="68706"/>
                </a:lnTo>
                <a:lnTo>
                  <a:pt x="274307" y="74802"/>
                </a:lnTo>
                <a:lnTo>
                  <a:pt x="282877" y="74802"/>
                </a:lnTo>
                <a:lnTo>
                  <a:pt x="285737" y="73025"/>
                </a:lnTo>
                <a:lnTo>
                  <a:pt x="290436" y="70230"/>
                </a:lnTo>
                <a:lnTo>
                  <a:pt x="294500" y="68833"/>
                </a:lnTo>
                <a:lnTo>
                  <a:pt x="321043" y="68833"/>
                </a:lnTo>
                <a:lnTo>
                  <a:pt x="320955" y="67817"/>
                </a:lnTo>
                <a:lnTo>
                  <a:pt x="320522" y="66555"/>
                </a:lnTo>
                <a:lnTo>
                  <a:pt x="319646" y="66420"/>
                </a:lnTo>
                <a:lnTo>
                  <a:pt x="319646" y="64007"/>
                </a:lnTo>
                <a:lnTo>
                  <a:pt x="313804" y="57912"/>
                </a:lnTo>
                <a:lnTo>
                  <a:pt x="309867" y="56387"/>
                </a:lnTo>
                <a:close/>
              </a:path>
              <a:path w="1642745" h="219075">
                <a:moveTo>
                  <a:pt x="319646" y="64007"/>
                </a:moveTo>
                <a:lnTo>
                  <a:pt x="319646" y="66420"/>
                </a:lnTo>
                <a:lnTo>
                  <a:pt x="320522" y="66555"/>
                </a:lnTo>
                <a:lnTo>
                  <a:pt x="319646" y="64007"/>
                </a:lnTo>
                <a:close/>
              </a:path>
              <a:path w="1642745" h="219075">
                <a:moveTo>
                  <a:pt x="478142" y="57657"/>
                </a:moveTo>
                <a:lnTo>
                  <a:pt x="439280" y="60070"/>
                </a:lnTo>
                <a:lnTo>
                  <a:pt x="439280" y="67437"/>
                </a:lnTo>
                <a:lnTo>
                  <a:pt x="441566" y="67690"/>
                </a:lnTo>
                <a:lnTo>
                  <a:pt x="443979" y="68072"/>
                </a:lnTo>
                <a:lnTo>
                  <a:pt x="457314" y="75945"/>
                </a:lnTo>
                <a:lnTo>
                  <a:pt x="458457" y="77850"/>
                </a:lnTo>
                <a:lnTo>
                  <a:pt x="458965" y="80010"/>
                </a:lnTo>
                <a:lnTo>
                  <a:pt x="458965" y="153035"/>
                </a:lnTo>
                <a:lnTo>
                  <a:pt x="442836" y="161670"/>
                </a:lnTo>
                <a:lnTo>
                  <a:pt x="442836" y="169037"/>
                </a:lnTo>
                <a:lnTo>
                  <a:pt x="495922" y="169037"/>
                </a:lnTo>
                <a:lnTo>
                  <a:pt x="495922" y="161670"/>
                </a:lnTo>
                <a:lnTo>
                  <a:pt x="494017" y="161543"/>
                </a:lnTo>
                <a:lnTo>
                  <a:pt x="492239" y="161289"/>
                </a:lnTo>
                <a:lnTo>
                  <a:pt x="490715" y="160908"/>
                </a:lnTo>
                <a:lnTo>
                  <a:pt x="489191" y="160400"/>
                </a:lnTo>
                <a:lnTo>
                  <a:pt x="487540" y="159892"/>
                </a:lnTo>
                <a:lnTo>
                  <a:pt x="485889" y="159257"/>
                </a:lnTo>
                <a:lnTo>
                  <a:pt x="483730" y="158495"/>
                </a:lnTo>
                <a:lnTo>
                  <a:pt x="482206" y="157225"/>
                </a:lnTo>
                <a:lnTo>
                  <a:pt x="481190" y="155448"/>
                </a:lnTo>
                <a:lnTo>
                  <a:pt x="480174" y="153797"/>
                </a:lnTo>
                <a:lnTo>
                  <a:pt x="479666" y="151637"/>
                </a:lnTo>
                <a:lnTo>
                  <a:pt x="479666" y="59181"/>
                </a:lnTo>
                <a:lnTo>
                  <a:pt x="478142" y="57657"/>
                </a:lnTo>
                <a:close/>
              </a:path>
              <a:path w="1642745" h="219075">
                <a:moveTo>
                  <a:pt x="471665" y="0"/>
                </a:moveTo>
                <a:lnTo>
                  <a:pt x="463664" y="0"/>
                </a:lnTo>
                <a:lnTo>
                  <a:pt x="460362" y="1524"/>
                </a:lnTo>
                <a:lnTo>
                  <a:pt x="454774" y="7619"/>
                </a:lnTo>
                <a:lnTo>
                  <a:pt x="453377" y="11175"/>
                </a:lnTo>
                <a:lnTo>
                  <a:pt x="453377" y="19176"/>
                </a:lnTo>
                <a:lnTo>
                  <a:pt x="454774" y="22605"/>
                </a:lnTo>
                <a:lnTo>
                  <a:pt x="457568" y="25526"/>
                </a:lnTo>
                <a:lnTo>
                  <a:pt x="460362" y="28575"/>
                </a:lnTo>
                <a:lnTo>
                  <a:pt x="463664" y="30099"/>
                </a:lnTo>
                <a:lnTo>
                  <a:pt x="471538" y="30099"/>
                </a:lnTo>
                <a:lnTo>
                  <a:pt x="474967" y="28575"/>
                </a:lnTo>
                <a:lnTo>
                  <a:pt x="480555" y="22225"/>
                </a:lnTo>
                <a:lnTo>
                  <a:pt x="481952" y="18541"/>
                </a:lnTo>
                <a:lnTo>
                  <a:pt x="481952" y="10413"/>
                </a:lnTo>
                <a:lnTo>
                  <a:pt x="480555" y="7112"/>
                </a:lnTo>
                <a:lnTo>
                  <a:pt x="477888" y="4317"/>
                </a:lnTo>
                <a:lnTo>
                  <a:pt x="475221" y="1397"/>
                </a:lnTo>
                <a:lnTo>
                  <a:pt x="471665" y="0"/>
                </a:lnTo>
                <a:close/>
              </a:path>
              <a:path w="1642745" h="219075">
                <a:moveTo>
                  <a:pt x="561962" y="55879"/>
                </a:moveTo>
                <a:lnTo>
                  <a:pt x="554088" y="55879"/>
                </a:lnTo>
                <a:lnTo>
                  <a:pt x="546976" y="57530"/>
                </a:lnTo>
                <a:lnTo>
                  <a:pt x="515607" y="85216"/>
                </a:lnTo>
                <a:lnTo>
                  <a:pt x="509638" y="105917"/>
                </a:lnTo>
                <a:lnTo>
                  <a:pt x="509638" y="113537"/>
                </a:lnTo>
                <a:lnTo>
                  <a:pt x="523100" y="156082"/>
                </a:lnTo>
                <a:lnTo>
                  <a:pt x="560565" y="171957"/>
                </a:lnTo>
                <a:lnTo>
                  <a:pt x="566901" y="171481"/>
                </a:lnTo>
                <a:lnTo>
                  <a:pt x="591518" y="159765"/>
                </a:lnTo>
                <a:lnTo>
                  <a:pt x="566026" y="159765"/>
                </a:lnTo>
                <a:lnTo>
                  <a:pt x="558934" y="158954"/>
                </a:lnTo>
                <a:lnTo>
                  <a:pt x="533323" y="122681"/>
                </a:lnTo>
                <a:lnTo>
                  <a:pt x="532752" y="104012"/>
                </a:lnTo>
                <a:lnTo>
                  <a:pt x="533514" y="96519"/>
                </a:lnTo>
                <a:lnTo>
                  <a:pt x="535292" y="90169"/>
                </a:lnTo>
                <a:lnTo>
                  <a:pt x="536943" y="83819"/>
                </a:lnTo>
                <a:lnTo>
                  <a:pt x="551421" y="66675"/>
                </a:lnTo>
                <a:lnTo>
                  <a:pt x="554596" y="65150"/>
                </a:lnTo>
                <a:lnTo>
                  <a:pt x="558025" y="64388"/>
                </a:lnTo>
                <a:lnTo>
                  <a:pt x="589254" y="64388"/>
                </a:lnTo>
                <a:lnTo>
                  <a:pt x="588251" y="63626"/>
                </a:lnTo>
                <a:lnTo>
                  <a:pt x="582822" y="60219"/>
                </a:lnTo>
                <a:lnTo>
                  <a:pt x="576630" y="57800"/>
                </a:lnTo>
                <a:lnTo>
                  <a:pt x="569677" y="56358"/>
                </a:lnTo>
                <a:lnTo>
                  <a:pt x="561962" y="55879"/>
                </a:lnTo>
                <a:close/>
              </a:path>
              <a:path w="1642745" h="219075">
                <a:moveTo>
                  <a:pt x="597649" y="138683"/>
                </a:moveTo>
                <a:lnTo>
                  <a:pt x="573265" y="159765"/>
                </a:lnTo>
                <a:lnTo>
                  <a:pt x="591518" y="159765"/>
                </a:lnTo>
                <a:lnTo>
                  <a:pt x="596299" y="155193"/>
                </a:lnTo>
                <a:lnTo>
                  <a:pt x="600834" y="149621"/>
                </a:lnTo>
                <a:lnTo>
                  <a:pt x="604761" y="143382"/>
                </a:lnTo>
                <a:lnTo>
                  <a:pt x="597649" y="138683"/>
                </a:lnTo>
                <a:close/>
              </a:path>
              <a:path w="1642745" h="219075">
                <a:moveTo>
                  <a:pt x="589254" y="64388"/>
                </a:moveTo>
                <a:lnTo>
                  <a:pt x="564629" y="64388"/>
                </a:lnTo>
                <a:lnTo>
                  <a:pt x="567423" y="64769"/>
                </a:lnTo>
                <a:lnTo>
                  <a:pt x="572757" y="66293"/>
                </a:lnTo>
                <a:lnTo>
                  <a:pt x="574662" y="67817"/>
                </a:lnTo>
                <a:lnTo>
                  <a:pt x="576059" y="70103"/>
                </a:lnTo>
                <a:lnTo>
                  <a:pt x="575932" y="71754"/>
                </a:lnTo>
                <a:lnTo>
                  <a:pt x="575297" y="74422"/>
                </a:lnTo>
                <a:lnTo>
                  <a:pt x="573519" y="81406"/>
                </a:lnTo>
                <a:lnTo>
                  <a:pt x="573251" y="83819"/>
                </a:lnTo>
                <a:lnTo>
                  <a:pt x="573138" y="90931"/>
                </a:lnTo>
                <a:lnTo>
                  <a:pt x="574281" y="93472"/>
                </a:lnTo>
                <a:lnTo>
                  <a:pt x="576694" y="95630"/>
                </a:lnTo>
                <a:lnTo>
                  <a:pt x="579107" y="97916"/>
                </a:lnTo>
                <a:lnTo>
                  <a:pt x="582536" y="98932"/>
                </a:lnTo>
                <a:lnTo>
                  <a:pt x="591045" y="98932"/>
                </a:lnTo>
                <a:lnTo>
                  <a:pt x="593966" y="97536"/>
                </a:lnTo>
                <a:lnTo>
                  <a:pt x="595744" y="94741"/>
                </a:lnTo>
                <a:lnTo>
                  <a:pt x="597522" y="91820"/>
                </a:lnTo>
                <a:lnTo>
                  <a:pt x="598411" y="88518"/>
                </a:lnTo>
                <a:lnTo>
                  <a:pt x="598411" y="75818"/>
                </a:lnTo>
                <a:lnTo>
                  <a:pt x="595109" y="68833"/>
                </a:lnTo>
                <a:lnTo>
                  <a:pt x="589254" y="64388"/>
                </a:lnTo>
                <a:close/>
              </a:path>
              <a:path w="1642745" h="219075">
                <a:moveTo>
                  <a:pt x="671563" y="55879"/>
                </a:moveTo>
                <a:lnTo>
                  <a:pt x="655815" y="55879"/>
                </a:lnTo>
                <a:lnTo>
                  <a:pt x="648703" y="57530"/>
                </a:lnTo>
                <a:lnTo>
                  <a:pt x="618858" y="85216"/>
                </a:lnTo>
                <a:lnTo>
                  <a:pt x="616699" y="92075"/>
                </a:lnTo>
                <a:lnTo>
                  <a:pt x="614413" y="98932"/>
                </a:lnTo>
                <a:lnTo>
                  <a:pt x="613270" y="106044"/>
                </a:lnTo>
                <a:lnTo>
                  <a:pt x="613270" y="121157"/>
                </a:lnTo>
                <a:lnTo>
                  <a:pt x="614286" y="128650"/>
                </a:lnTo>
                <a:lnTo>
                  <a:pt x="616558" y="136143"/>
                </a:lnTo>
                <a:lnTo>
                  <a:pt x="618604" y="143001"/>
                </a:lnTo>
                <a:lnTo>
                  <a:pt x="621779" y="149225"/>
                </a:lnTo>
                <a:lnTo>
                  <a:pt x="630415" y="159892"/>
                </a:lnTo>
                <a:lnTo>
                  <a:pt x="635876" y="164211"/>
                </a:lnTo>
                <a:lnTo>
                  <a:pt x="642607" y="167258"/>
                </a:lnTo>
                <a:lnTo>
                  <a:pt x="649211" y="170433"/>
                </a:lnTo>
                <a:lnTo>
                  <a:pt x="656958" y="171957"/>
                </a:lnTo>
                <a:lnTo>
                  <a:pt x="665848" y="171957"/>
                </a:lnTo>
                <a:lnTo>
                  <a:pt x="698226" y="159765"/>
                </a:lnTo>
                <a:lnTo>
                  <a:pt x="665721" y="159765"/>
                </a:lnTo>
                <a:lnTo>
                  <a:pt x="660133" y="158623"/>
                </a:lnTo>
                <a:lnTo>
                  <a:pt x="636130" y="124332"/>
                </a:lnTo>
                <a:lnTo>
                  <a:pt x="635495" y="117855"/>
                </a:lnTo>
                <a:lnTo>
                  <a:pt x="635495" y="110616"/>
                </a:lnTo>
                <a:lnTo>
                  <a:pt x="708393" y="110616"/>
                </a:lnTo>
                <a:lnTo>
                  <a:pt x="708393" y="101218"/>
                </a:lnTo>
                <a:lnTo>
                  <a:pt x="635495" y="101218"/>
                </a:lnTo>
                <a:lnTo>
                  <a:pt x="636233" y="93027"/>
                </a:lnTo>
                <a:lnTo>
                  <a:pt x="655561" y="64388"/>
                </a:lnTo>
                <a:lnTo>
                  <a:pt x="692936" y="64388"/>
                </a:lnTo>
                <a:lnTo>
                  <a:pt x="689978" y="62229"/>
                </a:lnTo>
                <a:lnTo>
                  <a:pt x="678548" y="57150"/>
                </a:lnTo>
                <a:lnTo>
                  <a:pt x="671563" y="55879"/>
                </a:lnTo>
                <a:close/>
              </a:path>
              <a:path w="1642745" h="219075">
                <a:moveTo>
                  <a:pt x="703186" y="138429"/>
                </a:moveTo>
                <a:lnTo>
                  <a:pt x="678802" y="159765"/>
                </a:lnTo>
                <a:lnTo>
                  <a:pt x="698226" y="159765"/>
                </a:lnTo>
                <a:lnTo>
                  <a:pt x="702932" y="155051"/>
                </a:lnTo>
                <a:lnTo>
                  <a:pt x="707270" y="149441"/>
                </a:lnTo>
                <a:lnTo>
                  <a:pt x="711060" y="143128"/>
                </a:lnTo>
                <a:lnTo>
                  <a:pt x="703186" y="138429"/>
                </a:lnTo>
                <a:close/>
              </a:path>
              <a:path w="1642745" h="219075">
                <a:moveTo>
                  <a:pt x="692936" y="64388"/>
                </a:moveTo>
                <a:lnTo>
                  <a:pt x="668007" y="64388"/>
                </a:lnTo>
                <a:lnTo>
                  <a:pt x="671944" y="65404"/>
                </a:lnTo>
                <a:lnTo>
                  <a:pt x="677786" y="69723"/>
                </a:lnTo>
                <a:lnTo>
                  <a:pt x="680199" y="72516"/>
                </a:lnTo>
                <a:lnTo>
                  <a:pt x="681850" y="75945"/>
                </a:lnTo>
                <a:lnTo>
                  <a:pt x="683501" y="79120"/>
                </a:lnTo>
                <a:lnTo>
                  <a:pt x="684644" y="83057"/>
                </a:lnTo>
                <a:lnTo>
                  <a:pt x="685279" y="87883"/>
                </a:lnTo>
                <a:lnTo>
                  <a:pt x="685958" y="92075"/>
                </a:lnTo>
                <a:lnTo>
                  <a:pt x="686066" y="93027"/>
                </a:lnTo>
                <a:lnTo>
                  <a:pt x="686273" y="96647"/>
                </a:lnTo>
                <a:lnTo>
                  <a:pt x="686295" y="101218"/>
                </a:lnTo>
                <a:lnTo>
                  <a:pt x="708393" y="101218"/>
                </a:lnTo>
                <a:lnTo>
                  <a:pt x="708393" y="96647"/>
                </a:lnTo>
                <a:lnTo>
                  <a:pt x="707504" y="90424"/>
                </a:lnTo>
                <a:lnTo>
                  <a:pt x="705853" y="84836"/>
                </a:lnTo>
                <a:lnTo>
                  <a:pt x="704202" y="79120"/>
                </a:lnTo>
                <a:lnTo>
                  <a:pt x="701662" y="74294"/>
                </a:lnTo>
                <a:lnTo>
                  <a:pt x="698233" y="70103"/>
                </a:lnTo>
                <a:lnTo>
                  <a:pt x="694677" y="65658"/>
                </a:lnTo>
                <a:lnTo>
                  <a:pt x="692936" y="64388"/>
                </a:lnTo>
                <a:close/>
              </a:path>
              <a:path w="1642745" h="219075">
                <a:moveTo>
                  <a:pt x="856983" y="19430"/>
                </a:moveTo>
                <a:lnTo>
                  <a:pt x="833234" y="19430"/>
                </a:lnTo>
                <a:lnTo>
                  <a:pt x="833234" y="150113"/>
                </a:lnTo>
                <a:lnTo>
                  <a:pt x="832599" y="152526"/>
                </a:lnTo>
                <a:lnTo>
                  <a:pt x="831456" y="154431"/>
                </a:lnTo>
                <a:lnTo>
                  <a:pt x="830313" y="156210"/>
                </a:lnTo>
                <a:lnTo>
                  <a:pt x="828535" y="157606"/>
                </a:lnTo>
                <a:lnTo>
                  <a:pt x="825995" y="158623"/>
                </a:lnTo>
                <a:lnTo>
                  <a:pt x="824471" y="159257"/>
                </a:lnTo>
                <a:lnTo>
                  <a:pt x="821423" y="159765"/>
                </a:lnTo>
                <a:lnTo>
                  <a:pt x="817232" y="160274"/>
                </a:lnTo>
                <a:lnTo>
                  <a:pt x="812914" y="160654"/>
                </a:lnTo>
                <a:lnTo>
                  <a:pt x="809739" y="161036"/>
                </a:lnTo>
                <a:lnTo>
                  <a:pt x="807580" y="161162"/>
                </a:lnTo>
                <a:lnTo>
                  <a:pt x="807580" y="169037"/>
                </a:lnTo>
                <a:lnTo>
                  <a:pt x="882383" y="169037"/>
                </a:lnTo>
                <a:lnTo>
                  <a:pt x="882383" y="161162"/>
                </a:lnTo>
                <a:lnTo>
                  <a:pt x="880097" y="161036"/>
                </a:lnTo>
                <a:lnTo>
                  <a:pt x="876668" y="160654"/>
                </a:lnTo>
                <a:lnTo>
                  <a:pt x="872477" y="159638"/>
                </a:lnTo>
                <a:lnTo>
                  <a:pt x="868159" y="158750"/>
                </a:lnTo>
                <a:lnTo>
                  <a:pt x="865365" y="158114"/>
                </a:lnTo>
                <a:lnTo>
                  <a:pt x="863968" y="157606"/>
                </a:lnTo>
                <a:lnTo>
                  <a:pt x="861428" y="156463"/>
                </a:lnTo>
                <a:lnTo>
                  <a:pt x="859523" y="154939"/>
                </a:lnTo>
                <a:lnTo>
                  <a:pt x="858380" y="152526"/>
                </a:lnTo>
                <a:lnTo>
                  <a:pt x="857491" y="150749"/>
                </a:lnTo>
                <a:lnTo>
                  <a:pt x="856983" y="148589"/>
                </a:lnTo>
                <a:lnTo>
                  <a:pt x="856983" y="19430"/>
                </a:lnTo>
                <a:close/>
              </a:path>
              <a:path w="1642745" h="219075">
                <a:moveTo>
                  <a:pt x="914133" y="10667"/>
                </a:moveTo>
                <a:lnTo>
                  <a:pt x="776084" y="10667"/>
                </a:lnTo>
                <a:lnTo>
                  <a:pt x="776084" y="53720"/>
                </a:lnTo>
                <a:lnTo>
                  <a:pt x="783831" y="53720"/>
                </a:lnTo>
                <a:lnTo>
                  <a:pt x="784466" y="51180"/>
                </a:lnTo>
                <a:lnTo>
                  <a:pt x="785736" y="48132"/>
                </a:lnTo>
                <a:lnTo>
                  <a:pt x="787509" y="44068"/>
                </a:lnTo>
                <a:lnTo>
                  <a:pt x="789165" y="40639"/>
                </a:lnTo>
                <a:lnTo>
                  <a:pt x="791070" y="37083"/>
                </a:lnTo>
                <a:lnTo>
                  <a:pt x="793356" y="33654"/>
                </a:lnTo>
                <a:lnTo>
                  <a:pt x="795515" y="30352"/>
                </a:lnTo>
                <a:lnTo>
                  <a:pt x="808342" y="20319"/>
                </a:lnTo>
                <a:lnTo>
                  <a:pt x="811390" y="19938"/>
                </a:lnTo>
                <a:lnTo>
                  <a:pt x="814692" y="19685"/>
                </a:lnTo>
                <a:lnTo>
                  <a:pt x="821550" y="19430"/>
                </a:lnTo>
                <a:lnTo>
                  <a:pt x="914133" y="19430"/>
                </a:lnTo>
                <a:lnTo>
                  <a:pt x="914133" y="10667"/>
                </a:lnTo>
                <a:close/>
              </a:path>
              <a:path w="1642745" h="219075">
                <a:moveTo>
                  <a:pt x="914133" y="19430"/>
                </a:moveTo>
                <a:lnTo>
                  <a:pt x="869683" y="19430"/>
                </a:lnTo>
                <a:lnTo>
                  <a:pt x="873239" y="19557"/>
                </a:lnTo>
                <a:lnTo>
                  <a:pt x="876668" y="19812"/>
                </a:lnTo>
                <a:lnTo>
                  <a:pt x="879589" y="19938"/>
                </a:lnTo>
                <a:lnTo>
                  <a:pt x="881875" y="20319"/>
                </a:lnTo>
                <a:lnTo>
                  <a:pt x="884415" y="20700"/>
                </a:lnTo>
                <a:lnTo>
                  <a:pt x="896861" y="33654"/>
                </a:lnTo>
                <a:lnTo>
                  <a:pt x="899095" y="37083"/>
                </a:lnTo>
                <a:lnTo>
                  <a:pt x="906386" y="53720"/>
                </a:lnTo>
                <a:lnTo>
                  <a:pt x="914133" y="53720"/>
                </a:lnTo>
                <a:lnTo>
                  <a:pt x="914133" y="19430"/>
                </a:lnTo>
                <a:close/>
              </a:path>
              <a:path w="1642745" h="219075">
                <a:moveTo>
                  <a:pt x="959472" y="57657"/>
                </a:moveTo>
                <a:lnTo>
                  <a:pt x="922896" y="60070"/>
                </a:lnTo>
                <a:lnTo>
                  <a:pt x="922896" y="67437"/>
                </a:lnTo>
                <a:lnTo>
                  <a:pt x="925182" y="67690"/>
                </a:lnTo>
                <a:lnTo>
                  <a:pt x="927214" y="67944"/>
                </a:lnTo>
                <a:lnTo>
                  <a:pt x="938644" y="75691"/>
                </a:lnTo>
                <a:lnTo>
                  <a:pt x="939787" y="77850"/>
                </a:lnTo>
                <a:lnTo>
                  <a:pt x="940238" y="79882"/>
                </a:lnTo>
                <a:lnTo>
                  <a:pt x="940295" y="153035"/>
                </a:lnTo>
                <a:lnTo>
                  <a:pt x="939787" y="155193"/>
                </a:lnTo>
                <a:lnTo>
                  <a:pt x="924166" y="161670"/>
                </a:lnTo>
                <a:lnTo>
                  <a:pt x="924166" y="169037"/>
                </a:lnTo>
                <a:lnTo>
                  <a:pt x="982205" y="169037"/>
                </a:lnTo>
                <a:lnTo>
                  <a:pt x="982205" y="161670"/>
                </a:lnTo>
                <a:lnTo>
                  <a:pt x="980046" y="161543"/>
                </a:lnTo>
                <a:lnTo>
                  <a:pt x="977506" y="161289"/>
                </a:lnTo>
                <a:lnTo>
                  <a:pt x="971537" y="160527"/>
                </a:lnTo>
                <a:lnTo>
                  <a:pt x="969251" y="160019"/>
                </a:lnTo>
                <a:lnTo>
                  <a:pt x="967346" y="159257"/>
                </a:lnTo>
                <a:lnTo>
                  <a:pt x="965187" y="158495"/>
                </a:lnTo>
                <a:lnTo>
                  <a:pt x="963536" y="157225"/>
                </a:lnTo>
                <a:lnTo>
                  <a:pt x="962647" y="155575"/>
                </a:lnTo>
                <a:lnTo>
                  <a:pt x="961631" y="153924"/>
                </a:lnTo>
                <a:lnTo>
                  <a:pt x="961123" y="151764"/>
                </a:lnTo>
                <a:lnTo>
                  <a:pt x="961123" y="85089"/>
                </a:lnTo>
                <a:lnTo>
                  <a:pt x="964298" y="79882"/>
                </a:lnTo>
                <a:lnTo>
                  <a:pt x="968362" y="75945"/>
                </a:lnTo>
                <a:lnTo>
                  <a:pt x="970201" y="74802"/>
                </a:lnTo>
                <a:lnTo>
                  <a:pt x="961123" y="74802"/>
                </a:lnTo>
                <a:lnTo>
                  <a:pt x="961123" y="59181"/>
                </a:lnTo>
                <a:lnTo>
                  <a:pt x="959472" y="57657"/>
                </a:lnTo>
                <a:close/>
              </a:path>
              <a:path w="1642745" h="219075">
                <a:moveTo>
                  <a:pt x="1008367" y="68833"/>
                </a:moveTo>
                <a:lnTo>
                  <a:pt x="985253" y="68833"/>
                </a:lnTo>
                <a:lnTo>
                  <a:pt x="985126" y="70230"/>
                </a:lnTo>
                <a:lnTo>
                  <a:pt x="984364" y="74167"/>
                </a:lnTo>
                <a:lnTo>
                  <a:pt x="984344" y="80137"/>
                </a:lnTo>
                <a:lnTo>
                  <a:pt x="985253" y="82295"/>
                </a:lnTo>
                <a:lnTo>
                  <a:pt x="987539" y="84454"/>
                </a:lnTo>
                <a:lnTo>
                  <a:pt x="989698" y="86613"/>
                </a:lnTo>
                <a:lnTo>
                  <a:pt x="992873" y="87756"/>
                </a:lnTo>
                <a:lnTo>
                  <a:pt x="1000874" y="87756"/>
                </a:lnTo>
                <a:lnTo>
                  <a:pt x="1003795" y="86232"/>
                </a:lnTo>
                <a:lnTo>
                  <a:pt x="1005573" y="83312"/>
                </a:lnTo>
                <a:lnTo>
                  <a:pt x="1007478" y="80390"/>
                </a:lnTo>
                <a:lnTo>
                  <a:pt x="1008367" y="76962"/>
                </a:lnTo>
                <a:lnTo>
                  <a:pt x="1008367" y="68833"/>
                </a:lnTo>
                <a:close/>
              </a:path>
              <a:path w="1642745" h="219075">
                <a:moveTo>
                  <a:pt x="997191" y="56387"/>
                </a:moveTo>
                <a:lnTo>
                  <a:pt x="987920" y="56387"/>
                </a:lnTo>
                <a:lnTo>
                  <a:pt x="982713" y="57912"/>
                </a:lnTo>
                <a:lnTo>
                  <a:pt x="976998" y="61087"/>
                </a:lnTo>
                <a:lnTo>
                  <a:pt x="971410" y="64135"/>
                </a:lnTo>
                <a:lnTo>
                  <a:pt x="966203" y="68706"/>
                </a:lnTo>
                <a:lnTo>
                  <a:pt x="961631" y="74802"/>
                </a:lnTo>
                <a:lnTo>
                  <a:pt x="970201" y="74802"/>
                </a:lnTo>
                <a:lnTo>
                  <a:pt x="973061" y="73025"/>
                </a:lnTo>
                <a:lnTo>
                  <a:pt x="977760" y="70230"/>
                </a:lnTo>
                <a:lnTo>
                  <a:pt x="981824" y="68833"/>
                </a:lnTo>
                <a:lnTo>
                  <a:pt x="1008367" y="68833"/>
                </a:lnTo>
                <a:lnTo>
                  <a:pt x="1008323" y="67944"/>
                </a:lnTo>
                <a:lnTo>
                  <a:pt x="1006970" y="64007"/>
                </a:lnTo>
                <a:lnTo>
                  <a:pt x="1004049" y="60960"/>
                </a:lnTo>
                <a:lnTo>
                  <a:pt x="1001001" y="57912"/>
                </a:lnTo>
                <a:lnTo>
                  <a:pt x="997191" y="56387"/>
                </a:lnTo>
                <a:close/>
              </a:path>
              <a:path w="1642745" h="219075">
                <a:moveTo>
                  <a:pt x="1093366" y="64007"/>
                </a:moveTo>
                <a:lnTo>
                  <a:pt x="1066025" y="64007"/>
                </a:lnTo>
                <a:lnTo>
                  <a:pt x="1069962" y="65024"/>
                </a:lnTo>
                <a:lnTo>
                  <a:pt x="1072629" y="67055"/>
                </a:lnTo>
                <a:lnTo>
                  <a:pt x="1081519" y="82168"/>
                </a:lnTo>
                <a:lnTo>
                  <a:pt x="1082027" y="84836"/>
                </a:lnTo>
                <a:lnTo>
                  <a:pt x="1082154" y="98805"/>
                </a:lnTo>
                <a:lnTo>
                  <a:pt x="1078598" y="100711"/>
                </a:lnTo>
                <a:lnTo>
                  <a:pt x="1071740" y="103377"/>
                </a:lnTo>
                <a:lnTo>
                  <a:pt x="1044435" y="112522"/>
                </a:lnTo>
                <a:lnTo>
                  <a:pt x="1038466" y="114807"/>
                </a:lnTo>
                <a:lnTo>
                  <a:pt x="1035545" y="116204"/>
                </a:lnTo>
                <a:lnTo>
                  <a:pt x="1029449" y="119761"/>
                </a:lnTo>
                <a:lnTo>
                  <a:pt x="1027036" y="121792"/>
                </a:lnTo>
                <a:lnTo>
                  <a:pt x="1025131" y="123951"/>
                </a:lnTo>
                <a:lnTo>
                  <a:pt x="1022718" y="126618"/>
                </a:lnTo>
                <a:lnTo>
                  <a:pt x="1020940" y="129666"/>
                </a:lnTo>
                <a:lnTo>
                  <a:pt x="1019797" y="132968"/>
                </a:lnTo>
                <a:lnTo>
                  <a:pt x="1018654" y="136398"/>
                </a:lnTo>
                <a:lnTo>
                  <a:pt x="1018019" y="140207"/>
                </a:lnTo>
                <a:lnTo>
                  <a:pt x="1018019" y="152653"/>
                </a:lnTo>
                <a:lnTo>
                  <a:pt x="1020686" y="159257"/>
                </a:lnTo>
                <a:lnTo>
                  <a:pt x="1026020" y="164337"/>
                </a:lnTo>
                <a:lnTo>
                  <a:pt x="1031354" y="169290"/>
                </a:lnTo>
                <a:lnTo>
                  <a:pt x="1038085" y="171830"/>
                </a:lnTo>
                <a:lnTo>
                  <a:pt x="1054214" y="171830"/>
                </a:lnTo>
                <a:lnTo>
                  <a:pt x="1077993" y="159638"/>
                </a:lnTo>
                <a:lnTo>
                  <a:pt x="1052690" y="159638"/>
                </a:lnTo>
                <a:lnTo>
                  <a:pt x="1048499" y="158241"/>
                </a:lnTo>
                <a:lnTo>
                  <a:pt x="1045324" y="155320"/>
                </a:lnTo>
                <a:lnTo>
                  <a:pt x="1042022" y="152400"/>
                </a:lnTo>
                <a:lnTo>
                  <a:pt x="1040371" y="147827"/>
                </a:lnTo>
                <a:lnTo>
                  <a:pt x="1040371" y="136905"/>
                </a:lnTo>
                <a:lnTo>
                  <a:pt x="1041514" y="132841"/>
                </a:lnTo>
                <a:lnTo>
                  <a:pt x="1065771" y="113664"/>
                </a:lnTo>
                <a:lnTo>
                  <a:pt x="1070470" y="111760"/>
                </a:lnTo>
                <a:lnTo>
                  <a:pt x="1076058" y="109981"/>
                </a:lnTo>
                <a:lnTo>
                  <a:pt x="1082408" y="108076"/>
                </a:lnTo>
                <a:lnTo>
                  <a:pt x="1103068" y="108076"/>
                </a:lnTo>
                <a:lnTo>
                  <a:pt x="1103109" y="84708"/>
                </a:lnTo>
                <a:lnTo>
                  <a:pt x="1102220" y="78612"/>
                </a:lnTo>
                <a:lnTo>
                  <a:pt x="1100188" y="73913"/>
                </a:lnTo>
                <a:lnTo>
                  <a:pt x="1098283" y="69214"/>
                </a:lnTo>
                <a:lnTo>
                  <a:pt x="1095362" y="65404"/>
                </a:lnTo>
                <a:lnTo>
                  <a:pt x="1093366" y="64007"/>
                </a:lnTo>
                <a:close/>
              </a:path>
              <a:path w="1642745" h="219075">
                <a:moveTo>
                  <a:pt x="1104578" y="155320"/>
                </a:moveTo>
                <a:lnTo>
                  <a:pt x="1082662" y="155320"/>
                </a:lnTo>
                <a:lnTo>
                  <a:pt x="1083551" y="160527"/>
                </a:lnTo>
                <a:lnTo>
                  <a:pt x="1085837" y="164464"/>
                </a:lnTo>
                <a:lnTo>
                  <a:pt x="1089266" y="167258"/>
                </a:lnTo>
                <a:lnTo>
                  <a:pt x="1092695" y="169925"/>
                </a:lnTo>
                <a:lnTo>
                  <a:pt x="1097394" y="171323"/>
                </a:lnTo>
                <a:lnTo>
                  <a:pt x="1106538" y="171323"/>
                </a:lnTo>
                <a:lnTo>
                  <a:pt x="1109459" y="170941"/>
                </a:lnTo>
                <a:lnTo>
                  <a:pt x="1114793" y="169417"/>
                </a:lnTo>
                <a:lnTo>
                  <a:pt x="1117841" y="168275"/>
                </a:lnTo>
                <a:lnTo>
                  <a:pt x="1121397" y="167004"/>
                </a:lnTo>
                <a:lnTo>
                  <a:pt x="1121397" y="159892"/>
                </a:lnTo>
                <a:lnTo>
                  <a:pt x="1116317" y="159892"/>
                </a:lnTo>
                <a:lnTo>
                  <a:pt x="1113904" y="159765"/>
                </a:lnTo>
                <a:lnTo>
                  <a:pt x="1111491" y="159765"/>
                </a:lnTo>
                <a:lnTo>
                  <a:pt x="1109713" y="159385"/>
                </a:lnTo>
                <a:lnTo>
                  <a:pt x="1108570" y="158750"/>
                </a:lnTo>
                <a:lnTo>
                  <a:pt x="1106538" y="157479"/>
                </a:lnTo>
                <a:lnTo>
                  <a:pt x="1105014" y="156082"/>
                </a:lnTo>
                <a:lnTo>
                  <a:pt x="1104578" y="155320"/>
                </a:lnTo>
                <a:close/>
              </a:path>
              <a:path w="1642745" h="219075">
                <a:moveTo>
                  <a:pt x="1103068" y="108076"/>
                </a:moveTo>
                <a:lnTo>
                  <a:pt x="1082408" y="108076"/>
                </a:lnTo>
                <a:lnTo>
                  <a:pt x="1081773" y="146685"/>
                </a:lnTo>
                <a:lnTo>
                  <a:pt x="1078979" y="150240"/>
                </a:lnTo>
                <a:lnTo>
                  <a:pt x="1075550" y="153288"/>
                </a:lnTo>
                <a:lnTo>
                  <a:pt x="1071613" y="155828"/>
                </a:lnTo>
                <a:lnTo>
                  <a:pt x="1067549" y="158368"/>
                </a:lnTo>
                <a:lnTo>
                  <a:pt x="1062850" y="159638"/>
                </a:lnTo>
                <a:lnTo>
                  <a:pt x="1077993" y="159638"/>
                </a:lnTo>
                <a:lnTo>
                  <a:pt x="1081900" y="155320"/>
                </a:lnTo>
                <a:lnTo>
                  <a:pt x="1104578" y="155320"/>
                </a:lnTo>
                <a:lnTo>
                  <a:pt x="1103998" y="154304"/>
                </a:lnTo>
                <a:lnTo>
                  <a:pt x="1102982" y="152653"/>
                </a:lnTo>
                <a:lnTo>
                  <a:pt x="1102474" y="150367"/>
                </a:lnTo>
                <a:lnTo>
                  <a:pt x="1102579" y="132841"/>
                </a:lnTo>
                <a:lnTo>
                  <a:pt x="1102692" y="126618"/>
                </a:lnTo>
                <a:lnTo>
                  <a:pt x="1102915" y="117601"/>
                </a:lnTo>
                <a:lnTo>
                  <a:pt x="1103028" y="111760"/>
                </a:lnTo>
                <a:lnTo>
                  <a:pt x="1103068" y="108076"/>
                </a:lnTo>
                <a:close/>
              </a:path>
              <a:path w="1642745" h="219075">
                <a:moveTo>
                  <a:pt x="1068819" y="55879"/>
                </a:moveTo>
                <a:lnTo>
                  <a:pt x="1058024" y="55879"/>
                </a:lnTo>
                <a:lnTo>
                  <a:pt x="1053325" y="56641"/>
                </a:lnTo>
                <a:lnTo>
                  <a:pt x="1023353" y="78104"/>
                </a:lnTo>
                <a:lnTo>
                  <a:pt x="1023353" y="84836"/>
                </a:lnTo>
                <a:lnTo>
                  <a:pt x="1024242" y="87756"/>
                </a:lnTo>
                <a:lnTo>
                  <a:pt x="1026020" y="90424"/>
                </a:lnTo>
                <a:lnTo>
                  <a:pt x="1027671" y="93090"/>
                </a:lnTo>
                <a:lnTo>
                  <a:pt x="1030465" y="94361"/>
                </a:lnTo>
                <a:lnTo>
                  <a:pt x="1038339" y="94361"/>
                </a:lnTo>
                <a:lnTo>
                  <a:pt x="1041641" y="93344"/>
                </a:lnTo>
                <a:lnTo>
                  <a:pt x="1043927" y="91186"/>
                </a:lnTo>
                <a:lnTo>
                  <a:pt x="1046340" y="89026"/>
                </a:lnTo>
                <a:lnTo>
                  <a:pt x="1047423" y="86740"/>
                </a:lnTo>
                <a:lnTo>
                  <a:pt x="1047483" y="81533"/>
                </a:lnTo>
                <a:lnTo>
                  <a:pt x="1047102" y="78866"/>
                </a:lnTo>
                <a:lnTo>
                  <a:pt x="1046467" y="75945"/>
                </a:lnTo>
                <a:lnTo>
                  <a:pt x="1045705" y="73025"/>
                </a:lnTo>
                <a:lnTo>
                  <a:pt x="1045436" y="71500"/>
                </a:lnTo>
                <a:lnTo>
                  <a:pt x="1057643" y="64007"/>
                </a:lnTo>
                <a:lnTo>
                  <a:pt x="1093366" y="64007"/>
                </a:lnTo>
                <a:lnTo>
                  <a:pt x="1091552" y="62737"/>
                </a:lnTo>
                <a:lnTo>
                  <a:pt x="1087742" y="59816"/>
                </a:lnTo>
                <a:lnTo>
                  <a:pt x="1083551" y="58038"/>
                </a:lnTo>
                <a:lnTo>
                  <a:pt x="1074280" y="56261"/>
                </a:lnTo>
                <a:lnTo>
                  <a:pt x="1068819" y="55879"/>
                </a:lnTo>
                <a:close/>
              </a:path>
              <a:path w="1642745" h="219075">
                <a:moveTo>
                  <a:pt x="1168514" y="57657"/>
                </a:moveTo>
                <a:lnTo>
                  <a:pt x="1129652" y="60070"/>
                </a:lnTo>
                <a:lnTo>
                  <a:pt x="1129652" y="67437"/>
                </a:lnTo>
                <a:lnTo>
                  <a:pt x="1131938" y="67690"/>
                </a:lnTo>
                <a:lnTo>
                  <a:pt x="1134351" y="68072"/>
                </a:lnTo>
                <a:lnTo>
                  <a:pt x="1147686" y="75945"/>
                </a:lnTo>
                <a:lnTo>
                  <a:pt x="1148829" y="77850"/>
                </a:lnTo>
                <a:lnTo>
                  <a:pt x="1149337" y="80010"/>
                </a:lnTo>
                <a:lnTo>
                  <a:pt x="1149337" y="153035"/>
                </a:lnTo>
                <a:lnTo>
                  <a:pt x="1133208" y="161670"/>
                </a:lnTo>
                <a:lnTo>
                  <a:pt x="1133208" y="169037"/>
                </a:lnTo>
                <a:lnTo>
                  <a:pt x="1186294" y="169037"/>
                </a:lnTo>
                <a:lnTo>
                  <a:pt x="1186294" y="161670"/>
                </a:lnTo>
                <a:lnTo>
                  <a:pt x="1184389" y="161543"/>
                </a:lnTo>
                <a:lnTo>
                  <a:pt x="1182611" y="161289"/>
                </a:lnTo>
                <a:lnTo>
                  <a:pt x="1181087" y="160908"/>
                </a:lnTo>
                <a:lnTo>
                  <a:pt x="1179563" y="160400"/>
                </a:lnTo>
                <a:lnTo>
                  <a:pt x="1177912" y="159892"/>
                </a:lnTo>
                <a:lnTo>
                  <a:pt x="1176261" y="159257"/>
                </a:lnTo>
                <a:lnTo>
                  <a:pt x="1174102" y="158495"/>
                </a:lnTo>
                <a:lnTo>
                  <a:pt x="1172578" y="157225"/>
                </a:lnTo>
                <a:lnTo>
                  <a:pt x="1171562" y="155448"/>
                </a:lnTo>
                <a:lnTo>
                  <a:pt x="1170546" y="153797"/>
                </a:lnTo>
                <a:lnTo>
                  <a:pt x="1170038" y="151637"/>
                </a:lnTo>
                <a:lnTo>
                  <a:pt x="1170038" y="59181"/>
                </a:lnTo>
                <a:lnTo>
                  <a:pt x="1168514" y="57657"/>
                </a:lnTo>
                <a:close/>
              </a:path>
              <a:path w="1642745" h="219075">
                <a:moveTo>
                  <a:pt x="1162037" y="0"/>
                </a:moveTo>
                <a:lnTo>
                  <a:pt x="1154036" y="0"/>
                </a:lnTo>
                <a:lnTo>
                  <a:pt x="1150734" y="1524"/>
                </a:lnTo>
                <a:lnTo>
                  <a:pt x="1145146" y="7619"/>
                </a:lnTo>
                <a:lnTo>
                  <a:pt x="1143749" y="11175"/>
                </a:lnTo>
                <a:lnTo>
                  <a:pt x="1143749" y="19176"/>
                </a:lnTo>
                <a:lnTo>
                  <a:pt x="1145146" y="22605"/>
                </a:lnTo>
                <a:lnTo>
                  <a:pt x="1147940" y="25526"/>
                </a:lnTo>
                <a:lnTo>
                  <a:pt x="1150734" y="28575"/>
                </a:lnTo>
                <a:lnTo>
                  <a:pt x="1154036" y="30099"/>
                </a:lnTo>
                <a:lnTo>
                  <a:pt x="1161910" y="30099"/>
                </a:lnTo>
                <a:lnTo>
                  <a:pt x="1165339" y="28575"/>
                </a:lnTo>
                <a:lnTo>
                  <a:pt x="1170927" y="22225"/>
                </a:lnTo>
                <a:lnTo>
                  <a:pt x="1172324" y="18541"/>
                </a:lnTo>
                <a:lnTo>
                  <a:pt x="1172324" y="10413"/>
                </a:lnTo>
                <a:lnTo>
                  <a:pt x="1170927" y="7112"/>
                </a:lnTo>
                <a:lnTo>
                  <a:pt x="1168260" y="4317"/>
                </a:lnTo>
                <a:lnTo>
                  <a:pt x="1165593" y="1397"/>
                </a:lnTo>
                <a:lnTo>
                  <a:pt x="1162037" y="0"/>
                </a:lnTo>
                <a:close/>
              </a:path>
              <a:path w="1642745" h="219075">
                <a:moveTo>
                  <a:pt x="1235316" y="57657"/>
                </a:moveTo>
                <a:lnTo>
                  <a:pt x="1198740" y="60070"/>
                </a:lnTo>
                <a:lnTo>
                  <a:pt x="1198740" y="67437"/>
                </a:lnTo>
                <a:lnTo>
                  <a:pt x="1201026" y="67690"/>
                </a:lnTo>
                <a:lnTo>
                  <a:pt x="1203058" y="67944"/>
                </a:lnTo>
                <a:lnTo>
                  <a:pt x="1214488" y="75437"/>
                </a:lnTo>
                <a:lnTo>
                  <a:pt x="1215631" y="77597"/>
                </a:lnTo>
                <a:lnTo>
                  <a:pt x="1216139" y="79882"/>
                </a:lnTo>
                <a:lnTo>
                  <a:pt x="1216139" y="153035"/>
                </a:lnTo>
                <a:lnTo>
                  <a:pt x="1200010" y="161670"/>
                </a:lnTo>
                <a:lnTo>
                  <a:pt x="1200010" y="169037"/>
                </a:lnTo>
                <a:lnTo>
                  <a:pt x="1253858" y="169037"/>
                </a:lnTo>
                <a:lnTo>
                  <a:pt x="1253858" y="161670"/>
                </a:lnTo>
                <a:lnTo>
                  <a:pt x="1251953" y="161543"/>
                </a:lnTo>
                <a:lnTo>
                  <a:pt x="1250048" y="161289"/>
                </a:lnTo>
                <a:lnTo>
                  <a:pt x="1246492" y="160527"/>
                </a:lnTo>
                <a:lnTo>
                  <a:pt x="1244714" y="160019"/>
                </a:lnTo>
                <a:lnTo>
                  <a:pt x="1243190" y="159257"/>
                </a:lnTo>
                <a:lnTo>
                  <a:pt x="1241158" y="158368"/>
                </a:lnTo>
                <a:lnTo>
                  <a:pt x="1239507" y="157099"/>
                </a:lnTo>
                <a:lnTo>
                  <a:pt x="1237475" y="153797"/>
                </a:lnTo>
                <a:lnTo>
                  <a:pt x="1237030" y="152018"/>
                </a:lnTo>
                <a:lnTo>
                  <a:pt x="1236967" y="85978"/>
                </a:lnTo>
                <a:lnTo>
                  <a:pt x="1237602" y="84708"/>
                </a:lnTo>
                <a:lnTo>
                  <a:pt x="1238618" y="83185"/>
                </a:lnTo>
                <a:lnTo>
                  <a:pt x="1240142" y="81152"/>
                </a:lnTo>
                <a:lnTo>
                  <a:pt x="1241539" y="79248"/>
                </a:lnTo>
                <a:lnTo>
                  <a:pt x="1243571" y="77342"/>
                </a:lnTo>
                <a:lnTo>
                  <a:pt x="1247254" y="74802"/>
                </a:lnTo>
                <a:lnTo>
                  <a:pt x="1236967" y="74802"/>
                </a:lnTo>
                <a:lnTo>
                  <a:pt x="1236967" y="59181"/>
                </a:lnTo>
                <a:lnTo>
                  <a:pt x="1235316" y="57657"/>
                </a:lnTo>
                <a:close/>
              </a:path>
              <a:path w="1642745" h="219075">
                <a:moveTo>
                  <a:pt x="1300060" y="69341"/>
                </a:moveTo>
                <a:lnTo>
                  <a:pt x="1270876" y="69341"/>
                </a:lnTo>
                <a:lnTo>
                  <a:pt x="1275321" y="71374"/>
                </a:lnTo>
                <a:lnTo>
                  <a:pt x="1279004" y="75691"/>
                </a:lnTo>
                <a:lnTo>
                  <a:pt x="1282687" y="79882"/>
                </a:lnTo>
                <a:lnTo>
                  <a:pt x="1284592" y="85978"/>
                </a:lnTo>
                <a:lnTo>
                  <a:pt x="1284592" y="153035"/>
                </a:lnTo>
                <a:lnTo>
                  <a:pt x="1267701" y="161670"/>
                </a:lnTo>
                <a:lnTo>
                  <a:pt x="1267701" y="169037"/>
                </a:lnTo>
                <a:lnTo>
                  <a:pt x="1321549" y="169037"/>
                </a:lnTo>
                <a:lnTo>
                  <a:pt x="1321549" y="161670"/>
                </a:lnTo>
                <a:lnTo>
                  <a:pt x="1319263" y="161543"/>
                </a:lnTo>
                <a:lnTo>
                  <a:pt x="1317485" y="161289"/>
                </a:lnTo>
                <a:lnTo>
                  <a:pt x="1314818" y="160781"/>
                </a:lnTo>
                <a:lnTo>
                  <a:pt x="1313294" y="160274"/>
                </a:lnTo>
                <a:lnTo>
                  <a:pt x="1311516" y="159512"/>
                </a:lnTo>
                <a:lnTo>
                  <a:pt x="1309357" y="158623"/>
                </a:lnTo>
                <a:lnTo>
                  <a:pt x="1307833" y="157352"/>
                </a:lnTo>
                <a:lnTo>
                  <a:pt x="1306944" y="155701"/>
                </a:lnTo>
                <a:lnTo>
                  <a:pt x="1306055" y="154177"/>
                </a:lnTo>
                <a:lnTo>
                  <a:pt x="1305547" y="152018"/>
                </a:lnTo>
                <a:lnTo>
                  <a:pt x="1305547" y="92201"/>
                </a:lnTo>
                <a:lnTo>
                  <a:pt x="1305071" y="84415"/>
                </a:lnTo>
                <a:lnTo>
                  <a:pt x="1303674" y="77597"/>
                </a:lnTo>
                <a:lnTo>
                  <a:pt x="1303605" y="77342"/>
                </a:lnTo>
                <a:lnTo>
                  <a:pt x="1301261" y="71270"/>
                </a:lnTo>
                <a:lnTo>
                  <a:pt x="1300060" y="69341"/>
                </a:lnTo>
                <a:close/>
              </a:path>
              <a:path w="1642745" h="219075">
                <a:moveTo>
                  <a:pt x="1274432" y="56006"/>
                </a:moveTo>
                <a:lnTo>
                  <a:pt x="1269733" y="56006"/>
                </a:lnTo>
                <a:lnTo>
                  <a:pt x="1265415" y="56641"/>
                </a:lnTo>
                <a:lnTo>
                  <a:pt x="1257795" y="58927"/>
                </a:lnTo>
                <a:lnTo>
                  <a:pt x="1254493" y="60451"/>
                </a:lnTo>
                <a:lnTo>
                  <a:pt x="1251826" y="62229"/>
                </a:lnTo>
                <a:lnTo>
                  <a:pt x="1249413" y="63753"/>
                </a:lnTo>
                <a:lnTo>
                  <a:pt x="1246873" y="65786"/>
                </a:lnTo>
                <a:lnTo>
                  <a:pt x="1239253" y="73025"/>
                </a:lnTo>
                <a:lnTo>
                  <a:pt x="1237475" y="74802"/>
                </a:lnTo>
                <a:lnTo>
                  <a:pt x="1247254" y="74802"/>
                </a:lnTo>
                <a:lnTo>
                  <a:pt x="1248524" y="73913"/>
                </a:lnTo>
                <a:lnTo>
                  <a:pt x="1251445" y="72389"/>
                </a:lnTo>
                <a:lnTo>
                  <a:pt x="1258049" y="69850"/>
                </a:lnTo>
                <a:lnTo>
                  <a:pt x="1261605" y="69341"/>
                </a:lnTo>
                <a:lnTo>
                  <a:pt x="1300060" y="69341"/>
                </a:lnTo>
                <a:lnTo>
                  <a:pt x="1297927" y="65912"/>
                </a:lnTo>
                <a:lnTo>
                  <a:pt x="1293595" y="61579"/>
                </a:lnTo>
                <a:lnTo>
                  <a:pt x="1288227" y="58483"/>
                </a:lnTo>
                <a:lnTo>
                  <a:pt x="1281836" y="56626"/>
                </a:lnTo>
                <a:lnTo>
                  <a:pt x="1274432" y="56006"/>
                </a:lnTo>
                <a:close/>
              </a:path>
              <a:path w="1642745" h="219075">
                <a:moveTo>
                  <a:pt x="1371206" y="57657"/>
                </a:moveTo>
                <a:lnTo>
                  <a:pt x="1332344" y="60070"/>
                </a:lnTo>
                <a:lnTo>
                  <a:pt x="1332344" y="67437"/>
                </a:lnTo>
                <a:lnTo>
                  <a:pt x="1334630" y="67690"/>
                </a:lnTo>
                <a:lnTo>
                  <a:pt x="1337043" y="68072"/>
                </a:lnTo>
                <a:lnTo>
                  <a:pt x="1350378" y="75945"/>
                </a:lnTo>
                <a:lnTo>
                  <a:pt x="1351521" y="77850"/>
                </a:lnTo>
                <a:lnTo>
                  <a:pt x="1352029" y="80010"/>
                </a:lnTo>
                <a:lnTo>
                  <a:pt x="1352029" y="153035"/>
                </a:lnTo>
                <a:lnTo>
                  <a:pt x="1335900" y="161670"/>
                </a:lnTo>
                <a:lnTo>
                  <a:pt x="1335900" y="169037"/>
                </a:lnTo>
                <a:lnTo>
                  <a:pt x="1388986" y="169037"/>
                </a:lnTo>
                <a:lnTo>
                  <a:pt x="1388986" y="161670"/>
                </a:lnTo>
                <a:lnTo>
                  <a:pt x="1387081" y="161543"/>
                </a:lnTo>
                <a:lnTo>
                  <a:pt x="1385303" y="161289"/>
                </a:lnTo>
                <a:lnTo>
                  <a:pt x="1383779" y="160908"/>
                </a:lnTo>
                <a:lnTo>
                  <a:pt x="1382255" y="160400"/>
                </a:lnTo>
                <a:lnTo>
                  <a:pt x="1380604" y="159892"/>
                </a:lnTo>
                <a:lnTo>
                  <a:pt x="1378953" y="159257"/>
                </a:lnTo>
                <a:lnTo>
                  <a:pt x="1376794" y="158495"/>
                </a:lnTo>
                <a:lnTo>
                  <a:pt x="1375270" y="157225"/>
                </a:lnTo>
                <a:lnTo>
                  <a:pt x="1374254" y="155448"/>
                </a:lnTo>
                <a:lnTo>
                  <a:pt x="1373238" y="153797"/>
                </a:lnTo>
                <a:lnTo>
                  <a:pt x="1372730" y="151637"/>
                </a:lnTo>
                <a:lnTo>
                  <a:pt x="1372730" y="59181"/>
                </a:lnTo>
                <a:lnTo>
                  <a:pt x="1371206" y="57657"/>
                </a:lnTo>
                <a:close/>
              </a:path>
              <a:path w="1642745" h="219075">
                <a:moveTo>
                  <a:pt x="1364729" y="0"/>
                </a:moveTo>
                <a:lnTo>
                  <a:pt x="1356728" y="0"/>
                </a:lnTo>
                <a:lnTo>
                  <a:pt x="1353426" y="1524"/>
                </a:lnTo>
                <a:lnTo>
                  <a:pt x="1347838" y="7619"/>
                </a:lnTo>
                <a:lnTo>
                  <a:pt x="1346441" y="11175"/>
                </a:lnTo>
                <a:lnTo>
                  <a:pt x="1346441" y="19176"/>
                </a:lnTo>
                <a:lnTo>
                  <a:pt x="1347838" y="22605"/>
                </a:lnTo>
                <a:lnTo>
                  <a:pt x="1350632" y="25526"/>
                </a:lnTo>
                <a:lnTo>
                  <a:pt x="1353426" y="28575"/>
                </a:lnTo>
                <a:lnTo>
                  <a:pt x="1356728" y="30099"/>
                </a:lnTo>
                <a:lnTo>
                  <a:pt x="1364602" y="30099"/>
                </a:lnTo>
                <a:lnTo>
                  <a:pt x="1368031" y="28575"/>
                </a:lnTo>
                <a:lnTo>
                  <a:pt x="1373619" y="22225"/>
                </a:lnTo>
                <a:lnTo>
                  <a:pt x="1375016" y="18541"/>
                </a:lnTo>
                <a:lnTo>
                  <a:pt x="1375016" y="10413"/>
                </a:lnTo>
                <a:lnTo>
                  <a:pt x="1373619" y="7112"/>
                </a:lnTo>
                <a:lnTo>
                  <a:pt x="1370952" y="4317"/>
                </a:lnTo>
                <a:lnTo>
                  <a:pt x="1368285" y="1397"/>
                </a:lnTo>
                <a:lnTo>
                  <a:pt x="1364729" y="0"/>
                </a:lnTo>
                <a:close/>
              </a:path>
              <a:path w="1642745" h="219075">
                <a:moveTo>
                  <a:pt x="1438008" y="57657"/>
                </a:moveTo>
                <a:lnTo>
                  <a:pt x="1401432" y="60070"/>
                </a:lnTo>
                <a:lnTo>
                  <a:pt x="1401432" y="67437"/>
                </a:lnTo>
                <a:lnTo>
                  <a:pt x="1403718" y="67690"/>
                </a:lnTo>
                <a:lnTo>
                  <a:pt x="1405750" y="67944"/>
                </a:lnTo>
                <a:lnTo>
                  <a:pt x="1417180" y="75437"/>
                </a:lnTo>
                <a:lnTo>
                  <a:pt x="1418323" y="77597"/>
                </a:lnTo>
                <a:lnTo>
                  <a:pt x="1418831" y="79882"/>
                </a:lnTo>
                <a:lnTo>
                  <a:pt x="1418831" y="153035"/>
                </a:lnTo>
                <a:lnTo>
                  <a:pt x="1402702" y="161670"/>
                </a:lnTo>
                <a:lnTo>
                  <a:pt x="1402702" y="169037"/>
                </a:lnTo>
                <a:lnTo>
                  <a:pt x="1456550" y="169037"/>
                </a:lnTo>
                <a:lnTo>
                  <a:pt x="1456550" y="161670"/>
                </a:lnTo>
                <a:lnTo>
                  <a:pt x="1454645" y="161543"/>
                </a:lnTo>
                <a:lnTo>
                  <a:pt x="1452740" y="161289"/>
                </a:lnTo>
                <a:lnTo>
                  <a:pt x="1449184" y="160527"/>
                </a:lnTo>
                <a:lnTo>
                  <a:pt x="1447406" y="160019"/>
                </a:lnTo>
                <a:lnTo>
                  <a:pt x="1445882" y="159257"/>
                </a:lnTo>
                <a:lnTo>
                  <a:pt x="1443850" y="158368"/>
                </a:lnTo>
                <a:lnTo>
                  <a:pt x="1442199" y="157099"/>
                </a:lnTo>
                <a:lnTo>
                  <a:pt x="1440167" y="153797"/>
                </a:lnTo>
                <a:lnTo>
                  <a:pt x="1439722" y="152018"/>
                </a:lnTo>
                <a:lnTo>
                  <a:pt x="1439659" y="85978"/>
                </a:lnTo>
                <a:lnTo>
                  <a:pt x="1440294" y="84708"/>
                </a:lnTo>
                <a:lnTo>
                  <a:pt x="1441310" y="83185"/>
                </a:lnTo>
                <a:lnTo>
                  <a:pt x="1442834" y="81152"/>
                </a:lnTo>
                <a:lnTo>
                  <a:pt x="1444231" y="79248"/>
                </a:lnTo>
                <a:lnTo>
                  <a:pt x="1446263" y="77342"/>
                </a:lnTo>
                <a:lnTo>
                  <a:pt x="1449946" y="74802"/>
                </a:lnTo>
                <a:lnTo>
                  <a:pt x="1439659" y="74802"/>
                </a:lnTo>
                <a:lnTo>
                  <a:pt x="1439659" y="59181"/>
                </a:lnTo>
                <a:lnTo>
                  <a:pt x="1438008" y="57657"/>
                </a:lnTo>
                <a:close/>
              </a:path>
              <a:path w="1642745" h="219075">
                <a:moveTo>
                  <a:pt x="1502752" y="69341"/>
                </a:moveTo>
                <a:lnTo>
                  <a:pt x="1473568" y="69341"/>
                </a:lnTo>
                <a:lnTo>
                  <a:pt x="1478013" y="71374"/>
                </a:lnTo>
                <a:lnTo>
                  <a:pt x="1481696" y="75691"/>
                </a:lnTo>
                <a:lnTo>
                  <a:pt x="1485379" y="79882"/>
                </a:lnTo>
                <a:lnTo>
                  <a:pt x="1487284" y="85978"/>
                </a:lnTo>
                <a:lnTo>
                  <a:pt x="1487284" y="153035"/>
                </a:lnTo>
                <a:lnTo>
                  <a:pt x="1470393" y="161670"/>
                </a:lnTo>
                <a:lnTo>
                  <a:pt x="1470393" y="169037"/>
                </a:lnTo>
                <a:lnTo>
                  <a:pt x="1524241" y="169037"/>
                </a:lnTo>
                <a:lnTo>
                  <a:pt x="1524241" y="161670"/>
                </a:lnTo>
                <a:lnTo>
                  <a:pt x="1521955" y="161543"/>
                </a:lnTo>
                <a:lnTo>
                  <a:pt x="1520177" y="161289"/>
                </a:lnTo>
                <a:lnTo>
                  <a:pt x="1517510" y="160781"/>
                </a:lnTo>
                <a:lnTo>
                  <a:pt x="1515986" y="160274"/>
                </a:lnTo>
                <a:lnTo>
                  <a:pt x="1514208" y="159512"/>
                </a:lnTo>
                <a:lnTo>
                  <a:pt x="1512049" y="158623"/>
                </a:lnTo>
                <a:lnTo>
                  <a:pt x="1510525" y="157352"/>
                </a:lnTo>
                <a:lnTo>
                  <a:pt x="1509636" y="155701"/>
                </a:lnTo>
                <a:lnTo>
                  <a:pt x="1508747" y="154177"/>
                </a:lnTo>
                <a:lnTo>
                  <a:pt x="1508239" y="152018"/>
                </a:lnTo>
                <a:lnTo>
                  <a:pt x="1508239" y="92201"/>
                </a:lnTo>
                <a:lnTo>
                  <a:pt x="1507763" y="84415"/>
                </a:lnTo>
                <a:lnTo>
                  <a:pt x="1506366" y="77597"/>
                </a:lnTo>
                <a:lnTo>
                  <a:pt x="1506297" y="77342"/>
                </a:lnTo>
                <a:lnTo>
                  <a:pt x="1503953" y="71270"/>
                </a:lnTo>
                <a:lnTo>
                  <a:pt x="1502752" y="69341"/>
                </a:lnTo>
                <a:close/>
              </a:path>
              <a:path w="1642745" h="219075">
                <a:moveTo>
                  <a:pt x="1477124" y="56006"/>
                </a:moveTo>
                <a:lnTo>
                  <a:pt x="1472425" y="56006"/>
                </a:lnTo>
                <a:lnTo>
                  <a:pt x="1468107" y="56641"/>
                </a:lnTo>
                <a:lnTo>
                  <a:pt x="1460487" y="58927"/>
                </a:lnTo>
                <a:lnTo>
                  <a:pt x="1457185" y="60451"/>
                </a:lnTo>
                <a:lnTo>
                  <a:pt x="1454518" y="62229"/>
                </a:lnTo>
                <a:lnTo>
                  <a:pt x="1452105" y="63753"/>
                </a:lnTo>
                <a:lnTo>
                  <a:pt x="1449565" y="65786"/>
                </a:lnTo>
                <a:lnTo>
                  <a:pt x="1441945" y="73025"/>
                </a:lnTo>
                <a:lnTo>
                  <a:pt x="1440167" y="74802"/>
                </a:lnTo>
                <a:lnTo>
                  <a:pt x="1449946" y="74802"/>
                </a:lnTo>
                <a:lnTo>
                  <a:pt x="1451216" y="73913"/>
                </a:lnTo>
                <a:lnTo>
                  <a:pt x="1454137" y="72389"/>
                </a:lnTo>
                <a:lnTo>
                  <a:pt x="1460741" y="69850"/>
                </a:lnTo>
                <a:lnTo>
                  <a:pt x="1464297" y="69341"/>
                </a:lnTo>
                <a:lnTo>
                  <a:pt x="1502752" y="69341"/>
                </a:lnTo>
                <a:lnTo>
                  <a:pt x="1500619" y="65912"/>
                </a:lnTo>
                <a:lnTo>
                  <a:pt x="1496287" y="61579"/>
                </a:lnTo>
                <a:lnTo>
                  <a:pt x="1490919" y="58483"/>
                </a:lnTo>
                <a:lnTo>
                  <a:pt x="1484528" y="56626"/>
                </a:lnTo>
                <a:lnTo>
                  <a:pt x="1477124" y="56006"/>
                </a:lnTo>
                <a:close/>
              </a:path>
              <a:path w="1642745" h="219075">
                <a:moveTo>
                  <a:pt x="1586344" y="55879"/>
                </a:moveTo>
                <a:lnTo>
                  <a:pt x="1582915" y="55879"/>
                </a:lnTo>
                <a:lnTo>
                  <a:pt x="1574251" y="56501"/>
                </a:lnTo>
                <a:lnTo>
                  <a:pt x="1542122" y="84111"/>
                </a:lnTo>
                <a:lnTo>
                  <a:pt x="1541386" y="91566"/>
                </a:lnTo>
                <a:lnTo>
                  <a:pt x="1541386" y="98551"/>
                </a:lnTo>
                <a:lnTo>
                  <a:pt x="1543418" y="104648"/>
                </a:lnTo>
                <a:lnTo>
                  <a:pt x="1551292" y="115062"/>
                </a:lnTo>
                <a:lnTo>
                  <a:pt x="1556880" y="119379"/>
                </a:lnTo>
                <a:lnTo>
                  <a:pt x="1563992" y="122808"/>
                </a:lnTo>
                <a:lnTo>
                  <a:pt x="1563992" y="124460"/>
                </a:lnTo>
                <a:lnTo>
                  <a:pt x="1558257" y="126759"/>
                </a:lnTo>
                <a:lnTo>
                  <a:pt x="1554086" y="129666"/>
                </a:lnTo>
                <a:lnTo>
                  <a:pt x="1548498" y="136270"/>
                </a:lnTo>
                <a:lnTo>
                  <a:pt x="1547149" y="139826"/>
                </a:lnTo>
                <a:lnTo>
                  <a:pt x="1547192" y="147319"/>
                </a:lnTo>
                <a:lnTo>
                  <a:pt x="1559801" y="160781"/>
                </a:lnTo>
                <a:lnTo>
                  <a:pt x="1562087" y="161798"/>
                </a:lnTo>
                <a:lnTo>
                  <a:pt x="1566659" y="163322"/>
                </a:lnTo>
                <a:lnTo>
                  <a:pt x="1566659" y="164845"/>
                </a:lnTo>
                <a:lnTo>
                  <a:pt x="1557388" y="165226"/>
                </a:lnTo>
                <a:lnTo>
                  <a:pt x="1549895" y="167639"/>
                </a:lnTo>
                <a:lnTo>
                  <a:pt x="1543926" y="171957"/>
                </a:lnTo>
                <a:lnTo>
                  <a:pt x="1537957" y="176402"/>
                </a:lnTo>
                <a:lnTo>
                  <a:pt x="1534909" y="182372"/>
                </a:lnTo>
                <a:lnTo>
                  <a:pt x="1534982" y="199389"/>
                </a:lnTo>
                <a:lnTo>
                  <a:pt x="1573001" y="218221"/>
                </a:lnTo>
                <a:lnTo>
                  <a:pt x="1584693" y="218693"/>
                </a:lnTo>
                <a:lnTo>
                  <a:pt x="1592079" y="218505"/>
                </a:lnTo>
                <a:lnTo>
                  <a:pt x="1624585" y="210185"/>
                </a:lnTo>
                <a:lnTo>
                  <a:pt x="1582280" y="210185"/>
                </a:lnTo>
                <a:lnTo>
                  <a:pt x="1576946" y="209550"/>
                </a:lnTo>
                <a:lnTo>
                  <a:pt x="1572628" y="208279"/>
                </a:lnTo>
                <a:lnTo>
                  <a:pt x="1568183" y="207137"/>
                </a:lnTo>
                <a:lnTo>
                  <a:pt x="1564754" y="205486"/>
                </a:lnTo>
                <a:lnTo>
                  <a:pt x="1554594" y="192150"/>
                </a:lnTo>
                <a:lnTo>
                  <a:pt x="1554594" y="183641"/>
                </a:lnTo>
                <a:lnTo>
                  <a:pt x="1556245" y="178942"/>
                </a:lnTo>
                <a:lnTo>
                  <a:pt x="1563103" y="171576"/>
                </a:lnTo>
                <a:lnTo>
                  <a:pt x="1568818" y="168910"/>
                </a:lnTo>
                <a:lnTo>
                  <a:pt x="1576819" y="167386"/>
                </a:lnTo>
                <a:lnTo>
                  <a:pt x="1639743" y="167386"/>
                </a:lnTo>
                <a:lnTo>
                  <a:pt x="1637906" y="163702"/>
                </a:lnTo>
                <a:lnTo>
                  <a:pt x="1635620" y="160527"/>
                </a:lnTo>
                <a:lnTo>
                  <a:pt x="1632572" y="157733"/>
                </a:lnTo>
                <a:lnTo>
                  <a:pt x="1629778" y="155066"/>
                </a:lnTo>
                <a:lnTo>
                  <a:pt x="1612887" y="149098"/>
                </a:lnTo>
                <a:lnTo>
                  <a:pt x="1610474" y="148970"/>
                </a:lnTo>
                <a:lnTo>
                  <a:pt x="1606410" y="148843"/>
                </a:lnTo>
                <a:lnTo>
                  <a:pt x="1595107" y="148081"/>
                </a:lnTo>
                <a:lnTo>
                  <a:pt x="1590535" y="147827"/>
                </a:lnTo>
                <a:lnTo>
                  <a:pt x="1587360" y="147700"/>
                </a:lnTo>
                <a:lnTo>
                  <a:pt x="1584312" y="147700"/>
                </a:lnTo>
                <a:lnTo>
                  <a:pt x="1575549" y="147319"/>
                </a:lnTo>
                <a:lnTo>
                  <a:pt x="1573009" y="146938"/>
                </a:lnTo>
                <a:lnTo>
                  <a:pt x="1570850" y="146303"/>
                </a:lnTo>
                <a:lnTo>
                  <a:pt x="1568691" y="145795"/>
                </a:lnTo>
                <a:lnTo>
                  <a:pt x="1566786" y="144779"/>
                </a:lnTo>
                <a:lnTo>
                  <a:pt x="1563611" y="141858"/>
                </a:lnTo>
                <a:lnTo>
                  <a:pt x="1562896" y="139953"/>
                </a:lnTo>
                <a:lnTo>
                  <a:pt x="1562849" y="134365"/>
                </a:lnTo>
                <a:lnTo>
                  <a:pt x="1563738" y="132206"/>
                </a:lnTo>
                <a:lnTo>
                  <a:pt x="1567548" y="129158"/>
                </a:lnTo>
                <a:lnTo>
                  <a:pt x="1569326" y="128015"/>
                </a:lnTo>
                <a:lnTo>
                  <a:pt x="1570977" y="127380"/>
                </a:lnTo>
                <a:lnTo>
                  <a:pt x="1584566" y="127380"/>
                </a:lnTo>
                <a:lnTo>
                  <a:pt x="1592189" y="126745"/>
                </a:lnTo>
                <a:lnTo>
                  <a:pt x="1599218" y="124888"/>
                </a:lnTo>
                <a:lnTo>
                  <a:pt x="1605801" y="121755"/>
                </a:lnTo>
                <a:lnTo>
                  <a:pt x="1608547" y="119761"/>
                </a:lnTo>
                <a:lnTo>
                  <a:pt x="1576819" y="119761"/>
                </a:lnTo>
                <a:lnTo>
                  <a:pt x="1572120" y="117093"/>
                </a:lnTo>
                <a:lnTo>
                  <a:pt x="1568564" y="111887"/>
                </a:lnTo>
                <a:lnTo>
                  <a:pt x="1564881" y="106679"/>
                </a:lnTo>
                <a:lnTo>
                  <a:pt x="1563203" y="100329"/>
                </a:lnTo>
                <a:lnTo>
                  <a:pt x="1573263" y="66039"/>
                </a:lnTo>
                <a:lnTo>
                  <a:pt x="1575803" y="64515"/>
                </a:lnTo>
                <a:lnTo>
                  <a:pt x="1578851" y="63753"/>
                </a:lnTo>
                <a:lnTo>
                  <a:pt x="1641462" y="63753"/>
                </a:lnTo>
                <a:lnTo>
                  <a:pt x="1641462" y="59436"/>
                </a:lnTo>
                <a:lnTo>
                  <a:pt x="1603108" y="59436"/>
                </a:lnTo>
                <a:lnTo>
                  <a:pt x="1599679" y="58419"/>
                </a:lnTo>
                <a:lnTo>
                  <a:pt x="1596250" y="57530"/>
                </a:lnTo>
                <a:lnTo>
                  <a:pt x="1589646" y="56261"/>
                </a:lnTo>
                <a:lnTo>
                  <a:pt x="1586344" y="55879"/>
                </a:lnTo>
                <a:close/>
              </a:path>
              <a:path w="1642745" h="219075">
                <a:moveTo>
                  <a:pt x="1639743" y="167386"/>
                </a:moveTo>
                <a:lnTo>
                  <a:pt x="1585328" y="167386"/>
                </a:lnTo>
                <a:lnTo>
                  <a:pt x="1592948" y="167639"/>
                </a:lnTo>
                <a:lnTo>
                  <a:pt x="1599425" y="168020"/>
                </a:lnTo>
                <a:lnTo>
                  <a:pt x="1623936" y="180593"/>
                </a:lnTo>
                <a:lnTo>
                  <a:pt x="1623936" y="193293"/>
                </a:lnTo>
                <a:lnTo>
                  <a:pt x="1588630" y="210185"/>
                </a:lnTo>
                <a:lnTo>
                  <a:pt x="1624585" y="210185"/>
                </a:lnTo>
                <a:lnTo>
                  <a:pt x="1628254" y="207644"/>
                </a:lnTo>
                <a:lnTo>
                  <a:pt x="1632953" y="204215"/>
                </a:lnTo>
                <a:lnTo>
                  <a:pt x="1636509" y="200151"/>
                </a:lnTo>
                <a:lnTo>
                  <a:pt x="1638795" y="195452"/>
                </a:lnTo>
                <a:lnTo>
                  <a:pt x="1641081" y="190880"/>
                </a:lnTo>
                <a:lnTo>
                  <a:pt x="1642224" y="185800"/>
                </a:lnTo>
                <a:lnTo>
                  <a:pt x="1642224" y="175260"/>
                </a:lnTo>
                <a:lnTo>
                  <a:pt x="1641335" y="170814"/>
                </a:lnTo>
                <a:lnTo>
                  <a:pt x="1639743" y="167386"/>
                </a:lnTo>
                <a:close/>
              </a:path>
              <a:path w="1642745" h="219075">
                <a:moveTo>
                  <a:pt x="1641462" y="63753"/>
                </a:moveTo>
                <a:lnTo>
                  <a:pt x="1588630" y="63753"/>
                </a:lnTo>
                <a:lnTo>
                  <a:pt x="1593710" y="66420"/>
                </a:lnTo>
                <a:lnTo>
                  <a:pt x="1597139" y="71627"/>
                </a:lnTo>
                <a:lnTo>
                  <a:pt x="1600695" y="76707"/>
                </a:lnTo>
                <a:lnTo>
                  <a:pt x="1602473" y="83692"/>
                </a:lnTo>
                <a:lnTo>
                  <a:pt x="1602473" y="100329"/>
                </a:lnTo>
                <a:lnTo>
                  <a:pt x="1600822" y="106806"/>
                </a:lnTo>
                <a:lnTo>
                  <a:pt x="1597215" y="112089"/>
                </a:lnTo>
                <a:lnTo>
                  <a:pt x="1593837" y="117093"/>
                </a:lnTo>
                <a:lnTo>
                  <a:pt x="1588884" y="119761"/>
                </a:lnTo>
                <a:lnTo>
                  <a:pt x="1608547" y="119761"/>
                </a:lnTo>
                <a:lnTo>
                  <a:pt x="1623682" y="92837"/>
                </a:lnTo>
                <a:lnTo>
                  <a:pt x="1623682" y="89153"/>
                </a:lnTo>
                <a:lnTo>
                  <a:pt x="1623047" y="85343"/>
                </a:lnTo>
                <a:lnTo>
                  <a:pt x="1621650" y="81406"/>
                </a:lnTo>
                <a:lnTo>
                  <a:pt x="1620380" y="77597"/>
                </a:lnTo>
                <a:lnTo>
                  <a:pt x="1618348" y="74040"/>
                </a:lnTo>
                <a:lnTo>
                  <a:pt x="1615554" y="70865"/>
                </a:lnTo>
                <a:lnTo>
                  <a:pt x="1615554" y="70230"/>
                </a:lnTo>
                <a:lnTo>
                  <a:pt x="1641462" y="70230"/>
                </a:lnTo>
                <a:lnTo>
                  <a:pt x="1641462" y="63753"/>
                </a:lnTo>
                <a:close/>
              </a:path>
            </a:pathLst>
          </a:custGeom>
          <a:solidFill>
            <a:srgbClr val="9B690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bk object 20"/>
          <p:cNvSpPr/>
          <p:nvPr/>
        </p:nvSpPr>
        <p:spPr>
          <a:xfrm>
            <a:off x="2885185" y="1005712"/>
            <a:ext cx="1420749" cy="2223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bk object 21"/>
          <p:cNvSpPr/>
          <p:nvPr/>
        </p:nvSpPr>
        <p:spPr>
          <a:xfrm>
            <a:off x="726262" y="1294383"/>
            <a:ext cx="1361363" cy="20802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rgbClr val="666666"/>
                </a:solidFill>
                <a:latin typeface="Georgia"/>
                <a:cs typeface="Georgi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64665" y="360425"/>
            <a:ext cx="6614668" cy="5137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rgbClr val="666666"/>
                </a:solidFill>
                <a:latin typeface="Georgia"/>
                <a:cs typeface="Georgi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10969" y="1678686"/>
            <a:ext cx="5384800" cy="12877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rgbClr val="666666"/>
                </a:solidFill>
                <a:latin typeface="Georgia"/>
                <a:cs typeface="Georgia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3108960" y="4789360"/>
            <a:ext cx="2926080" cy="2574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457200" y="4789360"/>
            <a:ext cx="2103120" cy="2574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6583680" y="4789360"/>
            <a:ext cx="2103120" cy="2574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7" Type="http://schemas.openxmlformats.org/officeDocument/2006/relationships/image" Target="../media/image52.png"/><Relationship Id="rId8" Type="http://schemas.openxmlformats.org/officeDocument/2006/relationships/image" Target="../media/image53.png"/><Relationship Id="rId9" Type="http://schemas.openxmlformats.org/officeDocument/2006/relationships/image" Target="../media/image54.png"/><Relationship Id="rId10" Type="http://schemas.openxmlformats.org/officeDocument/2006/relationships/image" Target="../media/image55.png"/><Relationship Id="rId11" Type="http://schemas.openxmlformats.org/officeDocument/2006/relationships/image" Target="../media/image56.png"/><Relationship Id="rId12" Type="http://schemas.openxmlformats.org/officeDocument/2006/relationships/image" Target="../media/image57.pn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8.jpg"/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6" Type="http://schemas.openxmlformats.org/officeDocument/2006/relationships/image" Target="../media/image62.pn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3.jpg"/><Relationship Id="rId3" Type="http://schemas.openxmlformats.org/officeDocument/2006/relationships/image" Target="../media/image59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6" Type="http://schemas.openxmlformats.org/officeDocument/2006/relationships/image" Target="../media/image62.png"/><Relationship Id="rId7" Type="http://schemas.openxmlformats.org/officeDocument/2006/relationships/image" Target="../media/image66.pn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7.jpg"/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6" Type="http://schemas.openxmlformats.org/officeDocument/2006/relationships/image" Target="../media/image71.pn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2.jpg"/><Relationship Id="rId3" Type="http://schemas.openxmlformats.org/officeDocument/2006/relationships/image" Target="../media/image73.jp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74.jpg"/><Relationship Id="rId4" Type="http://schemas.openxmlformats.org/officeDocument/2006/relationships/image" Target="../media/image75.jpg"/><Relationship Id="rId5" Type="http://schemas.openxmlformats.org/officeDocument/2006/relationships/image" Target="../media/image76.jp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edis.ifas.ufl.edu/topic_biological_control" TargetMode="External"/><Relationship Id="rId3" Type="http://schemas.openxmlformats.org/officeDocument/2006/relationships/hyperlink" Target="https://www.freshfromflorida.com/Divisions-Offices/Plant-Industry/Bureaus-and-Services/Bureau-Of-Methods-Development-Biological-Control/Biological-Control" TargetMode="External"/><Relationship Id="rId4" Type="http://schemas.openxmlformats.org/officeDocument/2006/relationships/hyperlink" Target="https://www.sare.org/Project-Reports" TargetMode="External"/><Relationship Id="rId5" Type="http://schemas.openxmlformats.org/officeDocument/2006/relationships/hyperlink" Target="https://attra.ncat.org/pest/" TargetMode="External"/><Relationship Id="rId6" Type="http://schemas.openxmlformats.org/officeDocument/2006/relationships/hyperlink" Target="http://ipm.ucanr.edu/PMG/NE/index.html" TargetMode="External"/><Relationship Id="rId7" Type="http://schemas.openxmlformats.org/officeDocument/2006/relationships/hyperlink" Target="https://xerces.org/conservationbiocontrol/" TargetMode="External"/><Relationship Id="rId8" Type="http://schemas.openxmlformats.org/officeDocument/2006/relationships/hyperlink" Target="http://www.iobc-global.org/publications.html" TargetMode="External"/><Relationship Id="rId9" Type="http://schemas.openxmlformats.org/officeDocument/2006/relationships/hyperlink" Target="http://ipm.ucanr.edu/IPMPROJECT/ADS/manual_naturalenemies.html" TargetMode="External"/><Relationship Id="rId10" Type="http://schemas.openxmlformats.org/officeDocument/2006/relationships/hyperlink" Target="https://play.google.com/store/books/details?id=g-39CAAAQBAJ&amp;amp;rdid=book-g-39CAAAQBAJ&amp;amp;rdot=1&amp;amp;source=gbs_vpt_read" TargetMode="External"/><Relationship Id="rId11" Type="http://schemas.openxmlformats.org/officeDocument/2006/relationships/hyperlink" Target="http://ipm.ucanr.edu/IPMPROJECT/ADS/manual_ipminpractice.html" TargetMode="External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g"/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5" Type="http://schemas.openxmlformats.org/officeDocument/2006/relationships/hyperlink" Target="mailto:lorelopezq.257@ufl.edu" TargetMode="External"/><Relationship Id="rId6" Type="http://schemas.openxmlformats.org/officeDocument/2006/relationships/image" Target="../media/image7.pn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9.jpg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0.jp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fugleognatur.dk/gallery.asp?mode=ShowLarge&amp;amp;ID=623148" TargetMode="External"/><Relationship Id="rId3" Type="http://schemas.openxmlformats.org/officeDocument/2006/relationships/hyperlink" Target="http://www.dragonfli.co.uk/products/lacewing-larvae-chrysoperla-carnea" TargetMode="External"/><Relationship Id="rId4" Type="http://schemas.openxmlformats.org/officeDocument/2006/relationships/hyperlink" Target="http://greenhouseipm.org/biocontrol-agent/neoseiulus-cucumeris/" TargetMode="External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9" Type="http://schemas.openxmlformats.org/officeDocument/2006/relationships/image" Target="../media/image24.png"/><Relationship Id="rId10" Type="http://schemas.openxmlformats.org/officeDocument/2006/relationships/image" Target="../media/image25.png"/><Relationship Id="rId11" Type="http://schemas.openxmlformats.org/officeDocument/2006/relationships/image" Target="../media/image26.png"/><Relationship Id="rId12" Type="http://schemas.openxmlformats.org/officeDocument/2006/relationships/image" Target="../media/image27.png"/><Relationship Id="rId13" Type="http://schemas.openxmlformats.org/officeDocument/2006/relationships/image" Target="../media/image28.png"/><Relationship Id="rId14" Type="http://schemas.openxmlformats.org/officeDocument/2006/relationships/image" Target="../media/image29.png"/><Relationship Id="rId15" Type="http://schemas.openxmlformats.org/officeDocument/2006/relationships/image" Target="../media/image30.pn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hyperlink" Target="http://greenhouseipm.org/biocontrol-agent/neoseiulus-cucumeris/" TargetMode="External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8" Type="http://schemas.openxmlformats.org/officeDocument/2006/relationships/hyperlink" Target="http://greenhouseipm.org/biocontrol-agent/neoseiulus-cucumeris/" TargetMode="External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Relationship Id="rId4" Type="http://schemas.openxmlformats.org/officeDocument/2006/relationships/hyperlink" Target="http://www.biolineagrosciences.com/" TargetMode="External"/><Relationship Id="rId5" Type="http://schemas.openxmlformats.org/officeDocument/2006/relationships/hyperlink" Target="http://www.uaviq.com/en/biocontrol/" TargetMode="External"/><Relationship Id="rId6" Type="http://schemas.openxmlformats.org/officeDocument/2006/relationships/hyperlink" Target="http://greenhouseipm.org/biocontrol-agent/neoseiulus-cucumeris/" TargetMode="External"/><Relationship Id="rId7" Type="http://schemas.openxmlformats.org/officeDocument/2006/relationships/image" Target="../media/image45.png"/><Relationship Id="rId8" Type="http://schemas.openxmlformats.org/officeDocument/2006/relationships/image" Target="../media/image46.png"/><Relationship Id="rId9" Type="http://schemas.openxmlformats.org/officeDocument/2006/relationships/hyperlink" Target="https://youtu.be/KeY_o2muhcI" TargetMode="External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90168" y="430149"/>
            <a:ext cx="3816985" cy="106870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-5" b="1">
                <a:solidFill>
                  <a:srgbClr val="FFFFFF"/>
                </a:solidFill>
                <a:latin typeface="Georgia"/>
                <a:cs typeface="Georgia"/>
              </a:rPr>
              <a:t>Biological</a:t>
            </a:r>
            <a:r>
              <a:rPr dirty="0" spc="-55" b="1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b="1">
                <a:solidFill>
                  <a:srgbClr val="FFFFFF"/>
                </a:solidFill>
                <a:latin typeface="Georgia"/>
                <a:cs typeface="Georgia"/>
              </a:rPr>
              <a:t>Control</a:t>
            </a:r>
          </a:p>
          <a:p>
            <a:pPr marL="12700" marR="209550">
              <a:lnSpc>
                <a:spcPct val="100000"/>
              </a:lnSpc>
              <a:spcBef>
                <a:spcPts val="50"/>
              </a:spcBef>
            </a:pPr>
            <a:r>
              <a:rPr dirty="0" sz="1800" spc="-5">
                <a:solidFill>
                  <a:srgbClr val="FFFFFF"/>
                </a:solidFill>
              </a:rPr>
              <a:t>In-Service </a:t>
            </a:r>
            <a:r>
              <a:rPr dirty="0" sz="1800">
                <a:solidFill>
                  <a:srgbClr val="FFFFFF"/>
                </a:solidFill>
              </a:rPr>
              <a:t>Training </a:t>
            </a:r>
            <a:r>
              <a:rPr dirty="0" sz="1800" strike="sngStrike">
                <a:solidFill>
                  <a:srgbClr val="FFFFFF"/>
                </a:solidFill>
              </a:rPr>
              <a:t>-</a:t>
            </a:r>
            <a:r>
              <a:rPr dirty="0" sz="1800" strike="noStrike">
                <a:solidFill>
                  <a:srgbClr val="FFFFFF"/>
                </a:solidFill>
              </a:rPr>
              <a:t> </a:t>
            </a:r>
            <a:r>
              <a:rPr dirty="0" sz="1800" spc="-5" strike="noStrike">
                <a:solidFill>
                  <a:srgbClr val="FFFFFF"/>
                </a:solidFill>
              </a:rPr>
              <a:t>IPM Academy  </a:t>
            </a:r>
            <a:r>
              <a:rPr dirty="0" sz="1800" strike="noStrike">
                <a:solidFill>
                  <a:srgbClr val="FFFFFF"/>
                </a:solidFill>
              </a:rPr>
              <a:t>Lorena Lopez</a:t>
            </a:r>
            <a:endParaRPr sz="1800"/>
          </a:p>
        </p:txBody>
      </p:sp>
      <p:sp>
        <p:nvSpPr>
          <p:cNvPr id="3" name="object 3"/>
          <p:cNvSpPr/>
          <p:nvPr/>
        </p:nvSpPr>
        <p:spPr>
          <a:xfrm>
            <a:off x="147828" y="4572000"/>
            <a:ext cx="465594" cy="4640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143244" y="1854707"/>
            <a:ext cx="2814066" cy="14638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143244" y="335279"/>
            <a:ext cx="2814066" cy="14638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6135623" y="3375659"/>
            <a:ext cx="2829305" cy="14638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4567809" y="3311397"/>
            <a:ext cx="770890" cy="5130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556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solidFill>
                  <a:srgbClr val="666666"/>
                </a:solidFill>
                <a:latin typeface="Georgia"/>
                <a:cs typeface="Georgia"/>
              </a:rPr>
              <a:t>Closed</a:t>
            </a:r>
            <a:endParaRPr sz="160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</a:pPr>
            <a:r>
              <a:rPr dirty="0" sz="1600" spc="-10" b="1">
                <a:solidFill>
                  <a:srgbClr val="666666"/>
                </a:solidFill>
                <a:latin typeface="Georgia"/>
                <a:cs typeface="Georgia"/>
              </a:rPr>
              <a:t>canopy</a:t>
            </a:r>
            <a:endParaRPr sz="1600">
              <a:latin typeface="Georgia"/>
              <a:cs typeface="Georgi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61765" y="3311397"/>
            <a:ext cx="770890" cy="5130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1270">
              <a:lnSpc>
                <a:spcPct val="100000"/>
              </a:lnSpc>
              <a:spcBef>
                <a:spcPts val="95"/>
              </a:spcBef>
            </a:pPr>
            <a:r>
              <a:rPr dirty="0" sz="1600" spc="-10" b="1">
                <a:solidFill>
                  <a:srgbClr val="666666"/>
                </a:solidFill>
                <a:latin typeface="Georgia"/>
                <a:cs typeface="Georgia"/>
              </a:rPr>
              <a:t>Open</a:t>
            </a:r>
            <a:endParaRPr sz="1600">
              <a:latin typeface="Georgia"/>
              <a:cs typeface="Georgia"/>
            </a:endParaRPr>
          </a:p>
          <a:p>
            <a:pPr algn="ctr">
              <a:lnSpc>
                <a:spcPct val="100000"/>
              </a:lnSpc>
            </a:pPr>
            <a:r>
              <a:rPr dirty="0" sz="1600" spc="-10" b="1">
                <a:solidFill>
                  <a:srgbClr val="666666"/>
                </a:solidFill>
                <a:latin typeface="Georgia"/>
                <a:cs typeface="Georgia"/>
              </a:rPr>
              <a:t>canopy</a:t>
            </a:r>
            <a:endParaRPr sz="1600">
              <a:latin typeface="Georgia"/>
              <a:cs typeface="Georgi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456432" y="230123"/>
            <a:ext cx="838962" cy="305943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561332" y="233171"/>
            <a:ext cx="845058" cy="305638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59677" y="1034781"/>
            <a:ext cx="335569" cy="33494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44424" y="2430779"/>
            <a:ext cx="365760" cy="36576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32094" y="285812"/>
            <a:ext cx="191135" cy="421640"/>
          </a:xfrm>
          <a:custGeom>
            <a:avLst/>
            <a:gdLst/>
            <a:ahLst/>
            <a:cxnLst/>
            <a:rect l="l" t="t" r="r" b="b"/>
            <a:pathLst>
              <a:path w="191134" h="421640">
                <a:moveTo>
                  <a:pt x="95406" y="0"/>
                </a:moveTo>
                <a:lnTo>
                  <a:pt x="73197" y="4438"/>
                </a:lnTo>
                <a:lnTo>
                  <a:pt x="55009" y="16594"/>
                </a:lnTo>
                <a:lnTo>
                  <a:pt x="42720" y="34730"/>
                </a:lnTo>
                <a:lnTo>
                  <a:pt x="38207" y="57108"/>
                </a:lnTo>
                <a:lnTo>
                  <a:pt x="38207" y="250270"/>
                </a:lnTo>
                <a:lnTo>
                  <a:pt x="17308" y="271866"/>
                </a:lnTo>
                <a:lnTo>
                  <a:pt x="4364" y="298145"/>
                </a:lnTo>
                <a:lnTo>
                  <a:pt x="0" y="327011"/>
                </a:lnTo>
                <a:lnTo>
                  <a:pt x="4841" y="356367"/>
                </a:lnTo>
                <a:lnTo>
                  <a:pt x="18656" y="383010"/>
                </a:lnTo>
                <a:lnTo>
                  <a:pt x="39577" y="403587"/>
                </a:lnTo>
                <a:lnTo>
                  <a:pt x="65771" y="416849"/>
                </a:lnTo>
                <a:lnTo>
                  <a:pt x="95406" y="421547"/>
                </a:lnTo>
                <a:lnTo>
                  <a:pt x="125041" y="416849"/>
                </a:lnTo>
                <a:lnTo>
                  <a:pt x="151235" y="403587"/>
                </a:lnTo>
                <a:lnTo>
                  <a:pt x="161998" y="393001"/>
                </a:lnTo>
                <a:lnTo>
                  <a:pt x="95406" y="393001"/>
                </a:lnTo>
                <a:lnTo>
                  <a:pt x="73145" y="389113"/>
                </a:lnTo>
                <a:lnTo>
                  <a:pt x="53877" y="378312"/>
                </a:lnTo>
                <a:lnTo>
                  <a:pt x="39168" y="361890"/>
                </a:lnTo>
                <a:lnTo>
                  <a:pt x="30580" y="341142"/>
                </a:lnTo>
                <a:lnTo>
                  <a:pt x="29269" y="318499"/>
                </a:lnTo>
                <a:lnTo>
                  <a:pt x="35466" y="297372"/>
                </a:lnTo>
                <a:lnTo>
                  <a:pt x="48276" y="279456"/>
                </a:lnTo>
                <a:lnTo>
                  <a:pt x="66807" y="266447"/>
                </a:lnTo>
                <a:lnTo>
                  <a:pt x="66807" y="57108"/>
                </a:lnTo>
                <a:lnTo>
                  <a:pt x="69063" y="46015"/>
                </a:lnTo>
                <a:lnTo>
                  <a:pt x="75208" y="36933"/>
                </a:lnTo>
                <a:lnTo>
                  <a:pt x="84302" y="30798"/>
                </a:lnTo>
                <a:lnTo>
                  <a:pt x="95406" y="28546"/>
                </a:lnTo>
                <a:lnTo>
                  <a:pt x="143771" y="28546"/>
                </a:lnTo>
                <a:lnTo>
                  <a:pt x="135803" y="16772"/>
                </a:lnTo>
                <a:lnTo>
                  <a:pt x="117616" y="4505"/>
                </a:lnTo>
                <a:lnTo>
                  <a:pt x="95406" y="0"/>
                </a:lnTo>
                <a:close/>
              </a:path>
              <a:path w="191134" h="421640">
                <a:moveTo>
                  <a:pt x="143771" y="28546"/>
                </a:moveTo>
                <a:lnTo>
                  <a:pt x="95406" y="28546"/>
                </a:lnTo>
                <a:lnTo>
                  <a:pt x="106511" y="30798"/>
                </a:lnTo>
                <a:lnTo>
                  <a:pt x="115605" y="36933"/>
                </a:lnTo>
                <a:lnTo>
                  <a:pt x="121749" y="46015"/>
                </a:lnTo>
                <a:lnTo>
                  <a:pt x="124006" y="57108"/>
                </a:lnTo>
                <a:lnTo>
                  <a:pt x="124006" y="266447"/>
                </a:lnTo>
                <a:lnTo>
                  <a:pt x="142469" y="279456"/>
                </a:lnTo>
                <a:lnTo>
                  <a:pt x="155168" y="297372"/>
                </a:lnTo>
                <a:lnTo>
                  <a:pt x="161342" y="318499"/>
                </a:lnTo>
                <a:lnTo>
                  <a:pt x="160232" y="341142"/>
                </a:lnTo>
                <a:lnTo>
                  <a:pt x="151444" y="361824"/>
                </a:lnTo>
                <a:lnTo>
                  <a:pt x="136757" y="378134"/>
                </a:lnTo>
                <a:lnTo>
                  <a:pt x="117601" y="388913"/>
                </a:lnTo>
                <a:lnTo>
                  <a:pt x="95406" y="393001"/>
                </a:lnTo>
                <a:lnTo>
                  <a:pt x="161998" y="393001"/>
                </a:lnTo>
                <a:lnTo>
                  <a:pt x="172156" y="383010"/>
                </a:lnTo>
                <a:lnTo>
                  <a:pt x="185972" y="356367"/>
                </a:lnTo>
                <a:lnTo>
                  <a:pt x="190813" y="327011"/>
                </a:lnTo>
                <a:lnTo>
                  <a:pt x="186449" y="298145"/>
                </a:lnTo>
                <a:lnTo>
                  <a:pt x="173504" y="271866"/>
                </a:lnTo>
                <a:lnTo>
                  <a:pt x="152606" y="250270"/>
                </a:lnTo>
                <a:lnTo>
                  <a:pt x="152606" y="57108"/>
                </a:lnTo>
                <a:lnTo>
                  <a:pt x="148092" y="34931"/>
                </a:lnTo>
                <a:lnTo>
                  <a:pt x="143771" y="285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80312" y="450444"/>
            <a:ext cx="94378" cy="20933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316102" y="3121674"/>
            <a:ext cx="434736" cy="41613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901395" y="292353"/>
            <a:ext cx="1491615" cy="3308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spc="-5"/>
              <a:t>Temperature</a:t>
            </a:r>
            <a:endParaRPr sz="2000"/>
          </a:p>
        </p:txBody>
      </p:sp>
      <p:sp>
        <p:nvSpPr>
          <p:cNvPr id="15" name="object 15"/>
          <p:cNvSpPr txBox="1"/>
          <p:nvPr/>
        </p:nvSpPr>
        <p:spPr>
          <a:xfrm>
            <a:off x="901395" y="1003757"/>
            <a:ext cx="1705610" cy="17538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spc="-5">
                <a:solidFill>
                  <a:srgbClr val="666666"/>
                </a:solidFill>
                <a:latin typeface="Georgia"/>
                <a:cs typeface="Georgia"/>
              </a:rPr>
              <a:t>Solar</a:t>
            </a:r>
            <a:r>
              <a:rPr dirty="0" sz="2000" spc="-55">
                <a:solidFill>
                  <a:srgbClr val="666666"/>
                </a:solidFill>
                <a:latin typeface="Georgia"/>
                <a:cs typeface="Georgia"/>
              </a:rPr>
              <a:t> </a:t>
            </a:r>
            <a:r>
              <a:rPr dirty="0" sz="2000">
                <a:solidFill>
                  <a:srgbClr val="666666"/>
                </a:solidFill>
                <a:latin typeface="Georgia"/>
                <a:cs typeface="Georgia"/>
              </a:rPr>
              <a:t>radiation</a:t>
            </a:r>
            <a:endParaRPr sz="2000">
              <a:latin typeface="Georgia"/>
              <a:cs typeface="Georgia"/>
            </a:endParaRPr>
          </a:p>
          <a:p>
            <a:pPr marL="12700" marR="598805">
              <a:lnSpc>
                <a:spcPct val="233100"/>
              </a:lnSpc>
              <a:spcBef>
                <a:spcPts val="10"/>
              </a:spcBef>
            </a:pPr>
            <a:r>
              <a:rPr dirty="0" sz="2000">
                <a:solidFill>
                  <a:srgbClr val="666666"/>
                </a:solidFill>
                <a:latin typeface="Georgia"/>
                <a:cs typeface="Georgia"/>
              </a:rPr>
              <a:t>Rainfall  </a:t>
            </a:r>
            <a:r>
              <a:rPr dirty="0" sz="2000">
                <a:solidFill>
                  <a:srgbClr val="666666"/>
                </a:solidFill>
                <a:latin typeface="Georgia"/>
                <a:cs typeface="Georgia"/>
              </a:rPr>
              <a:t>Humidity</a:t>
            </a:r>
            <a:endParaRPr sz="2000">
              <a:latin typeface="Georgia"/>
              <a:cs typeface="Georgi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01395" y="3138677"/>
            <a:ext cx="1915160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5">
                <a:solidFill>
                  <a:srgbClr val="666666"/>
                </a:solidFill>
                <a:latin typeface="Georgia"/>
                <a:cs typeface="Georgia"/>
              </a:rPr>
              <a:t>Cropping</a:t>
            </a:r>
            <a:r>
              <a:rPr dirty="0" sz="2000" spc="-55">
                <a:solidFill>
                  <a:srgbClr val="666666"/>
                </a:solidFill>
                <a:latin typeface="Georgia"/>
                <a:cs typeface="Georgia"/>
              </a:rPr>
              <a:t> </a:t>
            </a:r>
            <a:r>
              <a:rPr dirty="0" sz="2000" spc="-5">
                <a:solidFill>
                  <a:srgbClr val="666666"/>
                </a:solidFill>
                <a:latin typeface="Georgia"/>
                <a:cs typeface="Georgia"/>
              </a:rPr>
              <a:t>system</a:t>
            </a:r>
            <a:endParaRPr sz="2000">
              <a:latin typeface="Georgia"/>
              <a:cs typeface="Georgi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01395" y="3850030"/>
            <a:ext cx="1115695" cy="3314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>
                <a:solidFill>
                  <a:srgbClr val="666666"/>
                </a:solidFill>
                <a:latin typeface="Georgia"/>
                <a:cs typeface="Georgia"/>
              </a:rPr>
              <a:t>I</a:t>
            </a:r>
            <a:r>
              <a:rPr dirty="0" sz="2000" spc="-10">
                <a:solidFill>
                  <a:srgbClr val="666666"/>
                </a:solidFill>
                <a:latin typeface="Georgia"/>
                <a:cs typeface="Georgia"/>
              </a:rPr>
              <a:t>rr</a:t>
            </a:r>
            <a:r>
              <a:rPr dirty="0" sz="2000">
                <a:solidFill>
                  <a:srgbClr val="666666"/>
                </a:solidFill>
                <a:latin typeface="Georgia"/>
                <a:cs typeface="Georgia"/>
              </a:rPr>
              <a:t>igation</a:t>
            </a:r>
            <a:endParaRPr sz="2000">
              <a:latin typeface="Georgia"/>
              <a:cs typeface="Georgi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01395" y="4560823"/>
            <a:ext cx="1501140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solidFill>
                  <a:srgbClr val="666666"/>
                </a:solidFill>
                <a:latin typeface="Georgia"/>
                <a:cs typeface="Georgia"/>
              </a:rPr>
              <a:t>Plant</a:t>
            </a:r>
            <a:r>
              <a:rPr dirty="0" sz="2000" spc="-65">
                <a:solidFill>
                  <a:srgbClr val="666666"/>
                </a:solidFill>
                <a:latin typeface="Georgia"/>
                <a:cs typeface="Georgia"/>
              </a:rPr>
              <a:t> </a:t>
            </a:r>
            <a:r>
              <a:rPr dirty="0" sz="2000">
                <a:solidFill>
                  <a:srgbClr val="666666"/>
                </a:solidFill>
                <a:latin typeface="Georgia"/>
                <a:cs typeface="Georgia"/>
              </a:rPr>
              <a:t>density</a:t>
            </a:r>
            <a:endParaRPr sz="2000">
              <a:latin typeface="Georgia"/>
              <a:cs typeface="Georgia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94611" y="1957774"/>
            <a:ext cx="66732" cy="9991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585177" y="1957774"/>
            <a:ext cx="48260" cy="71755"/>
          </a:xfrm>
          <a:custGeom>
            <a:avLst/>
            <a:gdLst/>
            <a:ahLst/>
            <a:cxnLst/>
            <a:rect l="l" t="t" r="r" b="b"/>
            <a:pathLst>
              <a:path w="48259" h="71755">
                <a:moveTo>
                  <a:pt x="23833" y="0"/>
                </a:moveTo>
                <a:lnTo>
                  <a:pt x="20067" y="5627"/>
                </a:lnTo>
                <a:lnTo>
                  <a:pt x="11916" y="18792"/>
                </a:lnTo>
                <a:lnTo>
                  <a:pt x="3723" y="34523"/>
                </a:lnTo>
                <a:lnTo>
                  <a:pt x="0" y="47576"/>
                </a:lnTo>
                <a:lnTo>
                  <a:pt x="1847" y="56913"/>
                </a:lnTo>
                <a:lnTo>
                  <a:pt x="6911" y="64466"/>
                </a:lnTo>
                <a:lnTo>
                  <a:pt x="14478" y="69521"/>
                </a:lnTo>
                <a:lnTo>
                  <a:pt x="23833" y="71365"/>
                </a:lnTo>
                <a:lnTo>
                  <a:pt x="33187" y="69521"/>
                </a:lnTo>
                <a:lnTo>
                  <a:pt x="40754" y="64466"/>
                </a:lnTo>
                <a:lnTo>
                  <a:pt x="45819" y="56913"/>
                </a:lnTo>
                <a:lnTo>
                  <a:pt x="47666" y="47576"/>
                </a:lnTo>
                <a:lnTo>
                  <a:pt x="43942" y="34723"/>
                </a:lnTo>
                <a:lnTo>
                  <a:pt x="35749" y="18971"/>
                </a:lnTo>
                <a:lnTo>
                  <a:pt x="27512" y="5560"/>
                </a:lnTo>
                <a:lnTo>
                  <a:pt x="2383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423112" y="1957774"/>
            <a:ext cx="48260" cy="71755"/>
          </a:xfrm>
          <a:custGeom>
            <a:avLst/>
            <a:gdLst/>
            <a:ahLst/>
            <a:cxnLst/>
            <a:rect l="l" t="t" r="r" b="b"/>
            <a:pathLst>
              <a:path w="48259" h="71755">
                <a:moveTo>
                  <a:pt x="23833" y="0"/>
                </a:moveTo>
                <a:lnTo>
                  <a:pt x="20067" y="5627"/>
                </a:lnTo>
                <a:lnTo>
                  <a:pt x="11916" y="18792"/>
                </a:lnTo>
                <a:lnTo>
                  <a:pt x="3723" y="34523"/>
                </a:lnTo>
                <a:lnTo>
                  <a:pt x="0" y="47576"/>
                </a:lnTo>
                <a:lnTo>
                  <a:pt x="1847" y="56913"/>
                </a:lnTo>
                <a:lnTo>
                  <a:pt x="6911" y="64466"/>
                </a:lnTo>
                <a:lnTo>
                  <a:pt x="14478" y="69521"/>
                </a:lnTo>
                <a:lnTo>
                  <a:pt x="23833" y="71365"/>
                </a:lnTo>
                <a:lnTo>
                  <a:pt x="33187" y="69521"/>
                </a:lnTo>
                <a:lnTo>
                  <a:pt x="40754" y="64466"/>
                </a:lnTo>
                <a:lnTo>
                  <a:pt x="45819" y="56913"/>
                </a:lnTo>
                <a:lnTo>
                  <a:pt x="47666" y="47576"/>
                </a:lnTo>
                <a:lnTo>
                  <a:pt x="43942" y="34723"/>
                </a:lnTo>
                <a:lnTo>
                  <a:pt x="35749" y="18971"/>
                </a:lnTo>
                <a:lnTo>
                  <a:pt x="27512" y="5560"/>
                </a:lnTo>
                <a:lnTo>
                  <a:pt x="2383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364945" y="1758590"/>
            <a:ext cx="325120" cy="180975"/>
          </a:xfrm>
          <a:custGeom>
            <a:avLst/>
            <a:gdLst/>
            <a:ahLst/>
            <a:cxnLst/>
            <a:rect l="l" t="t" r="r" b="b"/>
            <a:pathLst>
              <a:path w="325120" h="180975">
                <a:moveTo>
                  <a:pt x="51546" y="66719"/>
                </a:moveTo>
                <a:lnTo>
                  <a:pt x="11931" y="88329"/>
                </a:lnTo>
                <a:lnTo>
                  <a:pt x="0" y="131818"/>
                </a:lnTo>
                <a:lnTo>
                  <a:pt x="4304" y="146849"/>
                </a:lnTo>
                <a:lnTo>
                  <a:pt x="12504" y="160156"/>
                </a:lnTo>
                <a:lnTo>
                  <a:pt x="23788" y="170518"/>
                </a:lnTo>
                <a:lnTo>
                  <a:pt x="37484" y="177491"/>
                </a:lnTo>
                <a:lnTo>
                  <a:pt x="52924" y="180629"/>
                </a:lnTo>
                <a:lnTo>
                  <a:pt x="281721" y="180629"/>
                </a:lnTo>
                <a:lnTo>
                  <a:pt x="298956" y="176302"/>
                </a:lnTo>
                <a:lnTo>
                  <a:pt x="312704" y="166355"/>
                </a:lnTo>
                <a:lnTo>
                  <a:pt x="321806" y="152127"/>
                </a:lnTo>
                <a:lnTo>
                  <a:pt x="325098" y="134955"/>
                </a:lnTo>
                <a:lnTo>
                  <a:pt x="324047" y="125186"/>
                </a:lnTo>
                <a:lnTo>
                  <a:pt x="292267" y="91600"/>
                </a:lnTo>
                <a:lnTo>
                  <a:pt x="272665" y="90708"/>
                </a:lnTo>
                <a:lnTo>
                  <a:pt x="272645" y="90061"/>
                </a:lnTo>
                <a:lnTo>
                  <a:pt x="271086" y="76866"/>
                </a:lnTo>
                <a:lnTo>
                  <a:pt x="267605" y="67395"/>
                </a:lnTo>
                <a:lnTo>
                  <a:pt x="67224" y="67395"/>
                </a:lnTo>
                <a:lnTo>
                  <a:pt x="51546" y="66719"/>
                </a:lnTo>
                <a:close/>
              </a:path>
              <a:path w="325120" h="180975">
                <a:moveTo>
                  <a:pt x="282623" y="90061"/>
                </a:moveTo>
                <a:lnTo>
                  <a:pt x="272665" y="90708"/>
                </a:lnTo>
                <a:lnTo>
                  <a:pt x="286676" y="90708"/>
                </a:lnTo>
                <a:lnTo>
                  <a:pt x="282623" y="90061"/>
                </a:lnTo>
                <a:close/>
              </a:path>
              <a:path w="325120" h="180975">
                <a:moveTo>
                  <a:pt x="142991" y="0"/>
                </a:moveTo>
                <a:lnTo>
                  <a:pt x="99063" y="10593"/>
                </a:lnTo>
                <a:lnTo>
                  <a:pt x="71402" y="44893"/>
                </a:lnTo>
                <a:lnTo>
                  <a:pt x="67224" y="67395"/>
                </a:lnTo>
                <a:lnTo>
                  <a:pt x="267605" y="67395"/>
                </a:lnTo>
                <a:lnTo>
                  <a:pt x="237034" y="37399"/>
                </a:lnTo>
                <a:lnTo>
                  <a:pt x="197352" y="35994"/>
                </a:lnTo>
                <a:lnTo>
                  <a:pt x="183343" y="17930"/>
                </a:lnTo>
                <a:lnTo>
                  <a:pt x="164641" y="5664"/>
                </a:lnTo>
                <a:lnTo>
                  <a:pt x="142991" y="0"/>
                </a:lnTo>
                <a:close/>
              </a:path>
              <a:path w="325120" h="180975">
                <a:moveTo>
                  <a:pt x="210758" y="33311"/>
                </a:moveTo>
                <a:lnTo>
                  <a:pt x="197352" y="35994"/>
                </a:lnTo>
                <a:lnTo>
                  <a:pt x="232019" y="35994"/>
                </a:lnTo>
                <a:lnTo>
                  <a:pt x="224164" y="33794"/>
                </a:lnTo>
                <a:lnTo>
                  <a:pt x="210758" y="3331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648096" y="4159343"/>
            <a:ext cx="24130" cy="38100"/>
          </a:xfrm>
          <a:custGeom>
            <a:avLst/>
            <a:gdLst/>
            <a:ahLst/>
            <a:cxnLst/>
            <a:rect l="l" t="t" r="r" b="b"/>
            <a:pathLst>
              <a:path w="24129" h="38100">
                <a:moveTo>
                  <a:pt x="11916" y="0"/>
                </a:moveTo>
                <a:lnTo>
                  <a:pt x="10054" y="2876"/>
                </a:lnTo>
                <a:lnTo>
                  <a:pt x="5958" y="9812"/>
                </a:lnTo>
                <a:lnTo>
                  <a:pt x="1861" y="18265"/>
                </a:lnTo>
                <a:lnTo>
                  <a:pt x="0" y="25691"/>
                </a:lnTo>
                <a:lnTo>
                  <a:pt x="0" y="32352"/>
                </a:lnTo>
                <a:lnTo>
                  <a:pt x="5243" y="37585"/>
                </a:lnTo>
                <a:lnTo>
                  <a:pt x="18589" y="37585"/>
                </a:lnTo>
                <a:lnTo>
                  <a:pt x="23833" y="32352"/>
                </a:lnTo>
                <a:lnTo>
                  <a:pt x="23833" y="25691"/>
                </a:lnTo>
                <a:lnTo>
                  <a:pt x="21971" y="18265"/>
                </a:lnTo>
                <a:lnTo>
                  <a:pt x="17874" y="9812"/>
                </a:lnTo>
                <a:lnTo>
                  <a:pt x="13778" y="2876"/>
                </a:lnTo>
                <a:lnTo>
                  <a:pt x="1191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602814" y="4192647"/>
            <a:ext cx="24130" cy="38100"/>
          </a:xfrm>
          <a:custGeom>
            <a:avLst/>
            <a:gdLst/>
            <a:ahLst/>
            <a:cxnLst/>
            <a:rect l="l" t="t" r="r" b="b"/>
            <a:pathLst>
              <a:path w="24129" h="38100">
                <a:moveTo>
                  <a:pt x="11916" y="0"/>
                </a:moveTo>
                <a:lnTo>
                  <a:pt x="10054" y="2876"/>
                </a:lnTo>
                <a:lnTo>
                  <a:pt x="5958" y="9812"/>
                </a:lnTo>
                <a:lnTo>
                  <a:pt x="1861" y="18265"/>
                </a:lnTo>
                <a:lnTo>
                  <a:pt x="0" y="25691"/>
                </a:lnTo>
                <a:lnTo>
                  <a:pt x="0" y="32352"/>
                </a:lnTo>
                <a:lnTo>
                  <a:pt x="5243" y="37585"/>
                </a:lnTo>
                <a:lnTo>
                  <a:pt x="18589" y="37585"/>
                </a:lnTo>
                <a:lnTo>
                  <a:pt x="23833" y="32352"/>
                </a:lnTo>
                <a:lnTo>
                  <a:pt x="23833" y="25691"/>
                </a:lnTo>
                <a:lnTo>
                  <a:pt x="21971" y="18265"/>
                </a:lnTo>
                <a:lnTo>
                  <a:pt x="17874" y="9812"/>
                </a:lnTo>
                <a:lnTo>
                  <a:pt x="13778" y="2876"/>
                </a:lnTo>
                <a:lnTo>
                  <a:pt x="1191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688613" y="4202162"/>
            <a:ext cx="24130" cy="38100"/>
          </a:xfrm>
          <a:custGeom>
            <a:avLst/>
            <a:gdLst/>
            <a:ahLst/>
            <a:cxnLst/>
            <a:rect l="l" t="t" r="r" b="b"/>
            <a:pathLst>
              <a:path w="24129" h="38100">
                <a:moveTo>
                  <a:pt x="11916" y="0"/>
                </a:moveTo>
                <a:lnTo>
                  <a:pt x="10054" y="2876"/>
                </a:lnTo>
                <a:lnTo>
                  <a:pt x="5958" y="9812"/>
                </a:lnTo>
                <a:lnTo>
                  <a:pt x="1861" y="18265"/>
                </a:lnTo>
                <a:lnTo>
                  <a:pt x="0" y="25691"/>
                </a:lnTo>
                <a:lnTo>
                  <a:pt x="0" y="32352"/>
                </a:lnTo>
                <a:lnTo>
                  <a:pt x="5243" y="38061"/>
                </a:lnTo>
                <a:lnTo>
                  <a:pt x="18589" y="38061"/>
                </a:lnTo>
                <a:lnTo>
                  <a:pt x="23833" y="32352"/>
                </a:lnTo>
                <a:lnTo>
                  <a:pt x="23833" y="25691"/>
                </a:lnTo>
                <a:lnTo>
                  <a:pt x="21971" y="18265"/>
                </a:lnTo>
                <a:lnTo>
                  <a:pt x="17874" y="9812"/>
                </a:lnTo>
                <a:lnTo>
                  <a:pt x="13778" y="2876"/>
                </a:lnTo>
                <a:lnTo>
                  <a:pt x="1191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342556" y="3900453"/>
            <a:ext cx="316865" cy="259079"/>
          </a:xfrm>
          <a:custGeom>
            <a:avLst/>
            <a:gdLst/>
            <a:ahLst/>
            <a:cxnLst/>
            <a:rect l="l" t="t" r="r" b="b"/>
            <a:pathLst>
              <a:path w="316865" h="259079">
                <a:moveTo>
                  <a:pt x="132631" y="0"/>
                </a:moveTo>
                <a:lnTo>
                  <a:pt x="67209" y="27190"/>
                </a:lnTo>
                <a:lnTo>
                  <a:pt x="43197" y="67273"/>
                </a:lnTo>
                <a:lnTo>
                  <a:pt x="39257" y="90214"/>
                </a:lnTo>
                <a:lnTo>
                  <a:pt x="40992" y="113780"/>
                </a:lnTo>
                <a:lnTo>
                  <a:pt x="953" y="153745"/>
                </a:lnTo>
                <a:lnTo>
                  <a:pt x="0" y="156123"/>
                </a:lnTo>
                <a:lnTo>
                  <a:pt x="0" y="160881"/>
                </a:lnTo>
                <a:lnTo>
                  <a:pt x="953" y="163260"/>
                </a:lnTo>
                <a:lnTo>
                  <a:pt x="95808" y="257938"/>
                </a:lnTo>
                <a:lnTo>
                  <a:pt x="98192" y="258890"/>
                </a:lnTo>
                <a:lnTo>
                  <a:pt x="102958" y="258890"/>
                </a:lnTo>
                <a:lnTo>
                  <a:pt x="105342" y="257938"/>
                </a:lnTo>
                <a:lnTo>
                  <a:pt x="123931" y="239383"/>
                </a:lnTo>
                <a:lnTo>
                  <a:pt x="297436" y="219401"/>
                </a:lnTo>
                <a:lnTo>
                  <a:pt x="316503" y="219401"/>
                </a:lnTo>
                <a:lnTo>
                  <a:pt x="316503" y="198467"/>
                </a:lnTo>
                <a:lnTo>
                  <a:pt x="164924" y="198467"/>
                </a:lnTo>
                <a:lnTo>
                  <a:pt x="205917" y="157551"/>
                </a:lnTo>
                <a:lnTo>
                  <a:pt x="206394" y="156599"/>
                </a:lnTo>
                <a:lnTo>
                  <a:pt x="206871" y="156123"/>
                </a:lnTo>
                <a:lnTo>
                  <a:pt x="217451" y="137093"/>
                </a:lnTo>
                <a:lnTo>
                  <a:pt x="196861" y="137093"/>
                </a:lnTo>
                <a:lnTo>
                  <a:pt x="156572" y="96652"/>
                </a:lnTo>
                <a:lnTo>
                  <a:pt x="58152" y="96652"/>
                </a:lnTo>
                <a:lnTo>
                  <a:pt x="71439" y="51335"/>
                </a:lnTo>
                <a:lnTo>
                  <a:pt x="108678" y="22432"/>
                </a:lnTo>
                <a:lnTo>
                  <a:pt x="132340" y="18076"/>
                </a:lnTo>
                <a:lnTo>
                  <a:pt x="187058" y="18076"/>
                </a:lnTo>
                <a:lnTo>
                  <a:pt x="167620" y="6106"/>
                </a:lnTo>
                <a:lnTo>
                  <a:pt x="132631" y="0"/>
                </a:lnTo>
                <a:close/>
              </a:path>
              <a:path w="316865" h="259079">
                <a:moveTo>
                  <a:pt x="316503" y="219401"/>
                </a:moveTo>
                <a:lnTo>
                  <a:pt x="297436" y="219401"/>
                </a:lnTo>
                <a:lnTo>
                  <a:pt x="297436" y="233674"/>
                </a:lnTo>
                <a:lnTo>
                  <a:pt x="301726" y="237956"/>
                </a:lnTo>
                <a:lnTo>
                  <a:pt x="312213" y="237956"/>
                </a:lnTo>
                <a:lnTo>
                  <a:pt x="316503" y="233674"/>
                </a:lnTo>
                <a:lnTo>
                  <a:pt x="316503" y="219401"/>
                </a:lnTo>
                <a:close/>
              </a:path>
              <a:path w="316865" h="259079">
                <a:moveTo>
                  <a:pt x="312213" y="178009"/>
                </a:moveTo>
                <a:lnTo>
                  <a:pt x="301726" y="178009"/>
                </a:lnTo>
                <a:lnTo>
                  <a:pt x="297436" y="182291"/>
                </a:lnTo>
                <a:lnTo>
                  <a:pt x="297436" y="187524"/>
                </a:lnTo>
                <a:lnTo>
                  <a:pt x="296960" y="198467"/>
                </a:lnTo>
                <a:lnTo>
                  <a:pt x="316503" y="198467"/>
                </a:lnTo>
                <a:lnTo>
                  <a:pt x="316503" y="182291"/>
                </a:lnTo>
                <a:lnTo>
                  <a:pt x="312213" y="178009"/>
                </a:lnTo>
                <a:close/>
              </a:path>
              <a:path w="316865" h="259079">
                <a:moveTo>
                  <a:pt x="187058" y="18076"/>
                </a:moveTo>
                <a:lnTo>
                  <a:pt x="132340" y="18076"/>
                </a:lnTo>
                <a:lnTo>
                  <a:pt x="155689" y="21124"/>
                </a:lnTo>
                <a:lnTo>
                  <a:pt x="176982" y="31130"/>
                </a:lnTo>
                <a:lnTo>
                  <a:pt x="194477" y="47648"/>
                </a:lnTo>
                <a:lnTo>
                  <a:pt x="205977" y="68849"/>
                </a:lnTo>
                <a:lnTo>
                  <a:pt x="210326" y="92013"/>
                </a:lnTo>
                <a:lnTo>
                  <a:pt x="207347" y="115356"/>
                </a:lnTo>
                <a:lnTo>
                  <a:pt x="196861" y="137093"/>
                </a:lnTo>
                <a:lnTo>
                  <a:pt x="217451" y="137093"/>
                </a:lnTo>
                <a:lnTo>
                  <a:pt x="224708" y="124039"/>
                </a:lnTo>
                <a:lnTo>
                  <a:pt x="229095" y="88921"/>
                </a:lnTo>
                <a:lnTo>
                  <a:pt x="220344" y="54695"/>
                </a:lnTo>
                <a:lnTo>
                  <a:pt x="198767" y="25287"/>
                </a:lnTo>
                <a:lnTo>
                  <a:pt x="187058" y="18076"/>
                </a:lnTo>
                <a:close/>
              </a:path>
              <a:path w="316865" h="259079">
                <a:moveTo>
                  <a:pt x="110108" y="51454"/>
                </a:moveTo>
                <a:lnTo>
                  <a:pt x="105342" y="51454"/>
                </a:lnTo>
                <a:lnTo>
                  <a:pt x="102958" y="52406"/>
                </a:lnTo>
                <a:lnTo>
                  <a:pt x="101052" y="54309"/>
                </a:lnTo>
                <a:lnTo>
                  <a:pt x="58152" y="96652"/>
                </a:lnTo>
                <a:lnTo>
                  <a:pt x="156572" y="96652"/>
                </a:lnTo>
                <a:lnTo>
                  <a:pt x="112492" y="52406"/>
                </a:lnTo>
                <a:lnTo>
                  <a:pt x="110108" y="5145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539923" y="4625307"/>
            <a:ext cx="167308" cy="22837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349423" y="4616163"/>
            <a:ext cx="167308" cy="22837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 txBox="1"/>
          <p:nvPr/>
        </p:nvSpPr>
        <p:spPr>
          <a:xfrm>
            <a:off x="3455289" y="4188662"/>
            <a:ext cx="2070735" cy="84899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403860" marR="398780">
              <a:lnSpc>
                <a:spcPct val="100000"/>
              </a:lnSpc>
              <a:spcBef>
                <a:spcPts val="100"/>
              </a:spcBef>
            </a:pPr>
            <a:r>
              <a:rPr dirty="0" sz="1800" spc="-5" b="1">
                <a:solidFill>
                  <a:srgbClr val="666666"/>
                </a:solidFill>
                <a:latin typeface="Georgia"/>
                <a:cs typeface="Georgia"/>
              </a:rPr>
              <a:t>Preventive  </a:t>
            </a:r>
            <a:r>
              <a:rPr dirty="0" sz="1800" b="1">
                <a:solidFill>
                  <a:srgbClr val="666666"/>
                </a:solidFill>
                <a:latin typeface="Georgia"/>
                <a:cs typeface="Georgia"/>
              </a:rPr>
              <a:t>vs.</a:t>
            </a:r>
            <a:endParaRPr sz="1800">
              <a:latin typeface="Georgia"/>
              <a:cs typeface="Georgia"/>
            </a:endParaRPr>
          </a:p>
          <a:p>
            <a:pPr algn="ctr">
              <a:lnSpc>
                <a:spcPct val="100000"/>
              </a:lnSpc>
            </a:pPr>
            <a:r>
              <a:rPr dirty="0" sz="1800" spc="-5" b="1">
                <a:solidFill>
                  <a:srgbClr val="666666"/>
                </a:solidFill>
                <a:latin typeface="Georgia"/>
                <a:cs typeface="Georgia"/>
              </a:rPr>
              <a:t>curative</a:t>
            </a:r>
            <a:r>
              <a:rPr dirty="0" sz="1800" spc="-50" b="1">
                <a:solidFill>
                  <a:srgbClr val="666666"/>
                </a:solidFill>
                <a:latin typeface="Georgia"/>
                <a:cs typeface="Georgia"/>
              </a:rPr>
              <a:t> </a:t>
            </a:r>
            <a:r>
              <a:rPr dirty="0" sz="1800" spc="-5" b="1">
                <a:solidFill>
                  <a:srgbClr val="666666"/>
                </a:solidFill>
                <a:latin typeface="Georgia"/>
                <a:cs typeface="Georgia"/>
              </a:rPr>
              <a:t>methods</a:t>
            </a:r>
            <a:endParaRPr sz="1800">
              <a:latin typeface="Georgia"/>
              <a:cs typeface="Georgi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975472" y="4932679"/>
            <a:ext cx="1116330" cy="1778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000" spc="-5">
                <a:solidFill>
                  <a:srgbClr val="666666"/>
                </a:solidFill>
                <a:latin typeface="Georgia"/>
                <a:cs typeface="Georgia"/>
              </a:rPr>
              <a:t>Photos </a:t>
            </a:r>
            <a:r>
              <a:rPr dirty="0" sz="1000" spc="-10">
                <a:solidFill>
                  <a:srgbClr val="666666"/>
                </a:solidFill>
                <a:latin typeface="Georgia"/>
                <a:cs typeface="Georgia"/>
              </a:rPr>
              <a:t>by </a:t>
            </a:r>
            <a:r>
              <a:rPr dirty="0" sz="1000" spc="-5">
                <a:solidFill>
                  <a:srgbClr val="666666"/>
                </a:solidFill>
                <a:latin typeface="Georgia"/>
                <a:cs typeface="Georgia"/>
              </a:rPr>
              <a:t>L.</a:t>
            </a:r>
            <a:r>
              <a:rPr dirty="0" sz="1000" spc="-15">
                <a:solidFill>
                  <a:srgbClr val="666666"/>
                </a:solidFill>
                <a:latin typeface="Georgia"/>
                <a:cs typeface="Georgia"/>
              </a:rPr>
              <a:t> </a:t>
            </a:r>
            <a:r>
              <a:rPr dirty="0" sz="1000" spc="-10">
                <a:solidFill>
                  <a:srgbClr val="666666"/>
                </a:solidFill>
                <a:latin typeface="Georgia"/>
                <a:cs typeface="Georgia"/>
              </a:rPr>
              <a:t>Lopez.</a:t>
            </a:r>
            <a:endParaRPr sz="10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576" y="845819"/>
            <a:ext cx="9107424" cy="16062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6576" y="726947"/>
            <a:ext cx="1428115" cy="981710"/>
          </a:xfrm>
          <a:custGeom>
            <a:avLst/>
            <a:gdLst/>
            <a:ahLst/>
            <a:cxnLst/>
            <a:rect l="l" t="t" r="r" b="b"/>
            <a:pathLst>
              <a:path w="1428115" h="981710">
                <a:moveTo>
                  <a:pt x="0" y="981455"/>
                </a:moveTo>
                <a:lnTo>
                  <a:pt x="1427988" y="981455"/>
                </a:lnTo>
                <a:lnTo>
                  <a:pt x="1427988" y="0"/>
                </a:lnTo>
                <a:lnTo>
                  <a:pt x="0" y="0"/>
                </a:lnTo>
                <a:lnTo>
                  <a:pt x="0" y="9814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6200" y="1330451"/>
            <a:ext cx="281940" cy="554990"/>
          </a:xfrm>
          <a:custGeom>
            <a:avLst/>
            <a:gdLst/>
            <a:ahLst/>
            <a:cxnLst/>
            <a:rect l="l" t="t" r="r" b="b"/>
            <a:pathLst>
              <a:path w="281940" h="554989">
                <a:moveTo>
                  <a:pt x="0" y="554736"/>
                </a:moveTo>
                <a:lnTo>
                  <a:pt x="281940" y="554736"/>
                </a:lnTo>
                <a:lnTo>
                  <a:pt x="281940" y="0"/>
                </a:lnTo>
                <a:lnTo>
                  <a:pt x="0" y="0"/>
                </a:lnTo>
                <a:lnTo>
                  <a:pt x="0" y="55473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259882" y="459485"/>
            <a:ext cx="552894" cy="65135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305346" y="519810"/>
            <a:ext cx="552894" cy="65135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089699" y="474090"/>
            <a:ext cx="552894" cy="65135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053460" y="620788"/>
            <a:ext cx="642031" cy="5345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705858" y="192163"/>
            <a:ext cx="642031" cy="5345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6492113" y="58178"/>
            <a:ext cx="642031" cy="5345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3035807" y="1173479"/>
            <a:ext cx="431292" cy="2514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3729228" y="990599"/>
            <a:ext cx="432815" cy="2514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762500" y="914399"/>
            <a:ext cx="431291" cy="2514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6019800" y="765047"/>
            <a:ext cx="431291" cy="2514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2118360" y="1074419"/>
            <a:ext cx="431292" cy="2514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2040674" y="545184"/>
            <a:ext cx="444842" cy="51902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2643670" y="758544"/>
            <a:ext cx="444842" cy="51902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3585629" y="323315"/>
            <a:ext cx="444842" cy="51902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4371124" y="79094"/>
            <a:ext cx="444842" cy="51902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5633885" y="162787"/>
            <a:ext cx="444842" cy="51902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36576" y="2535935"/>
            <a:ext cx="9107805" cy="76200"/>
          </a:xfrm>
          <a:custGeom>
            <a:avLst/>
            <a:gdLst/>
            <a:ahLst/>
            <a:cxnLst/>
            <a:rect l="l" t="t" r="r" b="b"/>
            <a:pathLst>
              <a:path w="9107805" h="76200">
                <a:moveTo>
                  <a:pt x="76200" y="0"/>
                </a:moveTo>
                <a:lnTo>
                  <a:pt x="0" y="38100"/>
                </a:lnTo>
                <a:lnTo>
                  <a:pt x="76200" y="76200"/>
                </a:lnTo>
                <a:lnTo>
                  <a:pt x="76200" y="44450"/>
                </a:lnTo>
                <a:lnTo>
                  <a:pt x="63498" y="44450"/>
                </a:lnTo>
                <a:lnTo>
                  <a:pt x="63498" y="31750"/>
                </a:lnTo>
                <a:lnTo>
                  <a:pt x="76200" y="31750"/>
                </a:lnTo>
                <a:lnTo>
                  <a:pt x="76200" y="0"/>
                </a:lnTo>
                <a:close/>
              </a:path>
              <a:path w="9107805" h="76200">
                <a:moveTo>
                  <a:pt x="9067800" y="0"/>
                </a:moveTo>
                <a:lnTo>
                  <a:pt x="9067800" y="76200"/>
                </a:lnTo>
                <a:lnTo>
                  <a:pt x="9107424" y="56387"/>
                </a:lnTo>
                <a:lnTo>
                  <a:pt x="9107424" y="44450"/>
                </a:lnTo>
                <a:lnTo>
                  <a:pt x="9080500" y="44450"/>
                </a:lnTo>
                <a:lnTo>
                  <a:pt x="9080500" y="31750"/>
                </a:lnTo>
                <a:lnTo>
                  <a:pt x="9107424" y="31750"/>
                </a:lnTo>
                <a:lnTo>
                  <a:pt x="9107424" y="19812"/>
                </a:lnTo>
                <a:lnTo>
                  <a:pt x="9067800" y="0"/>
                </a:lnTo>
                <a:close/>
              </a:path>
              <a:path w="9107805" h="76200">
                <a:moveTo>
                  <a:pt x="76200" y="31750"/>
                </a:moveTo>
                <a:lnTo>
                  <a:pt x="63498" y="31750"/>
                </a:lnTo>
                <a:lnTo>
                  <a:pt x="63498" y="44450"/>
                </a:lnTo>
                <a:lnTo>
                  <a:pt x="76200" y="44450"/>
                </a:lnTo>
                <a:lnTo>
                  <a:pt x="76200" y="31750"/>
                </a:lnTo>
                <a:close/>
              </a:path>
              <a:path w="9107805" h="76200">
                <a:moveTo>
                  <a:pt x="9067800" y="31750"/>
                </a:moveTo>
                <a:lnTo>
                  <a:pt x="76200" y="31750"/>
                </a:lnTo>
                <a:lnTo>
                  <a:pt x="76200" y="44450"/>
                </a:lnTo>
                <a:lnTo>
                  <a:pt x="9067800" y="44450"/>
                </a:lnTo>
                <a:lnTo>
                  <a:pt x="9067800" y="31750"/>
                </a:lnTo>
                <a:close/>
              </a:path>
              <a:path w="9107805" h="76200">
                <a:moveTo>
                  <a:pt x="9107424" y="31750"/>
                </a:moveTo>
                <a:lnTo>
                  <a:pt x="9080500" y="31750"/>
                </a:lnTo>
                <a:lnTo>
                  <a:pt x="9080500" y="44450"/>
                </a:lnTo>
                <a:lnTo>
                  <a:pt x="9107424" y="44450"/>
                </a:lnTo>
                <a:lnTo>
                  <a:pt x="9107424" y="317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7266558" y="2553970"/>
            <a:ext cx="751840" cy="239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b="1">
                <a:solidFill>
                  <a:srgbClr val="C00000"/>
                </a:solidFill>
                <a:latin typeface="Georgia"/>
                <a:cs typeface="Georgia"/>
              </a:rPr>
              <a:t>8</a:t>
            </a:r>
            <a:r>
              <a:rPr dirty="0" sz="1400" spc="-75" b="1">
                <a:solidFill>
                  <a:srgbClr val="C00000"/>
                </a:solidFill>
                <a:latin typeface="Georgia"/>
                <a:cs typeface="Georgia"/>
              </a:rPr>
              <a:t> </a:t>
            </a:r>
            <a:r>
              <a:rPr dirty="0" sz="1400" spc="-5" b="1">
                <a:solidFill>
                  <a:srgbClr val="C00000"/>
                </a:solidFill>
                <a:latin typeface="Georgia"/>
                <a:cs typeface="Georgia"/>
              </a:rPr>
              <a:t>weeks</a:t>
            </a:r>
            <a:endParaRPr sz="1400">
              <a:latin typeface="Georgia"/>
              <a:cs typeface="Georgi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87807" y="4156354"/>
            <a:ext cx="1073150" cy="5130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07975" marR="5080" indent="-295910">
              <a:lnSpc>
                <a:spcPct val="100000"/>
              </a:lnSpc>
              <a:spcBef>
                <a:spcPts val="95"/>
              </a:spcBef>
            </a:pPr>
            <a:r>
              <a:rPr dirty="0" sz="1600" spc="-10" b="1">
                <a:solidFill>
                  <a:srgbClr val="666666"/>
                </a:solidFill>
                <a:latin typeface="Georgia"/>
                <a:cs typeface="Georgia"/>
              </a:rPr>
              <a:t>Pe</a:t>
            </a:r>
            <a:r>
              <a:rPr dirty="0" sz="1600" spc="-15" b="1">
                <a:solidFill>
                  <a:srgbClr val="666666"/>
                </a:solidFill>
                <a:latin typeface="Georgia"/>
                <a:cs typeface="Georgia"/>
              </a:rPr>
              <a:t>s</a:t>
            </a:r>
            <a:r>
              <a:rPr dirty="0" sz="1600" spc="-10" b="1">
                <a:solidFill>
                  <a:srgbClr val="666666"/>
                </a:solidFill>
                <a:latin typeface="Georgia"/>
                <a:cs typeface="Georgia"/>
              </a:rPr>
              <a:t>ti</a:t>
            </a:r>
            <a:r>
              <a:rPr dirty="0" sz="1600" spc="-5" b="1">
                <a:solidFill>
                  <a:srgbClr val="666666"/>
                </a:solidFill>
                <a:latin typeface="Georgia"/>
                <a:cs typeface="Georgia"/>
              </a:rPr>
              <a:t>cides  </a:t>
            </a:r>
            <a:r>
              <a:rPr dirty="0" sz="1600" spc="-5" b="1">
                <a:solidFill>
                  <a:srgbClr val="666666"/>
                </a:solidFill>
                <a:latin typeface="Georgia"/>
                <a:cs typeface="Georgia"/>
              </a:rPr>
              <a:t>only</a:t>
            </a:r>
            <a:endParaRPr sz="1600">
              <a:latin typeface="Georgia"/>
              <a:cs typeface="Georgi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961769" y="2553970"/>
            <a:ext cx="742950" cy="239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b="1">
                <a:solidFill>
                  <a:srgbClr val="C00000"/>
                </a:solidFill>
                <a:latin typeface="Georgia"/>
                <a:cs typeface="Georgia"/>
              </a:rPr>
              <a:t>3</a:t>
            </a:r>
            <a:r>
              <a:rPr dirty="0" sz="1400" spc="-75" b="1">
                <a:solidFill>
                  <a:srgbClr val="C00000"/>
                </a:solidFill>
                <a:latin typeface="Georgia"/>
                <a:cs typeface="Georgia"/>
              </a:rPr>
              <a:t> </a:t>
            </a:r>
            <a:r>
              <a:rPr dirty="0" sz="1400" spc="-5" b="1">
                <a:solidFill>
                  <a:srgbClr val="C00000"/>
                </a:solidFill>
                <a:latin typeface="Georgia"/>
                <a:cs typeface="Georgia"/>
              </a:rPr>
              <a:t>weeks</a:t>
            </a:r>
            <a:endParaRPr sz="1400">
              <a:latin typeface="Georgia"/>
              <a:cs typeface="Georgi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022219" y="2553970"/>
            <a:ext cx="747395" cy="239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b="1">
                <a:solidFill>
                  <a:srgbClr val="C00000"/>
                </a:solidFill>
                <a:latin typeface="Georgia"/>
                <a:cs typeface="Georgia"/>
              </a:rPr>
              <a:t>4</a:t>
            </a:r>
            <a:r>
              <a:rPr dirty="0" sz="1400" spc="-75" b="1">
                <a:solidFill>
                  <a:srgbClr val="C00000"/>
                </a:solidFill>
                <a:latin typeface="Georgia"/>
                <a:cs typeface="Georgia"/>
              </a:rPr>
              <a:t> </a:t>
            </a:r>
            <a:r>
              <a:rPr dirty="0" sz="1400" spc="-5" b="1">
                <a:solidFill>
                  <a:srgbClr val="C00000"/>
                </a:solidFill>
                <a:latin typeface="Georgia"/>
                <a:cs typeface="Georgia"/>
              </a:rPr>
              <a:t>weeks</a:t>
            </a:r>
            <a:endParaRPr sz="1400">
              <a:latin typeface="Georgia"/>
              <a:cs typeface="Georgi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088638" y="2553970"/>
            <a:ext cx="738505" cy="239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b="1">
                <a:solidFill>
                  <a:srgbClr val="C00000"/>
                </a:solidFill>
                <a:latin typeface="Georgia"/>
                <a:cs typeface="Georgia"/>
              </a:rPr>
              <a:t>5</a:t>
            </a:r>
            <a:r>
              <a:rPr dirty="0" sz="1400" spc="-75" b="1">
                <a:solidFill>
                  <a:srgbClr val="C00000"/>
                </a:solidFill>
                <a:latin typeface="Georgia"/>
                <a:cs typeface="Georgia"/>
              </a:rPr>
              <a:t> </a:t>
            </a:r>
            <a:r>
              <a:rPr dirty="0" sz="1400" spc="-5" b="1">
                <a:solidFill>
                  <a:srgbClr val="C00000"/>
                </a:solidFill>
                <a:latin typeface="Georgia"/>
                <a:cs typeface="Georgia"/>
              </a:rPr>
              <a:t>weeks</a:t>
            </a:r>
            <a:endParaRPr sz="1400">
              <a:latin typeface="Georgia"/>
              <a:cs typeface="Georgi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145785" y="2553970"/>
            <a:ext cx="747395" cy="239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b="1">
                <a:solidFill>
                  <a:srgbClr val="C00000"/>
                </a:solidFill>
                <a:latin typeface="Georgia"/>
                <a:cs typeface="Georgia"/>
              </a:rPr>
              <a:t>6</a:t>
            </a:r>
            <a:r>
              <a:rPr dirty="0" sz="1400" spc="-75" b="1">
                <a:solidFill>
                  <a:srgbClr val="C00000"/>
                </a:solidFill>
                <a:latin typeface="Georgia"/>
                <a:cs typeface="Georgia"/>
              </a:rPr>
              <a:t> </a:t>
            </a:r>
            <a:r>
              <a:rPr dirty="0" sz="1400" spc="-5" b="1">
                <a:solidFill>
                  <a:srgbClr val="C00000"/>
                </a:solidFill>
                <a:latin typeface="Georgia"/>
                <a:cs typeface="Georgia"/>
              </a:rPr>
              <a:t>weeks</a:t>
            </a:r>
            <a:endParaRPr sz="1400">
              <a:latin typeface="Georgia"/>
              <a:cs typeface="Georgi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215253" y="2553970"/>
            <a:ext cx="730250" cy="239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b="1">
                <a:solidFill>
                  <a:srgbClr val="C00000"/>
                </a:solidFill>
                <a:latin typeface="Georgia"/>
                <a:cs typeface="Georgia"/>
              </a:rPr>
              <a:t>7</a:t>
            </a:r>
            <a:r>
              <a:rPr dirty="0" sz="1400" spc="-75" b="1">
                <a:solidFill>
                  <a:srgbClr val="C00000"/>
                </a:solidFill>
                <a:latin typeface="Georgia"/>
                <a:cs typeface="Georgia"/>
              </a:rPr>
              <a:t> </a:t>
            </a:r>
            <a:r>
              <a:rPr dirty="0" sz="1400" spc="-5" b="1">
                <a:solidFill>
                  <a:srgbClr val="C00000"/>
                </a:solidFill>
                <a:latin typeface="Georgia"/>
                <a:cs typeface="Georgia"/>
              </a:rPr>
              <a:t>weeks</a:t>
            </a:r>
            <a:endParaRPr sz="1400">
              <a:latin typeface="Georgia"/>
              <a:cs typeface="Georgi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51536" y="3176092"/>
            <a:ext cx="1143635" cy="86233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solidFill>
                  <a:srgbClr val="666666"/>
                </a:solidFill>
                <a:latin typeface="Georgia"/>
                <a:cs typeface="Georgia"/>
              </a:rPr>
              <a:t>Biocontrol</a:t>
            </a:r>
            <a:endParaRPr sz="1600">
              <a:latin typeface="Georgia"/>
              <a:cs typeface="Georgia"/>
            </a:endParaRPr>
          </a:p>
          <a:p>
            <a:pPr algn="ctr" marL="635">
              <a:lnSpc>
                <a:spcPct val="100000"/>
              </a:lnSpc>
              <a:spcBef>
                <a:spcPts val="1070"/>
              </a:spcBef>
            </a:pPr>
            <a:r>
              <a:rPr dirty="0" sz="1000" spc="-5">
                <a:solidFill>
                  <a:srgbClr val="666666"/>
                </a:solidFill>
                <a:latin typeface="Georgia"/>
                <a:cs typeface="Georgia"/>
              </a:rPr>
              <a:t>1</a:t>
            </a:r>
            <a:r>
              <a:rPr dirty="0" sz="1000" spc="-20">
                <a:solidFill>
                  <a:srgbClr val="666666"/>
                </a:solidFill>
                <a:latin typeface="Georgia"/>
                <a:cs typeface="Georgia"/>
              </a:rPr>
              <a:t> </a:t>
            </a:r>
            <a:r>
              <a:rPr dirty="0" sz="1000" spc="-5">
                <a:solidFill>
                  <a:srgbClr val="666666"/>
                </a:solidFill>
                <a:latin typeface="Georgia"/>
                <a:cs typeface="Georgia"/>
              </a:rPr>
              <a:t>acre</a:t>
            </a:r>
            <a:endParaRPr sz="1000">
              <a:latin typeface="Georgia"/>
              <a:cs typeface="Georgia"/>
            </a:endParaRPr>
          </a:p>
          <a:p>
            <a:pPr marL="23495" marR="16510" indent="89535">
              <a:lnSpc>
                <a:spcPct val="100000"/>
              </a:lnSpc>
            </a:pPr>
            <a:r>
              <a:rPr dirty="0" sz="1000" spc="-5">
                <a:solidFill>
                  <a:srgbClr val="666666"/>
                </a:solidFill>
                <a:latin typeface="Georgia"/>
                <a:cs typeface="Georgia"/>
              </a:rPr>
              <a:t>~15k plants/a  Rate = 25</a:t>
            </a:r>
            <a:r>
              <a:rPr dirty="0" sz="1000" spc="-55">
                <a:solidFill>
                  <a:srgbClr val="666666"/>
                </a:solidFill>
                <a:latin typeface="Georgia"/>
                <a:cs typeface="Georgia"/>
              </a:rPr>
              <a:t> </a:t>
            </a:r>
            <a:r>
              <a:rPr dirty="0" sz="1000" spc="-5">
                <a:solidFill>
                  <a:srgbClr val="666666"/>
                </a:solidFill>
                <a:latin typeface="Georgia"/>
                <a:cs typeface="Georgia"/>
              </a:rPr>
              <a:t>mites/m</a:t>
            </a:r>
            <a:r>
              <a:rPr dirty="0" baseline="25641" sz="975" spc="-7">
                <a:solidFill>
                  <a:srgbClr val="666666"/>
                </a:solidFill>
                <a:latin typeface="Georgia"/>
                <a:cs typeface="Georgia"/>
              </a:rPr>
              <a:t>2</a:t>
            </a:r>
            <a:endParaRPr baseline="25641" sz="975">
              <a:latin typeface="Georgia"/>
              <a:cs typeface="Georgia"/>
            </a:endParaRPr>
          </a:p>
        </p:txBody>
      </p:sp>
      <p:graphicFrame>
        <p:nvGraphicFramePr>
          <p:cNvPr id="30" name="object 30"/>
          <p:cNvGraphicFramePr>
            <a:graphicFrameLocks noGrp="1"/>
          </p:cNvGraphicFramePr>
          <p:nvPr/>
        </p:nvGraphicFramePr>
        <p:xfrm>
          <a:off x="1907667" y="3998427"/>
          <a:ext cx="6120765" cy="8102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24560"/>
                <a:gridCol w="1093469"/>
                <a:gridCol w="1061085"/>
                <a:gridCol w="1218564"/>
                <a:gridCol w="941070"/>
                <a:gridCol w="883920"/>
              </a:tblGrid>
              <a:tr h="521388">
                <a:tc>
                  <a:txBody>
                    <a:bodyPr/>
                    <a:lstStyle/>
                    <a:p>
                      <a:pPr algn="ctr" marL="10795">
                        <a:lnSpc>
                          <a:spcPts val="1785"/>
                        </a:lnSpc>
                      </a:pPr>
                      <a:r>
                        <a:rPr dirty="0" sz="1600" spc="-10" b="1">
                          <a:solidFill>
                            <a:srgbClr val="666666"/>
                          </a:solidFill>
                          <a:latin typeface="Georgia"/>
                          <a:cs typeface="Georgia"/>
                        </a:rPr>
                        <a:t>Azera</a:t>
                      </a:r>
                      <a:endParaRPr sz="1600">
                        <a:latin typeface="Georgia"/>
                        <a:cs typeface="Georgia"/>
                      </a:endParaRPr>
                    </a:p>
                  </a:txBody>
                  <a:tcPr marL="0" marR="0" marB="0" marT="0"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1430">
                        <a:lnSpc>
                          <a:spcPts val="1785"/>
                        </a:lnSpc>
                      </a:pPr>
                      <a:r>
                        <a:rPr dirty="0" sz="1600" spc="-5" b="1">
                          <a:solidFill>
                            <a:srgbClr val="666666"/>
                          </a:solidFill>
                          <a:latin typeface="Georgia"/>
                          <a:cs typeface="Georgia"/>
                        </a:rPr>
                        <a:t>Entrust</a:t>
                      </a:r>
                      <a:endParaRPr sz="1600">
                        <a:latin typeface="Georgia"/>
                        <a:cs typeface="Georgia"/>
                      </a:endParaRPr>
                    </a:p>
                  </a:txBody>
                  <a:tcPr marL="0" marR="0" marB="0" marT="0"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7780">
                        <a:lnSpc>
                          <a:spcPts val="1785"/>
                        </a:lnSpc>
                      </a:pPr>
                      <a:r>
                        <a:rPr dirty="0" sz="1600" spc="-10" b="1">
                          <a:solidFill>
                            <a:srgbClr val="666666"/>
                          </a:solidFill>
                          <a:latin typeface="Georgia"/>
                          <a:cs typeface="Georgia"/>
                        </a:rPr>
                        <a:t>M-Pede</a:t>
                      </a:r>
                      <a:endParaRPr sz="1600">
                        <a:latin typeface="Georgia"/>
                        <a:cs typeface="Georgia"/>
                      </a:endParaRPr>
                    </a:p>
                  </a:txBody>
                  <a:tcPr marL="0" marR="0" marB="0" marT="0"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5730">
                        <a:lnSpc>
                          <a:spcPts val="1785"/>
                        </a:lnSpc>
                      </a:pPr>
                      <a:r>
                        <a:rPr dirty="0" sz="1600" spc="-10" b="1">
                          <a:solidFill>
                            <a:srgbClr val="666666"/>
                          </a:solidFill>
                          <a:latin typeface="Georgia"/>
                          <a:cs typeface="Georgia"/>
                        </a:rPr>
                        <a:t>Entrust+</a:t>
                      </a:r>
                      <a:endParaRPr sz="1600">
                        <a:latin typeface="Georgia"/>
                        <a:cs typeface="Georgia"/>
                      </a:endParaRPr>
                    </a:p>
                    <a:p>
                      <a:pPr marL="186690">
                        <a:lnSpc>
                          <a:spcPct val="100000"/>
                        </a:lnSpc>
                      </a:pPr>
                      <a:r>
                        <a:rPr dirty="0" sz="1600" spc="-5" b="1">
                          <a:solidFill>
                            <a:srgbClr val="666666"/>
                          </a:solidFill>
                          <a:latin typeface="Georgia"/>
                          <a:cs typeface="Georgia"/>
                        </a:rPr>
                        <a:t>Pyganic</a:t>
                      </a:r>
                      <a:endParaRPr sz="1600">
                        <a:latin typeface="Georgia"/>
                        <a:cs typeface="Georgia"/>
                      </a:endParaRPr>
                    </a:p>
                  </a:txBody>
                  <a:tcPr marL="0" marR="0" marB="0" marT="0"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R="17780">
                        <a:lnSpc>
                          <a:spcPts val="1785"/>
                        </a:lnSpc>
                      </a:pPr>
                      <a:r>
                        <a:rPr dirty="0" sz="1600" spc="-10" b="1">
                          <a:solidFill>
                            <a:srgbClr val="666666"/>
                          </a:solidFill>
                          <a:latin typeface="Georgia"/>
                          <a:cs typeface="Georgia"/>
                        </a:rPr>
                        <a:t>Azera</a:t>
                      </a:r>
                      <a:endParaRPr sz="1600">
                        <a:latin typeface="Georgia"/>
                        <a:cs typeface="Georgia"/>
                      </a:endParaRPr>
                    </a:p>
                  </a:txBody>
                  <a:tcPr marL="0" marR="0" marB="0" marT="0"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82245">
                        <a:lnSpc>
                          <a:spcPts val="1785"/>
                        </a:lnSpc>
                      </a:pPr>
                      <a:r>
                        <a:rPr dirty="0" sz="1600" spc="-10" b="1">
                          <a:solidFill>
                            <a:srgbClr val="666666"/>
                          </a:solidFill>
                          <a:latin typeface="Georgia"/>
                          <a:cs typeface="Georgia"/>
                        </a:rPr>
                        <a:t>Total</a:t>
                      </a:r>
                      <a:endParaRPr sz="1600">
                        <a:latin typeface="Georgia"/>
                        <a:cs typeface="Georgia"/>
                      </a:endParaRPr>
                    </a:p>
                  </a:txBody>
                  <a:tcPr marL="0" marR="0" marB="0" marT="0"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88341">
                <a:tc>
                  <a:txBody>
                    <a:bodyPr/>
                    <a:lstStyle/>
                    <a:p>
                      <a:pPr algn="ctr" marL="10795">
                        <a:lnSpc>
                          <a:spcPts val="1850"/>
                        </a:lnSpc>
                        <a:spcBef>
                          <a:spcPts val="320"/>
                        </a:spcBef>
                      </a:pPr>
                      <a:r>
                        <a:rPr dirty="0" sz="1600" spc="-5">
                          <a:solidFill>
                            <a:srgbClr val="666666"/>
                          </a:solidFill>
                          <a:latin typeface="Georgia"/>
                          <a:cs typeface="Georgia"/>
                        </a:rPr>
                        <a:t>$50</a:t>
                      </a:r>
                      <a:endParaRPr sz="1600">
                        <a:latin typeface="Georgia"/>
                        <a:cs typeface="Georgia"/>
                      </a:endParaRPr>
                    </a:p>
                  </a:txBody>
                  <a:tcPr marL="0" marR="0" marB="0" marT="40640"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ctr" marL="12065">
                        <a:lnSpc>
                          <a:spcPts val="1850"/>
                        </a:lnSpc>
                        <a:spcBef>
                          <a:spcPts val="320"/>
                        </a:spcBef>
                      </a:pPr>
                      <a:r>
                        <a:rPr dirty="0" sz="1600" spc="-5">
                          <a:solidFill>
                            <a:srgbClr val="666666"/>
                          </a:solidFill>
                          <a:latin typeface="Georgia"/>
                          <a:cs typeface="Georgia"/>
                        </a:rPr>
                        <a:t>$128</a:t>
                      </a:r>
                      <a:endParaRPr sz="1600">
                        <a:latin typeface="Georgia"/>
                        <a:cs typeface="Georgia"/>
                      </a:endParaRPr>
                    </a:p>
                  </a:txBody>
                  <a:tcPr marL="0" marR="0" marB="0" marT="40640"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ctr" marL="16510">
                        <a:lnSpc>
                          <a:spcPts val="1850"/>
                        </a:lnSpc>
                        <a:spcBef>
                          <a:spcPts val="320"/>
                        </a:spcBef>
                      </a:pPr>
                      <a:r>
                        <a:rPr dirty="0" sz="1600" spc="-5">
                          <a:solidFill>
                            <a:srgbClr val="666666"/>
                          </a:solidFill>
                          <a:latin typeface="Georgia"/>
                          <a:cs typeface="Georgia"/>
                        </a:rPr>
                        <a:t>$80</a:t>
                      </a:r>
                      <a:endParaRPr sz="1600">
                        <a:latin typeface="Georgia"/>
                        <a:cs typeface="Georgia"/>
                      </a:endParaRPr>
                    </a:p>
                  </a:txBody>
                  <a:tcPr marL="0" marR="0" marB="0" marT="40640"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386715">
                        <a:lnSpc>
                          <a:spcPts val="1850"/>
                        </a:lnSpc>
                        <a:spcBef>
                          <a:spcPts val="320"/>
                        </a:spcBef>
                      </a:pPr>
                      <a:r>
                        <a:rPr dirty="0" sz="1600" spc="-5">
                          <a:solidFill>
                            <a:srgbClr val="666666"/>
                          </a:solidFill>
                          <a:latin typeface="Georgia"/>
                          <a:cs typeface="Georgia"/>
                        </a:rPr>
                        <a:t>$177</a:t>
                      </a:r>
                      <a:endParaRPr sz="1600">
                        <a:latin typeface="Georgia"/>
                        <a:cs typeface="Georgia"/>
                      </a:endParaRPr>
                    </a:p>
                  </a:txBody>
                  <a:tcPr marL="0" marR="0" marB="0" marT="40640"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ctr" marR="17780">
                        <a:lnSpc>
                          <a:spcPts val="1850"/>
                        </a:lnSpc>
                        <a:spcBef>
                          <a:spcPts val="320"/>
                        </a:spcBef>
                      </a:pPr>
                      <a:r>
                        <a:rPr dirty="0" sz="1600" spc="-5">
                          <a:solidFill>
                            <a:srgbClr val="666666"/>
                          </a:solidFill>
                          <a:latin typeface="Georgia"/>
                          <a:cs typeface="Georgia"/>
                        </a:rPr>
                        <a:t>$50</a:t>
                      </a:r>
                      <a:endParaRPr sz="1600">
                        <a:latin typeface="Georgia"/>
                        <a:cs typeface="Georgia"/>
                      </a:endParaRPr>
                    </a:p>
                  </a:txBody>
                  <a:tcPr marL="0" marR="0" marB="0" marT="40640"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220345">
                        <a:lnSpc>
                          <a:spcPts val="1850"/>
                        </a:lnSpc>
                        <a:spcBef>
                          <a:spcPts val="320"/>
                        </a:spcBef>
                      </a:pPr>
                      <a:r>
                        <a:rPr dirty="0" sz="1600" spc="-5">
                          <a:solidFill>
                            <a:srgbClr val="666666"/>
                          </a:solidFill>
                          <a:latin typeface="Georgia"/>
                          <a:cs typeface="Georgia"/>
                        </a:rPr>
                        <a:t>$485</a:t>
                      </a:r>
                      <a:endParaRPr sz="1600">
                        <a:latin typeface="Georgia"/>
                        <a:cs typeface="Georgia"/>
                      </a:endParaRPr>
                    </a:p>
                  </a:txBody>
                  <a:tcPr marL="0" marR="0" marB="0" marT="40640"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</a:tr>
            </a:tbl>
          </a:graphicData>
        </a:graphic>
      </p:graphicFrame>
      <p:sp>
        <p:nvSpPr>
          <p:cNvPr id="31" name="object 31"/>
          <p:cNvSpPr txBox="1"/>
          <p:nvPr/>
        </p:nvSpPr>
        <p:spPr>
          <a:xfrm>
            <a:off x="2107819" y="4962550"/>
            <a:ext cx="5890895" cy="1778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000" spc="-5" b="1">
                <a:solidFill>
                  <a:srgbClr val="C00000"/>
                </a:solidFill>
                <a:latin typeface="Georgia"/>
                <a:cs typeface="Georgia"/>
              </a:rPr>
              <a:t>**Labor</a:t>
            </a:r>
            <a:r>
              <a:rPr dirty="0" sz="1000" spc="35" b="1">
                <a:solidFill>
                  <a:srgbClr val="C00000"/>
                </a:solidFill>
                <a:latin typeface="Georgia"/>
                <a:cs typeface="Georgia"/>
              </a:rPr>
              <a:t> </a:t>
            </a:r>
            <a:r>
              <a:rPr dirty="0" sz="1000" spc="-5" b="1">
                <a:solidFill>
                  <a:srgbClr val="C00000"/>
                </a:solidFill>
                <a:latin typeface="Georgia"/>
                <a:cs typeface="Georgia"/>
              </a:rPr>
              <a:t>costs</a:t>
            </a:r>
            <a:r>
              <a:rPr dirty="0" sz="1000" spc="20" b="1">
                <a:solidFill>
                  <a:srgbClr val="C00000"/>
                </a:solidFill>
                <a:latin typeface="Georgia"/>
                <a:cs typeface="Georgia"/>
              </a:rPr>
              <a:t> </a:t>
            </a:r>
            <a:r>
              <a:rPr dirty="0" sz="1000" spc="-10" b="1">
                <a:solidFill>
                  <a:srgbClr val="C00000"/>
                </a:solidFill>
                <a:latin typeface="Georgia"/>
                <a:cs typeface="Georgia"/>
              </a:rPr>
              <a:t>are</a:t>
            </a:r>
            <a:r>
              <a:rPr dirty="0" sz="1000" spc="15" b="1">
                <a:solidFill>
                  <a:srgbClr val="C00000"/>
                </a:solidFill>
                <a:latin typeface="Georgia"/>
                <a:cs typeface="Georgia"/>
              </a:rPr>
              <a:t> </a:t>
            </a:r>
            <a:r>
              <a:rPr dirty="0" sz="1000" spc="-5" b="1">
                <a:solidFill>
                  <a:srgbClr val="C00000"/>
                </a:solidFill>
                <a:latin typeface="Georgia"/>
                <a:cs typeface="Georgia"/>
              </a:rPr>
              <a:t>not</a:t>
            </a:r>
            <a:r>
              <a:rPr dirty="0" sz="1000" spc="20" b="1">
                <a:solidFill>
                  <a:srgbClr val="C00000"/>
                </a:solidFill>
                <a:latin typeface="Georgia"/>
                <a:cs typeface="Georgia"/>
              </a:rPr>
              <a:t> </a:t>
            </a:r>
            <a:r>
              <a:rPr dirty="0" sz="1000" spc="-10" b="1">
                <a:solidFill>
                  <a:srgbClr val="C00000"/>
                </a:solidFill>
                <a:latin typeface="Georgia"/>
                <a:cs typeface="Georgia"/>
              </a:rPr>
              <a:t>included.</a:t>
            </a:r>
            <a:r>
              <a:rPr dirty="0" sz="1000" spc="30" b="1">
                <a:solidFill>
                  <a:srgbClr val="C00000"/>
                </a:solidFill>
                <a:latin typeface="Georgia"/>
                <a:cs typeface="Georgia"/>
              </a:rPr>
              <a:t> </a:t>
            </a:r>
            <a:r>
              <a:rPr dirty="0" sz="1000" spc="-5" b="1">
                <a:solidFill>
                  <a:srgbClr val="C00000"/>
                </a:solidFill>
                <a:latin typeface="Georgia"/>
                <a:cs typeface="Georgia"/>
              </a:rPr>
              <a:t>Only</a:t>
            </a:r>
            <a:r>
              <a:rPr dirty="0" sz="1000" spc="20" b="1">
                <a:solidFill>
                  <a:srgbClr val="C00000"/>
                </a:solidFill>
                <a:latin typeface="Georgia"/>
                <a:cs typeface="Georgia"/>
              </a:rPr>
              <a:t> </a:t>
            </a:r>
            <a:r>
              <a:rPr dirty="0" sz="1000" spc="-10" b="1">
                <a:solidFill>
                  <a:srgbClr val="C00000"/>
                </a:solidFill>
                <a:latin typeface="Georgia"/>
                <a:cs typeface="Georgia"/>
              </a:rPr>
              <a:t>the</a:t>
            </a:r>
            <a:r>
              <a:rPr dirty="0" sz="1000" spc="5" b="1">
                <a:solidFill>
                  <a:srgbClr val="C00000"/>
                </a:solidFill>
                <a:latin typeface="Georgia"/>
                <a:cs typeface="Georgia"/>
              </a:rPr>
              <a:t> </a:t>
            </a:r>
            <a:r>
              <a:rPr dirty="0" sz="1000" spc="-5" b="1">
                <a:solidFill>
                  <a:srgbClr val="C00000"/>
                </a:solidFill>
                <a:latin typeface="Georgia"/>
                <a:cs typeface="Georgia"/>
              </a:rPr>
              <a:t>product</a:t>
            </a:r>
            <a:r>
              <a:rPr dirty="0" sz="1000" spc="40" b="1">
                <a:solidFill>
                  <a:srgbClr val="C00000"/>
                </a:solidFill>
                <a:latin typeface="Georgia"/>
                <a:cs typeface="Georgia"/>
              </a:rPr>
              <a:t> </a:t>
            </a:r>
            <a:r>
              <a:rPr dirty="0" sz="1000" spc="-5" b="1">
                <a:solidFill>
                  <a:srgbClr val="C00000"/>
                </a:solidFill>
                <a:latin typeface="Georgia"/>
                <a:cs typeface="Georgia"/>
              </a:rPr>
              <a:t>cost</a:t>
            </a:r>
            <a:r>
              <a:rPr dirty="0" sz="1000" b="1">
                <a:solidFill>
                  <a:srgbClr val="C00000"/>
                </a:solidFill>
                <a:latin typeface="Georgia"/>
                <a:cs typeface="Georgia"/>
              </a:rPr>
              <a:t> </a:t>
            </a:r>
            <a:r>
              <a:rPr dirty="0" sz="1000" spc="-5" b="1">
                <a:solidFill>
                  <a:srgbClr val="C00000"/>
                </a:solidFill>
                <a:latin typeface="Georgia"/>
                <a:cs typeface="Georgia"/>
              </a:rPr>
              <a:t>for</a:t>
            </a:r>
            <a:r>
              <a:rPr dirty="0" sz="1000" b="1">
                <a:solidFill>
                  <a:srgbClr val="C00000"/>
                </a:solidFill>
                <a:latin typeface="Georgia"/>
                <a:cs typeface="Georgia"/>
              </a:rPr>
              <a:t> </a:t>
            </a:r>
            <a:r>
              <a:rPr dirty="0" sz="1000" spc="-5" b="1">
                <a:solidFill>
                  <a:srgbClr val="C00000"/>
                </a:solidFill>
                <a:latin typeface="Georgia"/>
                <a:cs typeface="Georgia"/>
              </a:rPr>
              <a:t>1</a:t>
            </a:r>
            <a:r>
              <a:rPr dirty="0" sz="1000" spc="10" b="1">
                <a:solidFill>
                  <a:srgbClr val="C00000"/>
                </a:solidFill>
                <a:latin typeface="Georgia"/>
                <a:cs typeface="Georgia"/>
              </a:rPr>
              <a:t> </a:t>
            </a:r>
            <a:r>
              <a:rPr dirty="0" sz="1000" spc="-10" b="1">
                <a:solidFill>
                  <a:srgbClr val="C00000"/>
                </a:solidFill>
                <a:latin typeface="Georgia"/>
                <a:cs typeface="Georgia"/>
              </a:rPr>
              <a:t>application</a:t>
            </a:r>
            <a:r>
              <a:rPr dirty="0" sz="1000" spc="50" b="1">
                <a:solidFill>
                  <a:srgbClr val="C00000"/>
                </a:solidFill>
                <a:latin typeface="Georgia"/>
                <a:cs typeface="Georgia"/>
              </a:rPr>
              <a:t> </a:t>
            </a:r>
            <a:r>
              <a:rPr dirty="0" sz="1000" spc="-10" b="1">
                <a:solidFill>
                  <a:srgbClr val="C00000"/>
                </a:solidFill>
                <a:latin typeface="Georgia"/>
                <a:cs typeface="Georgia"/>
              </a:rPr>
              <a:t>per</a:t>
            </a:r>
            <a:r>
              <a:rPr dirty="0" sz="1000" spc="25" b="1">
                <a:solidFill>
                  <a:srgbClr val="C00000"/>
                </a:solidFill>
                <a:latin typeface="Georgia"/>
                <a:cs typeface="Georgia"/>
              </a:rPr>
              <a:t> </a:t>
            </a:r>
            <a:r>
              <a:rPr dirty="0" sz="1000" spc="-10" b="1">
                <a:solidFill>
                  <a:srgbClr val="C00000"/>
                </a:solidFill>
                <a:latin typeface="Georgia"/>
                <a:cs typeface="Georgia"/>
              </a:rPr>
              <a:t>acre</a:t>
            </a:r>
            <a:r>
              <a:rPr dirty="0" sz="1000" spc="25" b="1">
                <a:solidFill>
                  <a:srgbClr val="C00000"/>
                </a:solidFill>
                <a:latin typeface="Georgia"/>
                <a:cs typeface="Georgia"/>
              </a:rPr>
              <a:t> </a:t>
            </a:r>
            <a:r>
              <a:rPr dirty="0" sz="1000" spc="-10" b="1">
                <a:solidFill>
                  <a:srgbClr val="C00000"/>
                </a:solidFill>
                <a:latin typeface="Georgia"/>
                <a:cs typeface="Georgia"/>
              </a:rPr>
              <a:t>are</a:t>
            </a:r>
            <a:r>
              <a:rPr dirty="0" sz="1000" spc="35" b="1">
                <a:solidFill>
                  <a:srgbClr val="C00000"/>
                </a:solidFill>
                <a:latin typeface="Georgia"/>
                <a:cs typeface="Georgia"/>
              </a:rPr>
              <a:t> </a:t>
            </a:r>
            <a:r>
              <a:rPr dirty="0" sz="1000" spc="-5" b="1">
                <a:solidFill>
                  <a:srgbClr val="C00000"/>
                </a:solidFill>
                <a:latin typeface="Georgia"/>
                <a:cs typeface="Georgia"/>
              </a:rPr>
              <a:t>shown.</a:t>
            </a:r>
            <a:endParaRPr sz="1000">
              <a:latin typeface="Georgia"/>
              <a:cs typeface="Georgia"/>
            </a:endParaRPr>
          </a:p>
        </p:txBody>
      </p:sp>
      <p:graphicFrame>
        <p:nvGraphicFramePr>
          <p:cNvPr id="32" name="object 32"/>
          <p:cNvGraphicFramePr>
            <a:graphicFrameLocks noGrp="1"/>
          </p:cNvGraphicFramePr>
          <p:nvPr/>
        </p:nvGraphicFramePr>
        <p:xfrm>
          <a:off x="1907667" y="2895600"/>
          <a:ext cx="6120765" cy="9118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24560"/>
                <a:gridCol w="1012825"/>
                <a:gridCol w="1223010"/>
                <a:gridCol w="1523364"/>
                <a:gridCol w="1433830"/>
              </a:tblGrid>
              <a:tr h="579119">
                <a:tc>
                  <a:txBody>
                    <a:bodyPr/>
                    <a:lstStyle/>
                    <a:p>
                      <a:pPr algn="ctr" marL="1143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dirty="0" sz="1600" spc="-10" b="1">
                          <a:solidFill>
                            <a:srgbClr val="666666"/>
                          </a:solidFill>
                          <a:latin typeface="Georgia"/>
                          <a:cs typeface="Georgia"/>
                        </a:rPr>
                        <a:t>Azera</a:t>
                      </a:r>
                      <a:endParaRPr sz="1600">
                        <a:latin typeface="Georgia"/>
                        <a:cs typeface="Georgia"/>
                      </a:endParaRPr>
                    </a:p>
                  </a:txBody>
                  <a:tcPr marL="0" marR="0" marB="0" marT="40005"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9080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dirty="0" sz="1600" spc="-10" b="1">
                          <a:solidFill>
                            <a:srgbClr val="666666"/>
                          </a:solidFill>
                          <a:latin typeface="Georgia"/>
                          <a:cs typeface="Georgia"/>
                        </a:rPr>
                        <a:t>Entrust</a:t>
                      </a:r>
                      <a:endParaRPr sz="1600">
                        <a:latin typeface="Georgia"/>
                        <a:cs typeface="Georgia"/>
                      </a:endParaRPr>
                    </a:p>
                  </a:txBody>
                  <a:tcPr marL="0" marR="0" marB="0" marT="40005">
                    <a:lnR w="28575">
                      <a:solidFill>
                        <a:srgbClr val="C00000"/>
                      </a:solidFill>
                      <a:prstDash val="solid"/>
                    </a:lnR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4604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dirty="0" sz="1600" spc="-5" b="1">
                          <a:solidFill>
                            <a:srgbClr val="666666"/>
                          </a:solidFill>
                          <a:latin typeface="Georgia"/>
                          <a:cs typeface="Georgia"/>
                        </a:rPr>
                        <a:t>Swirskii</a:t>
                      </a:r>
                      <a:endParaRPr sz="1600">
                        <a:latin typeface="Georgia"/>
                        <a:cs typeface="Georgia"/>
                      </a:endParaRPr>
                    </a:p>
                    <a:p>
                      <a:pPr algn="ctr" marL="13970">
                        <a:lnSpc>
                          <a:spcPct val="100000"/>
                        </a:lnSpc>
                      </a:pPr>
                      <a:r>
                        <a:rPr dirty="0" sz="1600" spc="-5" b="1">
                          <a:solidFill>
                            <a:srgbClr val="666666"/>
                          </a:solidFill>
                          <a:latin typeface="Georgia"/>
                          <a:cs typeface="Georgia"/>
                        </a:rPr>
                        <a:t>mite</a:t>
                      </a:r>
                      <a:endParaRPr sz="1600">
                        <a:latin typeface="Georgia"/>
                        <a:cs typeface="Georgia"/>
                      </a:endParaRPr>
                    </a:p>
                  </a:txBody>
                  <a:tcPr marL="0" marR="0" marB="0" marT="40005">
                    <a:lnL w="28575">
                      <a:solidFill>
                        <a:srgbClr val="C00000"/>
                      </a:solidFill>
                      <a:prstDash val="solid"/>
                    </a:lnL>
                    <a:lnR w="28575">
                      <a:solidFill>
                        <a:srgbClr val="C00000"/>
                      </a:solidFill>
                      <a:prstDash val="solid"/>
                    </a:lnR>
                    <a:lnT w="28575">
                      <a:solidFill>
                        <a:srgbClr val="C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R="49403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dirty="0" sz="1600" spc="-5" b="1">
                          <a:solidFill>
                            <a:srgbClr val="666666"/>
                          </a:solidFill>
                          <a:latin typeface="Georgia"/>
                          <a:cs typeface="Georgia"/>
                        </a:rPr>
                        <a:t>Dipel</a:t>
                      </a:r>
                      <a:endParaRPr sz="1600">
                        <a:latin typeface="Georgia"/>
                        <a:cs typeface="Georgia"/>
                      </a:endParaRPr>
                    </a:p>
                  </a:txBody>
                  <a:tcPr marL="0" marR="0" marB="0" marT="40005">
                    <a:lnL w="28575">
                      <a:solidFill>
                        <a:srgbClr val="C00000"/>
                      </a:solidFill>
                      <a:prstDash val="solid"/>
                    </a:lnL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15430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dirty="0" sz="1600" spc="-5" b="1">
                          <a:solidFill>
                            <a:srgbClr val="666666"/>
                          </a:solidFill>
                          <a:latin typeface="Georgia"/>
                          <a:cs typeface="Georgia"/>
                        </a:rPr>
                        <a:t>Total</a:t>
                      </a:r>
                      <a:endParaRPr sz="1600">
                        <a:latin typeface="Georgia"/>
                        <a:cs typeface="Georgia"/>
                      </a:endParaRPr>
                    </a:p>
                  </a:txBody>
                  <a:tcPr marL="0" marR="0" marB="0" marT="40005"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12420">
                <a:tc>
                  <a:txBody>
                    <a:bodyPr/>
                    <a:lstStyle/>
                    <a:p>
                      <a:pPr algn="ctr" marL="1016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dirty="0" sz="1600" spc="-5">
                          <a:solidFill>
                            <a:srgbClr val="666666"/>
                          </a:solidFill>
                          <a:latin typeface="Georgia"/>
                          <a:cs typeface="Georgia"/>
                        </a:rPr>
                        <a:t>$50</a:t>
                      </a:r>
                      <a:endParaRPr sz="1600">
                        <a:latin typeface="Georgia"/>
                        <a:cs typeface="Georgia"/>
                      </a:endParaRPr>
                    </a:p>
                  </a:txBody>
                  <a:tcPr marL="0" marR="0" marB="0" marT="40005"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ctr" marL="9080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dirty="0" sz="1600" spc="-5">
                          <a:solidFill>
                            <a:srgbClr val="666666"/>
                          </a:solidFill>
                          <a:latin typeface="Georgia"/>
                          <a:cs typeface="Georgia"/>
                        </a:rPr>
                        <a:t>$128</a:t>
                      </a:r>
                      <a:endParaRPr sz="1600">
                        <a:latin typeface="Georgia"/>
                        <a:cs typeface="Georgia"/>
                      </a:endParaRPr>
                    </a:p>
                  </a:txBody>
                  <a:tcPr marL="0" marR="0" marB="0" marT="40005">
                    <a:lnR w="28575">
                      <a:solidFill>
                        <a:srgbClr val="C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39370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dirty="0" sz="1600" spc="-5">
                          <a:solidFill>
                            <a:srgbClr val="666666"/>
                          </a:solidFill>
                          <a:latin typeface="Georgia"/>
                          <a:cs typeface="Georgia"/>
                        </a:rPr>
                        <a:t>$210</a:t>
                      </a:r>
                      <a:endParaRPr sz="1600">
                        <a:latin typeface="Georgia"/>
                        <a:cs typeface="Georgia"/>
                      </a:endParaRPr>
                    </a:p>
                  </a:txBody>
                  <a:tcPr marL="0" marR="0" marB="0" marT="40005">
                    <a:lnL w="28575">
                      <a:solidFill>
                        <a:srgbClr val="C00000"/>
                      </a:solidFill>
                      <a:prstDash val="solid"/>
                    </a:lnL>
                    <a:lnR w="28575">
                      <a:solidFill>
                        <a:srgbClr val="C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C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R="495934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dirty="0" sz="1600" spc="-10">
                          <a:solidFill>
                            <a:srgbClr val="666666"/>
                          </a:solidFill>
                          <a:latin typeface="Georgia"/>
                          <a:cs typeface="Georgia"/>
                        </a:rPr>
                        <a:t>$40</a:t>
                      </a:r>
                      <a:endParaRPr sz="1600">
                        <a:latin typeface="Georgia"/>
                        <a:cs typeface="Georgia"/>
                      </a:endParaRPr>
                    </a:p>
                  </a:txBody>
                  <a:tcPr marL="0" marR="0" marB="0" marT="40005">
                    <a:lnL w="28575">
                      <a:solidFill>
                        <a:srgbClr val="C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r" marR="18732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dirty="0" sz="1600">
                          <a:solidFill>
                            <a:srgbClr val="666666"/>
                          </a:solidFill>
                          <a:latin typeface="Georgia"/>
                          <a:cs typeface="Georgia"/>
                        </a:rPr>
                        <a:t>$4</a:t>
                      </a:r>
                      <a:r>
                        <a:rPr dirty="0" sz="1600" spc="-10">
                          <a:solidFill>
                            <a:srgbClr val="666666"/>
                          </a:solidFill>
                          <a:latin typeface="Georgia"/>
                          <a:cs typeface="Georgia"/>
                        </a:rPr>
                        <a:t>2</a:t>
                      </a:r>
                      <a:r>
                        <a:rPr dirty="0" sz="1600">
                          <a:solidFill>
                            <a:srgbClr val="666666"/>
                          </a:solidFill>
                          <a:latin typeface="Georgia"/>
                          <a:cs typeface="Georgia"/>
                        </a:rPr>
                        <a:t>8</a:t>
                      </a:r>
                      <a:endParaRPr sz="1600">
                        <a:latin typeface="Georgia"/>
                        <a:cs typeface="Georgia"/>
                      </a:endParaRPr>
                    </a:p>
                  </a:txBody>
                  <a:tcPr marL="0" marR="0" marB="0" marT="40005"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8140" y="1078991"/>
            <a:ext cx="8564958" cy="17183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23088" y="1078991"/>
            <a:ext cx="2987040" cy="1077595"/>
          </a:xfrm>
          <a:custGeom>
            <a:avLst/>
            <a:gdLst/>
            <a:ahLst/>
            <a:cxnLst/>
            <a:rect l="l" t="t" r="r" b="b"/>
            <a:pathLst>
              <a:path w="2987040" h="1077595">
                <a:moveTo>
                  <a:pt x="0" y="1077467"/>
                </a:moveTo>
                <a:lnTo>
                  <a:pt x="2987040" y="1077467"/>
                </a:lnTo>
                <a:lnTo>
                  <a:pt x="2987040" y="0"/>
                </a:lnTo>
                <a:lnTo>
                  <a:pt x="0" y="0"/>
                </a:lnTo>
                <a:lnTo>
                  <a:pt x="0" y="107746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278123" y="1118615"/>
            <a:ext cx="1681480" cy="149860"/>
          </a:xfrm>
          <a:custGeom>
            <a:avLst/>
            <a:gdLst/>
            <a:ahLst/>
            <a:cxnLst/>
            <a:rect l="l" t="t" r="r" b="b"/>
            <a:pathLst>
              <a:path w="1681479" h="149859">
                <a:moveTo>
                  <a:pt x="0" y="149351"/>
                </a:moveTo>
                <a:lnTo>
                  <a:pt x="1680972" y="149351"/>
                </a:lnTo>
                <a:lnTo>
                  <a:pt x="1680972" y="0"/>
                </a:lnTo>
                <a:lnTo>
                  <a:pt x="0" y="0"/>
                </a:lnTo>
                <a:lnTo>
                  <a:pt x="0" y="14935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248964" y="666749"/>
            <a:ext cx="552894" cy="65135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461687" y="747902"/>
            <a:ext cx="552894" cy="65135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75350" y="370966"/>
            <a:ext cx="552894" cy="65135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6779438" y="328040"/>
            <a:ext cx="552894" cy="65135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8045525" y="440181"/>
            <a:ext cx="644461" cy="66879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7378395" y="457834"/>
            <a:ext cx="644461" cy="66879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119883" y="1458467"/>
            <a:ext cx="473963" cy="33070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2709672" y="1207007"/>
            <a:ext cx="473963" cy="32918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3930396" y="774191"/>
            <a:ext cx="473963" cy="33070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5055108" y="664463"/>
            <a:ext cx="473963" cy="33070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6231635" y="649223"/>
            <a:ext cx="473963" cy="33070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0" y="2788919"/>
            <a:ext cx="9144000" cy="76200"/>
          </a:xfrm>
          <a:custGeom>
            <a:avLst/>
            <a:gdLst/>
            <a:ahLst/>
            <a:cxnLst/>
            <a:rect l="l" t="t" r="r" b="b"/>
            <a:pathLst>
              <a:path w="9144000" h="76200">
                <a:moveTo>
                  <a:pt x="76200" y="0"/>
                </a:moveTo>
                <a:lnTo>
                  <a:pt x="0" y="38100"/>
                </a:lnTo>
                <a:lnTo>
                  <a:pt x="76200" y="76200"/>
                </a:lnTo>
                <a:lnTo>
                  <a:pt x="76200" y="44450"/>
                </a:lnTo>
                <a:lnTo>
                  <a:pt x="63500" y="44450"/>
                </a:lnTo>
                <a:lnTo>
                  <a:pt x="63500" y="31750"/>
                </a:lnTo>
                <a:lnTo>
                  <a:pt x="76200" y="31750"/>
                </a:lnTo>
                <a:lnTo>
                  <a:pt x="76200" y="0"/>
                </a:lnTo>
                <a:close/>
              </a:path>
              <a:path w="9144000" h="76200">
                <a:moveTo>
                  <a:pt x="9067800" y="0"/>
                </a:moveTo>
                <a:lnTo>
                  <a:pt x="9067800" y="76200"/>
                </a:lnTo>
                <a:lnTo>
                  <a:pt x="9131300" y="44450"/>
                </a:lnTo>
                <a:lnTo>
                  <a:pt x="9080500" y="44450"/>
                </a:lnTo>
                <a:lnTo>
                  <a:pt x="9080500" y="31750"/>
                </a:lnTo>
                <a:lnTo>
                  <a:pt x="9131300" y="31750"/>
                </a:lnTo>
                <a:lnTo>
                  <a:pt x="9067800" y="0"/>
                </a:lnTo>
                <a:close/>
              </a:path>
              <a:path w="9144000" h="76200">
                <a:moveTo>
                  <a:pt x="76200" y="31750"/>
                </a:moveTo>
                <a:lnTo>
                  <a:pt x="63500" y="31750"/>
                </a:lnTo>
                <a:lnTo>
                  <a:pt x="63500" y="44450"/>
                </a:lnTo>
                <a:lnTo>
                  <a:pt x="76200" y="44450"/>
                </a:lnTo>
                <a:lnTo>
                  <a:pt x="76200" y="31750"/>
                </a:lnTo>
                <a:close/>
              </a:path>
              <a:path w="9144000" h="76200">
                <a:moveTo>
                  <a:pt x="9067800" y="31750"/>
                </a:moveTo>
                <a:lnTo>
                  <a:pt x="76200" y="31750"/>
                </a:lnTo>
                <a:lnTo>
                  <a:pt x="76200" y="44450"/>
                </a:lnTo>
                <a:lnTo>
                  <a:pt x="9067800" y="44450"/>
                </a:lnTo>
                <a:lnTo>
                  <a:pt x="9067800" y="31750"/>
                </a:lnTo>
                <a:close/>
              </a:path>
              <a:path w="9144000" h="76200">
                <a:moveTo>
                  <a:pt x="9131300" y="31750"/>
                </a:moveTo>
                <a:lnTo>
                  <a:pt x="9080500" y="31750"/>
                </a:lnTo>
                <a:lnTo>
                  <a:pt x="9080500" y="44450"/>
                </a:lnTo>
                <a:lnTo>
                  <a:pt x="9131300" y="44450"/>
                </a:lnTo>
                <a:lnTo>
                  <a:pt x="9144000" y="38100"/>
                </a:lnTo>
                <a:lnTo>
                  <a:pt x="9131300" y="317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816519" y="1839949"/>
            <a:ext cx="444842" cy="51902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2658922" y="1608145"/>
            <a:ext cx="443052" cy="51693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3575977" y="349350"/>
            <a:ext cx="444842" cy="51902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4716564" y="273277"/>
            <a:ext cx="444842" cy="51902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6008916" y="68553"/>
            <a:ext cx="444842" cy="51902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110744" y="4311192"/>
            <a:ext cx="1073150" cy="5130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dirty="0" sz="1600" spc="-10" b="1">
                <a:solidFill>
                  <a:srgbClr val="666666"/>
                </a:solidFill>
                <a:latin typeface="Georgia"/>
                <a:cs typeface="Georgia"/>
              </a:rPr>
              <a:t>Pesticides</a:t>
            </a:r>
            <a:endParaRPr sz="1600">
              <a:latin typeface="Georgia"/>
              <a:cs typeface="Georgia"/>
            </a:endParaRPr>
          </a:p>
          <a:p>
            <a:pPr algn="ctr" marL="635">
              <a:lnSpc>
                <a:spcPct val="100000"/>
              </a:lnSpc>
            </a:pPr>
            <a:r>
              <a:rPr dirty="0" sz="1600" b="1">
                <a:solidFill>
                  <a:srgbClr val="666666"/>
                </a:solidFill>
                <a:latin typeface="Georgia"/>
                <a:cs typeface="Georgia"/>
              </a:rPr>
              <a:t>only</a:t>
            </a:r>
            <a:endParaRPr sz="1600">
              <a:latin typeface="Georgia"/>
              <a:cs typeface="Georgi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696581" y="2816479"/>
            <a:ext cx="845185" cy="239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b="1">
                <a:solidFill>
                  <a:srgbClr val="C00000"/>
                </a:solidFill>
                <a:latin typeface="Georgia"/>
                <a:cs typeface="Georgia"/>
              </a:rPr>
              <a:t>10</a:t>
            </a:r>
            <a:r>
              <a:rPr dirty="0" sz="1400" spc="-65" b="1">
                <a:solidFill>
                  <a:srgbClr val="C00000"/>
                </a:solidFill>
                <a:latin typeface="Georgia"/>
                <a:cs typeface="Georgia"/>
              </a:rPr>
              <a:t> </a:t>
            </a:r>
            <a:r>
              <a:rPr dirty="0" sz="1400" spc="-5" b="1">
                <a:solidFill>
                  <a:srgbClr val="C00000"/>
                </a:solidFill>
                <a:latin typeface="Georgia"/>
                <a:cs typeface="Georgia"/>
              </a:rPr>
              <a:t>weeks</a:t>
            </a:r>
            <a:endParaRPr sz="1400">
              <a:latin typeface="Georgia"/>
              <a:cs typeface="Georgi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427480" y="2816479"/>
            <a:ext cx="742950" cy="239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b="1">
                <a:solidFill>
                  <a:srgbClr val="C00000"/>
                </a:solidFill>
                <a:latin typeface="Georgia"/>
                <a:cs typeface="Georgia"/>
              </a:rPr>
              <a:t>3</a:t>
            </a:r>
            <a:r>
              <a:rPr dirty="0" sz="1400" spc="-75" b="1">
                <a:solidFill>
                  <a:srgbClr val="C00000"/>
                </a:solidFill>
                <a:latin typeface="Georgia"/>
                <a:cs typeface="Georgia"/>
              </a:rPr>
              <a:t> </a:t>
            </a:r>
            <a:r>
              <a:rPr dirty="0" sz="1400" spc="-5" b="1">
                <a:solidFill>
                  <a:srgbClr val="C00000"/>
                </a:solidFill>
                <a:latin typeface="Georgia"/>
                <a:cs typeface="Georgia"/>
              </a:rPr>
              <a:t>weeks</a:t>
            </a:r>
            <a:endParaRPr sz="1400">
              <a:latin typeface="Georgia"/>
              <a:cs typeface="Georgi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290064" y="2816479"/>
            <a:ext cx="747395" cy="239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b="1">
                <a:solidFill>
                  <a:srgbClr val="C00000"/>
                </a:solidFill>
                <a:latin typeface="Georgia"/>
                <a:cs typeface="Georgia"/>
              </a:rPr>
              <a:t>4</a:t>
            </a:r>
            <a:r>
              <a:rPr dirty="0" sz="1400" spc="-75" b="1">
                <a:solidFill>
                  <a:srgbClr val="C00000"/>
                </a:solidFill>
                <a:latin typeface="Georgia"/>
                <a:cs typeface="Georgia"/>
              </a:rPr>
              <a:t> </a:t>
            </a:r>
            <a:r>
              <a:rPr dirty="0" sz="1400" spc="-5" b="1">
                <a:solidFill>
                  <a:srgbClr val="C00000"/>
                </a:solidFill>
                <a:latin typeface="Georgia"/>
                <a:cs typeface="Georgia"/>
              </a:rPr>
              <a:t>weeks</a:t>
            </a:r>
            <a:endParaRPr sz="1400">
              <a:latin typeface="Georgia"/>
              <a:cs typeface="Georgi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010914" y="2816479"/>
            <a:ext cx="747395" cy="239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b="1">
                <a:solidFill>
                  <a:srgbClr val="C00000"/>
                </a:solidFill>
                <a:latin typeface="Georgia"/>
                <a:cs typeface="Georgia"/>
              </a:rPr>
              <a:t>6</a:t>
            </a:r>
            <a:r>
              <a:rPr dirty="0" sz="1400" spc="-75" b="1">
                <a:solidFill>
                  <a:srgbClr val="C00000"/>
                </a:solidFill>
                <a:latin typeface="Georgia"/>
                <a:cs typeface="Georgia"/>
              </a:rPr>
              <a:t> </a:t>
            </a:r>
            <a:r>
              <a:rPr dirty="0" sz="1400" spc="-5" b="1">
                <a:solidFill>
                  <a:srgbClr val="C00000"/>
                </a:solidFill>
                <a:latin typeface="Georgia"/>
                <a:cs typeface="Georgia"/>
              </a:rPr>
              <a:t>weeks</a:t>
            </a:r>
            <a:endParaRPr sz="1400">
              <a:latin typeface="Georgia"/>
              <a:cs typeface="Georgi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773671" y="2816479"/>
            <a:ext cx="747395" cy="239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b="1">
                <a:solidFill>
                  <a:srgbClr val="C00000"/>
                </a:solidFill>
                <a:latin typeface="Georgia"/>
                <a:cs typeface="Georgia"/>
              </a:rPr>
              <a:t>9</a:t>
            </a:r>
            <a:r>
              <a:rPr dirty="0" sz="1400" spc="-75" b="1">
                <a:solidFill>
                  <a:srgbClr val="C00000"/>
                </a:solidFill>
                <a:latin typeface="Georgia"/>
                <a:cs typeface="Georgia"/>
              </a:rPr>
              <a:t> </a:t>
            </a:r>
            <a:r>
              <a:rPr dirty="0" sz="1400" spc="-5" b="1">
                <a:solidFill>
                  <a:srgbClr val="C00000"/>
                </a:solidFill>
                <a:latin typeface="Georgia"/>
                <a:cs typeface="Georgia"/>
              </a:rPr>
              <a:t>weeks</a:t>
            </a:r>
            <a:endParaRPr sz="1400">
              <a:latin typeface="Georgia"/>
              <a:cs typeface="Georgi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158744" y="2816479"/>
            <a:ext cx="738505" cy="239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b="1">
                <a:solidFill>
                  <a:srgbClr val="C00000"/>
                </a:solidFill>
                <a:latin typeface="Georgia"/>
                <a:cs typeface="Georgia"/>
              </a:rPr>
              <a:t>5</a:t>
            </a:r>
            <a:r>
              <a:rPr dirty="0" sz="1400" spc="-75" b="1">
                <a:solidFill>
                  <a:srgbClr val="C00000"/>
                </a:solidFill>
                <a:latin typeface="Georgia"/>
                <a:cs typeface="Georgia"/>
              </a:rPr>
              <a:t> </a:t>
            </a:r>
            <a:r>
              <a:rPr dirty="0" sz="1400" spc="-5" b="1">
                <a:solidFill>
                  <a:srgbClr val="C00000"/>
                </a:solidFill>
                <a:latin typeface="Georgia"/>
                <a:cs typeface="Georgia"/>
              </a:rPr>
              <a:t>weeks</a:t>
            </a:r>
            <a:endParaRPr sz="1400">
              <a:latin typeface="Georgia"/>
              <a:cs typeface="Georgi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908930" y="2816479"/>
            <a:ext cx="730250" cy="239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b="1">
                <a:solidFill>
                  <a:srgbClr val="C00000"/>
                </a:solidFill>
                <a:latin typeface="Georgia"/>
                <a:cs typeface="Georgia"/>
              </a:rPr>
              <a:t>7</a:t>
            </a:r>
            <a:r>
              <a:rPr dirty="0" sz="1400" spc="-75" b="1">
                <a:solidFill>
                  <a:srgbClr val="C00000"/>
                </a:solidFill>
                <a:latin typeface="Georgia"/>
                <a:cs typeface="Georgia"/>
              </a:rPr>
              <a:t> </a:t>
            </a:r>
            <a:r>
              <a:rPr dirty="0" sz="1400" spc="-5" b="1">
                <a:solidFill>
                  <a:srgbClr val="C00000"/>
                </a:solidFill>
                <a:latin typeface="Georgia"/>
                <a:cs typeface="Georgia"/>
              </a:rPr>
              <a:t>weeks</a:t>
            </a:r>
            <a:endParaRPr sz="1400">
              <a:latin typeface="Georgia"/>
              <a:cs typeface="Georgi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871209" y="2816479"/>
            <a:ext cx="751840" cy="239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b="1">
                <a:solidFill>
                  <a:srgbClr val="C00000"/>
                </a:solidFill>
                <a:latin typeface="Georgia"/>
                <a:cs typeface="Georgia"/>
              </a:rPr>
              <a:t>8</a:t>
            </a:r>
            <a:r>
              <a:rPr dirty="0" sz="1400" spc="-75" b="1">
                <a:solidFill>
                  <a:srgbClr val="C00000"/>
                </a:solidFill>
                <a:latin typeface="Georgia"/>
                <a:cs typeface="Georgia"/>
              </a:rPr>
              <a:t> </a:t>
            </a:r>
            <a:r>
              <a:rPr dirty="0" sz="1400" spc="-5" b="1">
                <a:solidFill>
                  <a:srgbClr val="C00000"/>
                </a:solidFill>
                <a:latin typeface="Georgia"/>
                <a:cs typeface="Georgia"/>
              </a:rPr>
              <a:t>weeks</a:t>
            </a:r>
            <a:endParaRPr sz="1400">
              <a:latin typeface="Georgia"/>
              <a:cs typeface="Georgi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4777" y="3273374"/>
            <a:ext cx="1143635" cy="84772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solidFill>
                  <a:srgbClr val="666666"/>
                </a:solidFill>
                <a:latin typeface="Georgia"/>
                <a:cs typeface="Georgia"/>
              </a:rPr>
              <a:t>Biocontrol</a:t>
            </a:r>
            <a:endParaRPr sz="1600">
              <a:latin typeface="Georgia"/>
              <a:cs typeface="Georgia"/>
            </a:endParaRPr>
          </a:p>
          <a:p>
            <a:pPr algn="ctr">
              <a:lnSpc>
                <a:spcPct val="100000"/>
              </a:lnSpc>
              <a:spcBef>
                <a:spcPts val="955"/>
              </a:spcBef>
            </a:pPr>
            <a:r>
              <a:rPr dirty="0" sz="1000" spc="-5">
                <a:solidFill>
                  <a:srgbClr val="666666"/>
                </a:solidFill>
                <a:latin typeface="Georgia"/>
                <a:cs typeface="Georgia"/>
              </a:rPr>
              <a:t>1</a:t>
            </a:r>
            <a:r>
              <a:rPr dirty="0" sz="1000" spc="-20">
                <a:solidFill>
                  <a:srgbClr val="666666"/>
                </a:solidFill>
                <a:latin typeface="Georgia"/>
                <a:cs typeface="Georgia"/>
              </a:rPr>
              <a:t> </a:t>
            </a:r>
            <a:r>
              <a:rPr dirty="0" sz="1000" spc="-5">
                <a:solidFill>
                  <a:srgbClr val="666666"/>
                </a:solidFill>
                <a:latin typeface="Georgia"/>
                <a:cs typeface="Georgia"/>
              </a:rPr>
              <a:t>acre</a:t>
            </a:r>
            <a:endParaRPr sz="1000">
              <a:latin typeface="Georgia"/>
              <a:cs typeface="Georgia"/>
            </a:endParaRPr>
          </a:p>
          <a:p>
            <a:pPr marL="20955" marR="19050" indent="89535">
              <a:lnSpc>
                <a:spcPct val="100000"/>
              </a:lnSpc>
              <a:spcBef>
                <a:spcPts val="5"/>
              </a:spcBef>
            </a:pPr>
            <a:r>
              <a:rPr dirty="0" sz="1000" spc="-5">
                <a:solidFill>
                  <a:srgbClr val="666666"/>
                </a:solidFill>
                <a:latin typeface="Georgia"/>
                <a:cs typeface="Georgia"/>
              </a:rPr>
              <a:t>~15k plants/a  Rate = 25</a:t>
            </a:r>
            <a:r>
              <a:rPr dirty="0" sz="1000" spc="-55">
                <a:solidFill>
                  <a:srgbClr val="666666"/>
                </a:solidFill>
                <a:latin typeface="Georgia"/>
                <a:cs typeface="Georgia"/>
              </a:rPr>
              <a:t> </a:t>
            </a:r>
            <a:r>
              <a:rPr dirty="0" sz="1000" spc="-5">
                <a:solidFill>
                  <a:srgbClr val="666666"/>
                </a:solidFill>
                <a:latin typeface="Georgia"/>
                <a:cs typeface="Georgia"/>
              </a:rPr>
              <a:t>mites/m</a:t>
            </a:r>
            <a:r>
              <a:rPr dirty="0" baseline="25641" sz="975" spc="-7">
                <a:solidFill>
                  <a:srgbClr val="666666"/>
                </a:solidFill>
                <a:latin typeface="Georgia"/>
                <a:cs typeface="Georgia"/>
              </a:rPr>
              <a:t>2</a:t>
            </a:r>
            <a:endParaRPr baseline="25641" sz="975">
              <a:latin typeface="Georgia"/>
              <a:cs typeface="Georgia"/>
            </a:endParaRPr>
          </a:p>
        </p:txBody>
      </p:sp>
      <p:graphicFrame>
        <p:nvGraphicFramePr>
          <p:cNvPr id="32" name="object 32"/>
          <p:cNvGraphicFramePr>
            <a:graphicFrameLocks noGrp="1"/>
          </p:cNvGraphicFramePr>
          <p:nvPr/>
        </p:nvGraphicFramePr>
        <p:xfrm>
          <a:off x="1331594" y="4252722"/>
          <a:ext cx="7812405" cy="6305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54405"/>
                <a:gridCol w="746759"/>
                <a:gridCol w="930910"/>
                <a:gridCol w="826135"/>
                <a:gridCol w="977900"/>
                <a:gridCol w="962660"/>
                <a:gridCol w="825500"/>
                <a:gridCol w="831215"/>
                <a:gridCol w="758825"/>
              </a:tblGrid>
              <a:tr h="402068">
                <a:tc>
                  <a:txBody>
                    <a:bodyPr/>
                    <a:lstStyle/>
                    <a:p>
                      <a:pPr algn="ctr" marR="10795">
                        <a:lnSpc>
                          <a:spcPts val="1340"/>
                        </a:lnSpc>
                      </a:pPr>
                      <a:r>
                        <a:rPr dirty="0" sz="1200" spc="-5" b="1">
                          <a:solidFill>
                            <a:srgbClr val="666666"/>
                          </a:solidFill>
                          <a:latin typeface="Georgia"/>
                          <a:cs typeface="Georgia"/>
                        </a:rPr>
                        <a:t>Pyganic</a:t>
                      </a:r>
                      <a:endParaRPr sz="1200">
                        <a:latin typeface="Georgia"/>
                        <a:cs typeface="Georgia"/>
                      </a:endParaRPr>
                    </a:p>
                  </a:txBody>
                  <a:tcPr marL="0" marR="0" marB="0" marT="0"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80340">
                        <a:lnSpc>
                          <a:spcPts val="1340"/>
                        </a:lnSpc>
                      </a:pPr>
                      <a:r>
                        <a:rPr dirty="0" sz="1200" spc="-5" b="1">
                          <a:solidFill>
                            <a:srgbClr val="666666"/>
                          </a:solidFill>
                          <a:latin typeface="Georgia"/>
                          <a:cs typeface="Georgia"/>
                        </a:rPr>
                        <a:t>Agri-</a:t>
                      </a:r>
                      <a:endParaRPr sz="1200">
                        <a:latin typeface="Georgia"/>
                        <a:cs typeface="Georgia"/>
                      </a:endParaRPr>
                    </a:p>
                    <a:p>
                      <a:pPr marL="208279">
                        <a:lnSpc>
                          <a:spcPct val="100000"/>
                        </a:lnSpc>
                      </a:pPr>
                      <a:r>
                        <a:rPr dirty="0" sz="1200" spc="-5" b="1">
                          <a:solidFill>
                            <a:srgbClr val="666666"/>
                          </a:solidFill>
                          <a:latin typeface="Georgia"/>
                          <a:cs typeface="Georgia"/>
                        </a:rPr>
                        <a:t>Mek</a:t>
                      </a:r>
                      <a:endParaRPr sz="1200">
                        <a:latin typeface="Georgia"/>
                        <a:cs typeface="Georgia"/>
                      </a:endParaRPr>
                    </a:p>
                  </a:txBody>
                  <a:tcPr marL="0" marR="0" marB="0" marT="0"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2540">
                        <a:lnSpc>
                          <a:spcPts val="1340"/>
                        </a:lnSpc>
                      </a:pPr>
                      <a:r>
                        <a:rPr dirty="0" sz="1200" b="1">
                          <a:solidFill>
                            <a:srgbClr val="666666"/>
                          </a:solidFill>
                          <a:latin typeface="Georgia"/>
                          <a:cs typeface="Georgia"/>
                        </a:rPr>
                        <a:t>Oberon</a:t>
                      </a:r>
                      <a:endParaRPr sz="1200">
                        <a:latin typeface="Georgia"/>
                        <a:cs typeface="Georgia"/>
                      </a:endParaRPr>
                    </a:p>
                  </a:txBody>
                  <a:tcPr marL="0" marR="0" marB="0" marT="0"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40"/>
                        </a:lnSpc>
                      </a:pPr>
                      <a:r>
                        <a:rPr dirty="0" sz="1200" b="1">
                          <a:solidFill>
                            <a:srgbClr val="666666"/>
                          </a:solidFill>
                          <a:latin typeface="Georgia"/>
                          <a:cs typeface="Georgia"/>
                        </a:rPr>
                        <a:t>Aza-</a:t>
                      </a:r>
                      <a:endParaRPr sz="1200">
                        <a:latin typeface="Georgia"/>
                        <a:cs typeface="Georgia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200" spc="-5" b="1">
                          <a:solidFill>
                            <a:srgbClr val="666666"/>
                          </a:solidFill>
                          <a:latin typeface="Georgia"/>
                          <a:cs typeface="Georgia"/>
                        </a:rPr>
                        <a:t>Direct</a:t>
                      </a:r>
                      <a:endParaRPr sz="1200">
                        <a:latin typeface="Georgia"/>
                        <a:cs typeface="Georgia"/>
                      </a:endParaRPr>
                    </a:p>
                  </a:txBody>
                  <a:tcPr marL="0" marR="0" marB="0" marT="0"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3970">
                        <a:lnSpc>
                          <a:spcPts val="1340"/>
                        </a:lnSpc>
                      </a:pPr>
                      <a:r>
                        <a:rPr dirty="0" sz="1200" spc="-5" b="1">
                          <a:solidFill>
                            <a:srgbClr val="666666"/>
                          </a:solidFill>
                          <a:latin typeface="Georgia"/>
                          <a:cs typeface="Georgia"/>
                        </a:rPr>
                        <a:t>Admire-</a:t>
                      </a:r>
                      <a:endParaRPr sz="1200">
                        <a:latin typeface="Georgia"/>
                        <a:cs typeface="Georgia"/>
                      </a:endParaRPr>
                    </a:p>
                    <a:p>
                      <a:pPr algn="ctr" marL="13335">
                        <a:lnSpc>
                          <a:spcPct val="100000"/>
                        </a:lnSpc>
                      </a:pPr>
                      <a:r>
                        <a:rPr dirty="0" sz="1200" spc="-5" b="1">
                          <a:solidFill>
                            <a:srgbClr val="666666"/>
                          </a:solidFill>
                          <a:latin typeface="Georgia"/>
                          <a:cs typeface="Georgia"/>
                        </a:rPr>
                        <a:t>Pro</a:t>
                      </a:r>
                      <a:endParaRPr sz="1200">
                        <a:latin typeface="Georgia"/>
                        <a:cs typeface="Georgia"/>
                      </a:endParaRPr>
                    </a:p>
                  </a:txBody>
                  <a:tcPr marL="0" marR="0" marB="0" marT="0"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R="24130">
                        <a:lnSpc>
                          <a:spcPts val="1340"/>
                        </a:lnSpc>
                      </a:pPr>
                      <a:r>
                        <a:rPr dirty="0" sz="1200" spc="-5" b="1">
                          <a:solidFill>
                            <a:srgbClr val="666666"/>
                          </a:solidFill>
                          <a:latin typeface="Georgia"/>
                          <a:cs typeface="Georgia"/>
                        </a:rPr>
                        <a:t>Brigade</a:t>
                      </a:r>
                      <a:endParaRPr sz="1200">
                        <a:latin typeface="Georgia"/>
                        <a:cs typeface="Georgia"/>
                      </a:endParaRPr>
                    </a:p>
                  </a:txBody>
                  <a:tcPr marL="0" marR="0" marB="0" marT="0"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20320">
                        <a:lnSpc>
                          <a:spcPts val="1340"/>
                        </a:lnSpc>
                      </a:pPr>
                      <a:r>
                        <a:rPr dirty="0" sz="1200" spc="-5" b="1">
                          <a:solidFill>
                            <a:srgbClr val="666666"/>
                          </a:solidFill>
                          <a:latin typeface="Georgia"/>
                          <a:cs typeface="Georgia"/>
                        </a:rPr>
                        <a:t>Assail</a:t>
                      </a:r>
                      <a:endParaRPr sz="1200">
                        <a:latin typeface="Georgia"/>
                        <a:cs typeface="Georgia"/>
                      </a:endParaRPr>
                    </a:p>
                  </a:txBody>
                  <a:tcPr marL="0" marR="0" marB="0" marT="0"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19380">
                        <a:lnSpc>
                          <a:spcPts val="1340"/>
                        </a:lnSpc>
                      </a:pPr>
                      <a:r>
                        <a:rPr dirty="0" sz="1200" spc="-5" b="1">
                          <a:solidFill>
                            <a:srgbClr val="666666"/>
                          </a:solidFill>
                          <a:latin typeface="Georgia"/>
                          <a:cs typeface="Georgia"/>
                        </a:rPr>
                        <a:t>Vydate*</a:t>
                      </a:r>
                      <a:endParaRPr sz="1200">
                        <a:latin typeface="Georgia"/>
                        <a:cs typeface="Georgia"/>
                      </a:endParaRPr>
                    </a:p>
                  </a:txBody>
                  <a:tcPr marL="0" marR="0" marB="0" marT="0"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28360">
                <a:tc>
                  <a:txBody>
                    <a:bodyPr/>
                    <a:lstStyle/>
                    <a:p>
                      <a:pPr algn="ctr" marR="9525">
                        <a:lnSpc>
                          <a:spcPts val="1365"/>
                        </a:lnSpc>
                        <a:spcBef>
                          <a:spcPts val="334"/>
                        </a:spcBef>
                      </a:pPr>
                      <a:r>
                        <a:rPr dirty="0" sz="1200" spc="-5">
                          <a:solidFill>
                            <a:srgbClr val="666666"/>
                          </a:solidFill>
                          <a:latin typeface="Georgia"/>
                          <a:cs typeface="Georgia"/>
                        </a:rPr>
                        <a:t>$49</a:t>
                      </a:r>
                      <a:endParaRPr sz="1200">
                        <a:latin typeface="Georgia"/>
                        <a:cs typeface="Georgia"/>
                      </a:endParaRPr>
                    </a:p>
                  </a:txBody>
                  <a:tcPr marL="0" marR="0" marB="0" marT="42544"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ctr" marL="7620">
                        <a:lnSpc>
                          <a:spcPts val="1365"/>
                        </a:lnSpc>
                        <a:spcBef>
                          <a:spcPts val="334"/>
                        </a:spcBef>
                      </a:pPr>
                      <a:r>
                        <a:rPr dirty="0" sz="1200" spc="-5">
                          <a:solidFill>
                            <a:srgbClr val="666666"/>
                          </a:solidFill>
                          <a:latin typeface="Georgia"/>
                          <a:cs typeface="Georgia"/>
                        </a:rPr>
                        <a:t>$9</a:t>
                      </a:r>
                      <a:endParaRPr sz="1200">
                        <a:latin typeface="Georgia"/>
                        <a:cs typeface="Georgia"/>
                      </a:endParaRPr>
                    </a:p>
                  </a:txBody>
                  <a:tcPr marL="0" marR="0" marB="0" marT="42544"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ctr" marL="3175">
                        <a:lnSpc>
                          <a:spcPts val="1365"/>
                        </a:lnSpc>
                        <a:spcBef>
                          <a:spcPts val="334"/>
                        </a:spcBef>
                      </a:pPr>
                      <a:r>
                        <a:rPr dirty="0" sz="1200" spc="-5">
                          <a:solidFill>
                            <a:srgbClr val="666666"/>
                          </a:solidFill>
                          <a:latin typeface="Georgia"/>
                          <a:cs typeface="Georgia"/>
                        </a:rPr>
                        <a:t>$35</a:t>
                      </a:r>
                      <a:endParaRPr sz="1200">
                        <a:latin typeface="Georgia"/>
                        <a:cs typeface="Georgia"/>
                      </a:endParaRPr>
                    </a:p>
                  </a:txBody>
                  <a:tcPr marL="0" marR="0" marB="0" marT="42544"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251460">
                        <a:lnSpc>
                          <a:spcPts val="1365"/>
                        </a:lnSpc>
                        <a:spcBef>
                          <a:spcPts val="334"/>
                        </a:spcBef>
                      </a:pPr>
                      <a:r>
                        <a:rPr dirty="0" sz="1200">
                          <a:solidFill>
                            <a:srgbClr val="666666"/>
                          </a:solidFill>
                          <a:latin typeface="Georgia"/>
                          <a:cs typeface="Georgia"/>
                        </a:rPr>
                        <a:t>$127</a:t>
                      </a:r>
                      <a:endParaRPr sz="1200">
                        <a:latin typeface="Georgia"/>
                        <a:cs typeface="Georgia"/>
                      </a:endParaRPr>
                    </a:p>
                  </a:txBody>
                  <a:tcPr marL="0" marR="0" marB="0" marT="42544"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ctr" marL="16510">
                        <a:lnSpc>
                          <a:spcPts val="1365"/>
                        </a:lnSpc>
                        <a:spcBef>
                          <a:spcPts val="334"/>
                        </a:spcBef>
                      </a:pPr>
                      <a:r>
                        <a:rPr dirty="0" sz="1200">
                          <a:solidFill>
                            <a:srgbClr val="666666"/>
                          </a:solidFill>
                          <a:latin typeface="Georgia"/>
                          <a:cs typeface="Georgia"/>
                        </a:rPr>
                        <a:t>$24</a:t>
                      </a:r>
                      <a:endParaRPr sz="1200">
                        <a:latin typeface="Georgia"/>
                        <a:cs typeface="Georgia"/>
                      </a:endParaRPr>
                    </a:p>
                  </a:txBody>
                  <a:tcPr marL="0" marR="0" marB="0" marT="42544"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ctr" marR="22225">
                        <a:lnSpc>
                          <a:spcPts val="1365"/>
                        </a:lnSpc>
                        <a:spcBef>
                          <a:spcPts val="334"/>
                        </a:spcBef>
                      </a:pPr>
                      <a:r>
                        <a:rPr dirty="0" sz="1200" spc="-5">
                          <a:solidFill>
                            <a:srgbClr val="666666"/>
                          </a:solidFill>
                          <a:latin typeface="Georgia"/>
                          <a:cs typeface="Georgia"/>
                        </a:rPr>
                        <a:t>$7</a:t>
                      </a:r>
                      <a:endParaRPr sz="1200">
                        <a:latin typeface="Georgia"/>
                        <a:cs typeface="Georgia"/>
                      </a:endParaRPr>
                    </a:p>
                  </a:txBody>
                  <a:tcPr marL="0" marR="0" marB="0" marT="42544"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ctr" marL="18415">
                        <a:lnSpc>
                          <a:spcPts val="1365"/>
                        </a:lnSpc>
                        <a:spcBef>
                          <a:spcPts val="334"/>
                        </a:spcBef>
                      </a:pPr>
                      <a:r>
                        <a:rPr dirty="0" sz="1200" spc="-5">
                          <a:solidFill>
                            <a:srgbClr val="666666"/>
                          </a:solidFill>
                          <a:latin typeface="Georgia"/>
                          <a:cs typeface="Georgia"/>
                        </a:rPr>
                        <a:t>$5</a:t>
                      </a:r>
                      <a:endParaRPr sz="1200">
                        <a:latin typeface="Georgia"/>
                        <a:cs typeface="Georgia"/>
                      </a:endParaRPr>
                    </a:p>
                  </a:txBody>
                  <a:tcPr marL="0" marR="0" marB="0" marT="42544"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ctr" marL="120650">
                        <a:lnSpc>
                          <a:spcPts val="1365"/>
                        </a:lnSpc>
                        <a:spcBef>
                          <a:spcPts val="334"/>
                        </a:spcBef>
                      </a:pPr>
                      <a:r>
                        <a:rPr dirty="0" sz="1200" spc="-5">
                          <a:solidFill>
                            <a:srgbClr val="666666"/>
                          </a:solidFill>
                          <a:latin typeface="Georgia"/>
                          <a:cs typeface="Georgia"/>
                        </a:rPr>
                        <a:t>$30</a:t>
                      </a:r>
                      <a:endParaRPr sz="1200">
                        <a:latin typeface="Georgia"/>
                        <a:cs typeface="Georgia"/>
                      </a:endParaRPr>
                    </a:p>
                  </a:txBody>
                  <a:tcPr marL="0" marR="0" marB="0" marT="42544"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219710">
                        <a:lnSpc>
                          <a:spcPts val="1365"/>
                        </a:lnSpc>
                        <a:spcBef>
                          <a:spcPts val="334"/>
                        </a:spcBef>
                      </a:pPr>
                      <a:r>
                        <a:rPr dirty="0" sz="1200" b="1">
                          <a:solidFill>
                            <a:srgbClr val="666666"/>
                          </a:solidFill>
                          <a:latin typeface="Georgia"/>
                          <a:cs typeface="Georgia"/>
                        </a:rPr>
                        <a:t>$286</a:t>
                      </a:r>
                      <a:endParaRPr sz="1200">
                        <a:latin typeface="Georgia"/>
                        <a:cs typeface="Georgia"/>
                      </a:endParaRPr>
                    </a:p>
                  </a:txBody>
                  <a:tcPr marL="0" marR="0" marB="0" marT="42544"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</a:tr>
            </a:tbl>
          </a:graphicData>
        </a:graphic>
      </p:graphicFrame>
      <p:sp>
        <p:nvSpPr>
          <p:cNvPr id="33" name="object 33"/>
          <p:cNvSpPr txBox="1"/>
          <p:nvPr/>
        </p:nvSpPr>
        <p:spPr>
          <a:xfrm>
            <a:off x="190296" y="222885"/>
            <a:ext cx="2487930" cy="10007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86690" marR="5080" indent="-173990">
              <a:lnSpc>
                <a:spcPct val="100000"/>
              </a:lnSpc>
              <a:spcBef>
                <a:spcPts val="95"/>
              </a:spcBef>
              <a:buChar char="•"/>
              <a:tabLst>
                <a:tab pos="187325" algn="l"/>
              </a:tabLst>
            </a:pPr>
            <a:r>
              <a:rPr dirty="0" sz="1600" spc="-5">
                <a:solidFill>
                  <a:srgbClr val="666666"/>
                </a:solidFill>
                <a:latin typeface="Georgia"/>
                <a:cs typeface="Georgia"/>
              </a:rPr>
              <a:t>Biological </a:t>
            </a:r>
            <a:r>
              <a:rPr dirty="0" sz="1600" spc="-10">
                <a:solidFill>
                  <a:srgbClr val="666666"/>
                </a:solidFill>
                <a:latin typeface="Georgia"/>
                <a:cs typeface="Georgia"/>
              </a:rPr>
              <a:t>control can  reduce pesticide  </a:t>
            </a:r>
            <a:r>
              <a:rPr dirty="0" sz="1600" spc="-5">
                <a:solidFill>
                  <a:srgbClr val="666666"/>
                </a:solidFill>
                <a:latin typeface="Georgia"/>
                <a:cs typeface="Georgia"/>
              </a:rPr>
              <a:t>applications and negative  impacts in </a:t>
            </a:r>
            <a:r>
              <a:rPr dirty="0" sz="1600" spc="-10">
                <a:solidFill>
                  <a:srgbClr val="666666"/>
                </a:solidFill>
                <a:latin typeface="Georgia"/>
                <a:cs typeface="Georgia"/>
              </a:rPr>
              <a:t>the</a:t>
            </a:r>
            <a:r>
              <a:rPr dirty="0" sz="1600" spc="40">
                <a:solidFill>
                  <a:srgbClr val="666666"/>
                </a:solidFill>
                <a:latin typeface="Georgia"/>
                <a:cs typeface="Georgia"/>
              </a:rPr>
              <a:t> </a:t>
            </a:r>
            <a:r>
              <a:rPr dirty="0" sz="1600" spc="-10">
                <a:solidFill>
                  <a:srgbClr val="666666"/>
                </a:solidFill>
                <a:latin typeface="Georgia"/>
                <a:cs typeface="Georgia"/>
              </a:rPr>
              <a:t>field</a:t>
            </a:r>
            <a:endParaRPr sz="1600">
              <a:latin typeface="Georgia"/>
              <a:cs typeface="Georgia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107819" y="4962550"/>
            <a:ext cx="5890895" cy="1778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000" spc="-5" b="1">
                <a:solidFill>
                  <a:srgbClr val="C00000"/>
                </a:solidFill>
                <a:latin typeface="Georgia"/>
                <a:cs typeface="Georgia"/>
              </a:rPr>
              <a:t>**Labor</a:t>
            </a:r>
            <a:r>
              <a:rPr dirty="0" sz="1000" spc="35" b="1">
                <a:solidFill>
                  <a:srgbClr val="C00000"/>
                </a:solidFill>
                <a:latin typeface="Georgia"/>
                <a:cs typeface="Georgia"/>
              </a:rPr>
              <a:t> </a:t>
            </a:r>
            <a:r>
              <a:rPr dirty="0" sz="1000" spc="-5" b="1">
                <a:solidFill>
                  <a:srgbClr val="C00000"/>
                </a:solidFill>
                <a:latin typeface="Georgia"/>
                <a:cs typeface="Georgia"/>
              </a:rPr>
              <a:t>costs</a:t>
            </a:r>
            <a:r>
              <a:rPr dirty="0" sz="1000" spc="20" b="1">
                <a:solidFill>
                  <a:srgbClr val="C00000"/>
                </a:solidFill>
                <a:latin typeface="Georgia"/>
                <a:cs typeface="Georgia"/>
              </a:rPr>
              <a:t> </a:t>
            </a:r>
            <a:r>
              <a:rPr dirty="0" sz="1000" spc="-10" b="1">
                <a:solidFill>
                  <a:srgbClr val="C00000"/>
                </a:solidFill>
                <a:latin typeface="Georgia"/>
                <a:cs typeface="Georgia"/>
              </a:rPr>
              <a:t>are</a:t>
            </a:r>
            <a:r>
              <a:rPr dirty="0" sz="1000" spc="15" b="1">
                <a:solidFill>
                  <a:srgbClr val="C00000"/>
                </a:solidFill>
                <a:latin typeface="Georgia"/>
                <a:cs typeface="Georgia"/>
              </a:rPr>
              <a:t> </a:t>
            </a:r>
            <a:r>
              <a:rPr dirty="0" sz="1000" spc="-5" b="1">
                <a:solidFill>
                  <a:srgbClr val="C00000"/>
                </a:solidFill>
                <a:latin typeface="Georgia"/>
                <a:cs typeface="Georgia"/>
              </a:rPr>
              <a:t>not</a:t>
            </a:r>
            <a:r>
              <a:rPr dirty="0" sz="1000" spc="20" b="1">
                <a:solidFill>
                  <a:srgbClr val="C00000"/>
                </a:solidFill>
                <a:latin typeface="Georgia"/>
                <a:cs typeface="Georgia"/>
              </a:rPr>
              <a:t> </a:t>
            </a:r>
            <a:r>
              <a:rPr dirty="0" sz="1000" spc="-10" b="1">
                <a:solidFill>
                  <a:srgbClr val="C00000"/>
                </a:solidFill>
                <a:latin typeface="Georgia"/>
                <a:cs typeface="Georgia"/>
              </a:rPr>
              <a:t>included.</a:t>
            </a:r>
            <a:r>
              <a:rPr dirty="0" sz="1000" spc="30" b="1">
                <a:solidFill>
                  <a:srgbClr val="C00000"/>
                </a:solidFill>
                <a:latin typeface="Georgia"/>
                <a:cs typeface="Georgia"/>
              </a:rPr>
              <a:t> </a:t>
            </a:r>
            <a:r>
              <a:rPr dirty="0" sz="1000" spc="-5" b="1">
                <a:solidFill>
                  <a:srgbClr val="C00000"/>
                </a:solidFill>
                <a:latin typeface="Georgia"/>
                <a:cs typeface="Georgia"/>
              </a:rPr>
              <a:t>Only</a:t>
            </a:r>
            <a:r>
              <a:rPr dirty="0" sz="1000" spc="20" b="1">
                <a:solidFill>
                  <a:srgbClr val="C00000"/>
                </a:solidFill>
                <a:latin typeface="Georgia"/>
                <a:cs typeface="Georgia"/>
              </a:rPr>
              <a:t> </a:t>
            </a:r>
            <a:r>
              <a:rPr dirty="0" sz="1000" spc="-10" b="1">
                <a:solidFill>
                  <a:srgbClr val="C00000"/>
                </a:solidFill>
                <a:latin typeface="Georgia"/>
                <a:cs typeface="Georgia"/>
              </a:rPr>
              <a:t>the</a:t>
            </a:r>
            <a:r>
              <a:rPr dirty="0" sz="1000" spc="5" b="1">
                <a:solidFill>
                  <a:srgbClr val="C00000"/>
                </a:solidFill>
                <a:latin typeface="Georgia"/>
                <a:cs typeface="Georgia"/>
              </a:rPr>
              <a:t> </a:t>
            </a:r>
            <a:r>
              <a:rPr dirty="0" sz="1000" spc="-5" b="1">
                <a:solidFill>
                  <a:srgbClr val="C00000"/>
                </a:solidFill>
                <a:latin typeface="Georgia"/>
                <a:cs typeface="Georgia"/>
              </a:rPr>
              <a:t>product</a:t>
            </a:r>
            <a:r>
              <a:rPr dirty="0" sz="1000" spc="40" b="1">
                <a:solidFill>
                  <a:srgbClr val="C00000"/>
                </a:solidFill>
                <a:latin typeface="Georgia"/>
                <a:cs typeface="Georgia"/>
              </a:rPr>
              <a:t> </a:t>
            </a:r>
            <a:r>
              <a:rPr dirty="0" sz="1000" spc="-5" b="1">
                <a:solidFill>
                  <a:srgbClr val="C00000"/>
                </a:solidFill>
                <a:latin typeface="Georgia"/>
                <a:cs typeface="Georgia"/>
              </a:rPr>
              <a:t>cost</a:t>
            </a:r>
            <a:r>
              <a:rPr dirty="0" sz="1000" b="1">
                <a:solidFill>
                  <a:srgbClr val="C00000"/>
                </a:solidFill>
                <a:latin typeface="Georgia"/>
                <a:cs typeface="Georgia"/>
              </a:rPr>
              <a:t> </a:t>
            </a:r>
            <a:r>
              <a:rPr dirty="0" sz="1000" spc="-5" b="1">
                <a:solidFill>
                  <a:srgbClr val="C00000"/>
                </a:solidFill>
                <a:latin typeface="Georgia"/>
                <a:cs typeface="Georgia"/>
              </a:rPr>
              <a:t>for</a:t>
            </a:r>
            <a:r>
              <a:rPr dirty="0" sz="1000" b="1">
                <a:solidFill>
                  <a:srgbClr val="C00000"/>
                </a:solidFill>
                <a:latin typeface="Georgia"/>
                <a:cs typeface="Georgia"/>
              </a:rPr>
              <a:t> </a:t>
            </a:r>
            <a:r>
              <a:rPr dirty="0" sz="1000" spc="-5" b="1">
                <a:solidFill>
                  <a:srgbClr val="C00000"/>
                </a:solidFill>
                <a:latin typeface="Georgia"/>
                <a:cs typeface="Georgia"/>
              </a:rPr>
              <a:t>1</a:t>
            </a:r>
            <a:r>
              <a:rPr dirty="0" sz="1000" spc="10" b="1">
                <a:solidFill>
                  <a:srgbClr val="C00000"/>
                </a:solidFill>
                <a:latin typeface="Georgia"/>
                <a:cs typeface="Georgia"/>
              </a:rPr>
              <a:t> </a:t>
            </a:r>
            <a:r>
              <a:rPr dirty="0" sz="1000" spc="-10" b="1">
                <a:solidFill>
                  <a:srgbClr val="C00000"/>
                </a:solidFill>
                <a:latin typeface="Georgia"/>
                <a:cs typeface="Georgia"/>
              </a:rPr>
              <a:t>application</a:t>
            </a:r>
            <a:r>
              <a:rPr dirty="0" sz="1000" spc="50" b="1">
                <a:solidFill>
                  <a:srgbClr val="C00000"/>
                </a:solidFill>
                <a:latin typeface="Georgia"/>
                <a:cs typeface="Georgia"/>
              </a:rPr>
              <a:t> </a:t>
            </a:r>
            <a:r>
              <a:rPr dirty="0" sz="1000" spc="-10" b="1">
                <a:solidFill>
                  <a:srgbClr val="C00000"/>
                </a:solidFill>
                <a:latin typeface="Georgia"/>
                <a:cs typeface="Georgia"/>
              </a:rPr>
              <a:t>per</a:t>
            </a:r>
            <a:r>
              <a:rPr dirty="0" sz="1000" spc="25" b="1">
                <a:solidFill>
                  <a:srgbClr val="C00000"/>
                </a:solidFill>
                <a:latin typeface="Georgia"/>
                <a:cs typeface="Georgia"/>
              </a:rPr>
              <a:t> </a:t>
            </a:r>
            <a:r>
              <a:rPr dirty="0" sz="1000" spc="-10" b="1">
                <a:solidFill>
                  <a:srgbClr val="C00000"/>
                </a:solidFill>
                <a:latin typeface="Georgia"/>
                <a:cs typeface="Georgia"/>
              </a:rPr>
              <a:t>acre</a:t>
            </a:r>
            <a:r>
              <a:rPr dirty="0" sz="1000" spc="25" b="1">
                <a:solidFill>
                  <a:srgbClr val="C00000"/>
                </a:solidFill>
                <a:latin typeface="Georgia"/>
                <a:cs typeface="Georgia"/>
              </a:rPr>
              <a:t> </a:t>
            </a:r>
            <a:r>
              <a:rPr dirty="0" sz="1000" spc="-10" b="1">
                <a:solidFill>
                  <a:srgbClr val="C00000"/>
                </a:solidFill>
                <a:latin typeface="Georgia"/>
                <a:cs typeface="Georgia"/>
              </a:rPr>
              <a:t>are</a:t>
            </a:r>
            <a:r>
              <a:rPr dirty="0" sz="1000" spc="35" b="1">
                <a:solidFill>
                  <a:srgbClr val="C00000"/>
                </a:solidFill>
                <a:latin typeface="Georgia"/>
                <a:cs typeface="Georgia"/>
              </a:rPr>
              <a:t> </a:t>
            </a:r>
            <a:r>
              <a:rPr dirty="0" sz="1000" spc="-5" b="1">
                <a:solidFill>
                  <a:srgbClr val="C00000"/>
                </a:solidFill>
                <a:latin typeface="Georgia"/>
                <a:cs typeface="Georgia"/>
              </a:rPr>
              <a:t>shown.</a:t>
            </a:r>
            <a:endParaRPr sz="1000">
              <a:latin typeface="Georgia"/>
              <a:cs typeface="Georgia"/>
            </a:endParaRPr>
          </a:p>
        </p:txBody>
      </p:sp>
      <p:graphicFrame>
        <p:nvGraphicFramePr>
          <p:cNvPr id="35" name="object 35"/>
          <p:cNvGraphicFramePr>
            <a:graphicFrameLocks noGrp="1"/>
          </p:cNvGraphicFramePr>
          <p:nvPr/>
        </p:nvGraphicFramePr>
        <p:xfrm>
          <a:off x="1331594" y="3098291"/>
          <a:ext cx="7812405" cy="9118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54405"/>
                <a:gridCol w="756919"/>
                <a:gridCol w="1097280"/>
                <a:gridCol w="2110740"/>
                <a:gridCol w="1743075"/>
                <a:gridCol w="1150620"/>
              </a:tblGrid>
              <a:tr h="526160">
                <a:tc>
                  <a:txBody>
                    <a:bodyPr/>
                    <a:lstStyle/>
                    <a:p>
                      <a:pPr algn="ctr" marR="10795">
                        <a:lnSpc>
                          <a:spcPct val="100000"/>
                        </a:lnSpc>
                        <a:spcBef>
                          <a:spcPts val="875"/>
                        </a:spcBef>
                      </a:pPr>
                      <a:r>
                        <a:rPr dirty="0" sz="1200" spc="-5" b="1">
                          <a:solidFill>
                            <a:srgbClr val="666666"/>
                          </a:solidFill>
                          <a:latin typeface="Georgia"/>
                          <a:cs typeface="Georgia"/>
                        </a:rPr>
                        <a:t>Pyganic</a:t>
                      </a:r>
                      <a:endParaRPr sz="1200">
                        <a:latin typeface="Georgia"/>
                        <a:cs typeface="Georgia"/>
                      </a:endParaRPr>
                    </a:p>
                  </a:txBody>
                  <a:tcPr marL="0" marR="0" marB="0" marT="111125"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80340">
                        <a:lnSpc>
                          <a:spcPct val="100000"/>
                        </a:lnSpc>
                        <a:spcBef>
                          <a:spcPts val="875"/>
                        </a:spcBef>
                      </a:pPr>
                      <a:r>
                        <a:rPr dirty="0" sz="1200" spc="-5" b="1">
                          <a:solidFill>
                            <a:srgbClr val="666666"/>
                          </a:solidFill>
                          <a:latin typeface="Georgia"/>
                          <a:cs typeface="Georgia"/>
                        </a:rPr>
                        <a:t>Agri-</a:t>
                      </a:r>
                      <a:endParaRPr sz="1200">
                        <a:latin typeface="Georgia"/>
                        <a:cs typeface="Georgia"/>
                      </a:endParaRPr>
                    </a:p>
                    <a:p>
                      <a:pPr marL="208279">
                        <a:lnSpc>
                          <a:spcPct val="100000"/>
                        </a:lnSpc>
                      </a:pPr>
                      <a:r>
                        <a:rPr dirty="0" sz="1200" spc="-5" b="1">
                          <a:solidFill>
                            <a:srgbClr val="666666"/>
                          </a:solidFill>
                          <a:latin typeface="Georgia"/>
                          <a:cs typeface="Georgia"/>
                        </a:rPr>
                        <a:t>Mek</a:t>
                      </a:r>
                      <a:endParaRPr sz="1200">
                        <a:latin typeface="Georgia"/>
                        <a:cs typeface="Georgia"/>
                      </a:endParaRPr>
                    </a:p>
                  </a:txBody>
                  <a:tcPr marL="0" marR="0" marB="0" marT="111125">
                    <a:lnR w="28575">
                      <a:solidFill>
                        <a:srgbClr val="C00000"/>
                      </a:solidFill>
                      <a:prstDash val="solid"/>
                    </a:lnR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R="46355">
                        <a:lnSpc>
                          <a:spcPct val="100000"/>
                        </a:lnSpc>
                        <a:spcBef>
                          <a:spcPts val="875"/>
                        </a:spcBef>
                      </a:pPr>
                      <a:r>
                        <a:rPr dirty="0" sz="1200" spc="-5" b="1">
                          <a:solidFill>
                            <a:srgbClr val="666666"/>
                          </a:solidFill>
                          <a:latin typeface="Georgia"/>
                          <a:cs typeface="Georgia"/>
                        </a:rPr>
                        <a:t>Swirskii</a:t>
                      </a:r>
                      <a:endParaRPr sz="1200">
                        <a:latin typeface="Georgia"/>
                        <a:cs typeface="Georgia"/>
                      </a:endParaRPr>
                    </a:p>
                    <a:p>
                      <a:pPr algn="ctr" marR="45720">
                        <a:lnSpc>
                          <a:spcPct val="100000"/>
                        </a:lnSpc>
                      </a:pPr>
                      <a:r>
                        <a:rPr dirty="0" sz="1200" b="1">
                          <a:solidFill>
                            <a:srgbClr val="666666"/>
                          </a:solidFill>
                          <a:latin typeface="Georgia"/>
                          <a:cs typeface="Georgia"/>
                        </a:rPr>
                        <a:t>mite</a:t>
                      </a:r>
                      <a:endParaRPr sz="1200">
                        <a:latin typeface="Georgia"/>
                        <a:cs typeface="Georgia"/>
                      </a:endParaRPr>
                    </a:p>
                  </a:txBody>
                  <a:tcPr marL="0" marR="0" marB="0" marT="111125">
                    <a:lnL w="28575">
                      <a:solidFill>
                        <a:srgbClr val="C00000"/>
                      </a:solidFill>
                      <a:prstDash val="solid"/>
                    </a:lnL>
                    <a:lnR w="28575">
                      <a:solidFill>
                        <a:srgbClr val="C00000"/>
                      </a:solidFill>
                      <a:prstDash val="solid"/>
                    </a:lnR>
                    <a:lnT w="28575">
                      <a:solidFill>
                        <a:srgbClr val="C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79705">
                        <a:lnSpc>
                          <a:spcPct val="100000"/>
                        </a:lnSpc>
                        <a:spcBef>
                          <a:spcPts val="875"/>
                        </a:spcBef>
                      </a:pPr>
                      <a:r>
                        <a:rPr dirty="0" sz="1200" spc="-5" b="1">
                          <a:solidFill>
                            <a:srgbClr val="666666"/>
                          </a:solidFill>
                          <a:latin typeface="Georgia"/>
                          <a:cs typeface="Georgia"/>
                        </a:rPr>
                        <a:t>M-Pede</a:t>
                      </a:r>
                      <a:endParaRPr sz="1200">
                        <a:latin typeface="Georgia"/>
                        <a:cs typeface="Georgia"/>
                      </a:endParaRPr>
                    </a:p>
                  </a:txBody>
                  <a:tcPr marL="0" marR="0" marB="0" marT="111125">
                    <a:lnL w="28575">
                      <a:solidFill>
                        <a:srgbClr val="C00000"/>
                      </a:solidFill>
                      <a:prstDash val="solid"/>
                    </a:lnL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60325">
                        <a:lnSpc>
                          <a:spcPct val="100000"/>
                        </a:lnSpc>
                        <a:spcBef>
                          <a:spcPts val="875"/>
                        </a:spcBef>
                      </a:pPr>
                      <a:r>
                        <a:rPr dirty="0" sz="1200" spc="-5" b="1">
                          <a:solidFill>
                            <a:srgbClr val="666666"/>
                          </a:solidFill>
                          <a:latin typeface="Georgia"/>
                          <a:cs typeface="Georgia"/>
                        </a:rPr>
                        <a:t>Assail</a:t>
                      </a:r>
                      <a:endParaRPr sz="1200">
                        <a:latin typeface="Georgia"/>
                        <a:cs typeface="Georgia"/>
                      </a:endParaRPr>
                    </a:p>
                  </a:txBody>
                  <a:tcPr marL="0" marR="0" marB="0" marT="111125"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129539">
                        <a:lnSpc>
                          <a:spcPct val="100000"/>
                        </a:lnSpc>
                        <a:spcBef>
                          <a:spcPts val="875"/>
                        </a:spcBef>
                      </a:pPr>
                      <a:r>
                        <a:rPr dirty="0" sz="1200" spc="-5" b="1">
                          <a:solidFill>
                            <a:srgbClr val="666666"/>
                          </a:solidFill>
                          <a:latin typeface="Georgia"/>
                          <a:cs typeface="Georgia"/>
                        </a:rPr>
                        <a:t>T</a:t>
                      </a:r>
                      <a:r>
                        <a:rPr dirty="0" sz="1200" b="1">
                          <a:solidFill>
                            <a:srgbClr val="666666"/>
                          </a:solidFill>
                          <a:latin typeface="Georgia"/>
                          <a:cs typeface="Georgia"/>
                        </a:rPr>
                        <a:t>o</a:t>
                      </a:r>
                      <a:r>
                        <a:rPr dirty="0" sz="1200" spc="-5" b="1">
                          <a:solidFill>
                            <a:srgbClr val="666666"/>
                          </a:solidFill>
                          <a:latin typeface="Georgia"/>
                          <a:cs typeface="Georgia"/>
                        </a:rPr>
                        <a:t>t</a:t>
                      </a:r>
                      <a:r>
                        <a:rPr dirty="0" sz="1200" spc="5" b="1">
                          <a:solidFill>
                            <a:srgbClr val="666666"/>
                          </a:solidFill>
                          <a:latin typeface="Georgia"/>
                          <a:cs typeface="Georgia"/>
                        </a:rPr>
                        <a:t>a</a:t>
                      </a:r>
                      <a:r>
                        <a:rPr dirty="0" sz="1200" b="1">
                          <a:solidFill>
                            <a:srgbClr val="666666"/>
                          </a:solidFill>
                          <a:latin typeface="Georgia"/>
                          <a:cs typeface="Georgia"/>
                        </a:rPr>
                        <a:t>l</a:t>
                      </a:r>
                      <a:endParaRPr sz="1200">
                        <a:latin typeface="Georgia"/>
                        <a:cs typeface="Georgia"/>
                      </a:endParaRPr>
                    </a:p>
                  </a:txBody>
                  <a:tcPr marL="0" marR="0" marB="0" marT="111125"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65378">
                <a:tc>
                  <a:txBody>
                    <a:bodyPr/>
                    <a:lstStyle/>
                    <a:p>
                      <a:pPr algn="ctr" marR="1016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dirty="0" sz="1200" spc="-5">
                          <a:solidFill>
                            <a:srgbClr val="666666"/>
                          </a:solidFill>
                          <a:latin typeface="Georgia"/>
                          <a:cs typeface="Georgia"/>
                        </a:rPr>
                        <a:t>$49</a:t>
                      </a:r>
                      <a:endParaRPr sz="1200">
                        <a:latin typeface="Georgia"/>
                        <a:cs typeface="Georgia"/>
                      </a:endParaRPr>
                    </a:p>
                  </a:txBody>
                  <a:tcPr marL="0" marR="0" marB="0" marT="41910"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dirty="0" sz="1200">
                          <a:solidFill>
                            <a:srgbClr val="666666"/>
                          </a:solidFill>
                          <a:latin typeface="Georgia"/>
                          <a:cs typeface="Georgia"/>
                        </a:rPr>
                        <a:t>$9</a:t>
                      </a:r>
                      <a:endParaRPr sz="1200">
                        <a:latin typeface="Georgia"/>
                        <a:cs typeface="Georgia"/>
                      </a:endParaRPr>
                    </a:p>
                  </a:txBody>
                  <a:tcPr marL="0" marR="0" marB="0" marT="41910">
                    <a:lnR w="28575">
                      <a:solidFill>
                        <a:srgbClr val="C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35306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dirty="0" sz="1200">
                          <a:solidFill>
                            <a:srgbClr val="666666"/>
                          </a:solidFill>
                          <a:latin typeface="Georgia"/>
                          <a:cs typeface="Georgia"/>
                        </a:rPr>
                        <a:t>$210</a:t>
                      </a:r>
                      <a:endParaRPr sz="1200">
                        <a:latin typeface="Georgia"/>
                        <a:cs typeface="Georgia"/>
                      </a:endParaRPr>
                    </a:p>
                  </a:txBody>
                  <a:tcPr marL="0" marR="0" marB="0" marT="41910">
                    <a:lnL w="28575">
                      <a:solidFill>
                        <a:srgbClr val="C00000"/>
                      </a:solidFill>
                      <a:prstDash val="solid"/>
                    </a:lnL>
                    <a:lnR w="28575">
                      <a:solidFill>
                        <a:srgbClr val="C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C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7970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dirty="0" sz="1200">
                          <a:solidFill>
                            <a:srgbClr val="666666"/>
                          </a:solidFill>
                          <a:latin typeface="Georgia"/>
                          <a:cs typeface="Georgia"/>
                        </a:rPr>
                        <a:t>$80</a:t>
                      </a:r>
                      <a:endParaRPr sz="1200">
                        <a:latin typeface="Georgia"/>
                        <a:cs typeface="Georgia"/>
                      </a:endParaRPr>
                    </a:p>
                  </a:txBody>
                  <a:tcPr marL="0" marR="0" marB="0" marT="41910">
                    <a:lnL w="28575">
                      <a:solidFill>
                        <a:srgbClr val="C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ctr" marL="5778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dirty="0" sz="1200">
                          <a:solidFill>
                            <a:srgbClr val="666666"/>
                          </a:solidFill>
                          <a:latin typeface="Georgia"/>
                          <a:cs typeface="Georgia"/>
                        </a:rPr>
                        <a:t>$5</a:t>
                      </a:r>
                      <a:endParaRPr sz="1200">
                        <a:latin typeface="Georgia"/>
                        <a:cs typeface="Georgia"/>
                      </a:endParaRPr>
                    </a:p>
                  </a:txBody>
                  <a:tcPr marL="0" marR="0" marB="0" marT="41910"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r" marR="14287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dirty="0" sz="1200" b="1">
                          <a:solidFill>
                            <a:srgbClr val="666666"/>
                          </a:solidFill>
                          <a:latin typeface="Georgia"/>
                          <a:cs typeface="Georgia"/>
                        </a:rPr>
                        <a:t>$</a:t>
                      </a:r>
                      <a:r>
                        <a:rPr dirty="0" sz="1200" spc="-10" b="1">
                          <a:solidFill>
                            <a:srgbClr val="666666"/>
                          </a:solidFill>
                          <a:latin typeface="Georgia"/>
                          <a:cs typeface="Georgia"/>
                        </a:rPr>
                        <a:t>3</a:t>
                      </a:r>
                      <a:r>
                        <a:rPr dirty="0" sz="1200" spc="-5" b="1">
                          <a:solidFill>
                            <a:srgbClr val="666666"/>
                          </a:solidFill>
                          <a:latin typeface="Georgia"/>
                          <a:cs typeface="Georgia"/>
                        </a:rPr>
                        <a:t>53</a:t>
                      </a:r>
                      <a:endParaRPr sz="1200">
                        <a:latin typeface="Georgia"/>
                        <a:cs typeface="Georgia"/>
                      </a:endParaRPr>
                    </a:p>
                  </a:txBody>
                  <a:tcPr marL="0" marR="0" marB="0" marT="41910"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628900"/>
            <a:ext cx="9143999" cy="21595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2628900"/>
            <a:ext cx="906780" cy="1583690"/>
          </a:xfrm>
          <a:custGeom>
            <a:avLst/>
            <a:gdLst/>
            <a:ahLst/>
            <a:cxnLst/>
            <a:rect l="l" t="t" r="r" b="b"/>
            <a:pathLst>
              <a:path w="906780" h="1583689">
                <a:moveTo>
                  <a:pt x="0" y="1583436"/>
                </a:moveTo>
                <a:lnTo>
                  <a:pt x="906780" y="1583436"/>
                </a:lnTo>
                <a:lnTo>
                  <a:pt x="906780" y="0"/>
                </a:lnTo>
                <a:lnTo>
                  <a:pt x="0" y="0"/>
                </a:lnTo>
                <a:lnTo>
                  <a:pt x="0" y="158343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772155" y="2845307"/>
            <a:ext cx="653795" cy="3230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918203" y="2749295"/>
            <a:ext cx="653796" cy="3230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963667" y="2532888"/>
            <a:ext cx="653796" cy="3246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6111240" y="2657855"/>
            <a:ext cx="653796" cy="3246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857755" y="3108959"/>
            <a:ext cx="653795" cy="3246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440046" y="2413761"/>
            <a:ext cx="537959" cy="6406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5473446" y="2141219"/>
            <a:ext cx="537959" cy="6406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6725793" y="2290191"/>
            <a:ext cx="537959" cy="6406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3365246" y="2341372"/>
            <a:ext cx="537959" cy="6406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2206751" y="2484627"/>
            <a:ext cx="537959" cy="6406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7857997" y="2213228"/>
            <a:ext cx="537959" cy="6406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835099" y="3469551"/>
            <a:ext cx="616597" cy="72015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2598242" y="3072701"/>
            <a:ext cx="616597" cy="72015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4143832" y="2996120"/>
            <a:ext cx="616597" cy="72015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2511551" y="4825148"/>
            <a:ext cx="6632575" cy="90170"/>
          </a:xfrm>
          <a:custGeom>
            <a:avLst/>
            <a:gdLst/>
            <a:ahLst/>
            <a:cxnLst/>
            <a:rect l="l" t="t" r="r" b="b"/>
            <a:pathLst>
              <a:path w="6632575" h="90170">
                <a:moveTo>
                  <a:pt x="6556300" y="58062"/>
                </a:moveTo>
                <a:lnTo>
                  <a:pt x="6556248" y="89801"/>
                </a:lnTo>
                <a:lnTo>
                  <a:pt x="6620053" y="58089"/>
                </a:lnTo>
                <a:lnTo>
                  <a:pt x="6569075" y="58089"/>
                </a:lnTo>
                <a:lnTo>
                  <a:pt x="6556300" y="58062"/>
                </a:lnTo>
                <a:close/>
              </a:path>
              <a:path w="6632575" h="90170">
                <a:moveTo>
                  <a:pt x="76327" y="0"/>
                </a:moveTo>
                <a:lnTo>
                  <a:pt x="0" y="37934"/>
                </a:lnTo>
                <a:lnTo>
                  <a:pt x="76073" y="76200"/>
                </a:lnTo>
                <a:lnTo>
                  <a:pt x="76178" y="44438"/>
                </a:lnTo>
                <a:lnTo>
                  <a:pt x="63500" y="44411"/>
                </a:lnTo>
                <a:lnTo>
                  <a:pt x="63500" y="31711"/>
                </a:lnTo>
                <a:lnTo>
                  <a:pt x="76221" y="31711"/>
                </a:lnTo>
                <a:lnTo>
                  <a:pt x="76327" y="0"/>
                </a:lnTo>
                <a:close/>
              </a:path>
              <a:path w="6632575" h="90170">
                <a:moveTo>
                  <a:pt x="6556322" y="45362"/>
                </a:moveTo>
                <a:lnTo>
                  <a:pt x="6556300" y="58062"/>
                </a:lnTo>
                <a:lnTo>
                  <a:pt x="6569075" y="58089"/>
                </a:lnTo>
                <a:lnTo>
                  <a:pt x="6569075" y="45389"/>
                </a:lnTo>
                <a:lnTo>
                  <a:pt x="6556322" y="45362"/>
                </a:lnTo>
                <a:close/>
              </a:path>
              <a:path w="6632575" h="90170">
                <a:moveTo>
                  <a:pt x="6556375" y="13601"/>
                </a:moveTo>
                <a:lnTo>
                  <a:pt x="6556322" y="45362"/>
                </a:lnTo>
                <a:lnTo>
                  <a:pt x="6569075" y="45389"/>
                </a:lnTo>
                <a:lnTo>
                  <a:pt x="6569075" y="58089"/>
                </a:lnTo>
                <a:lnTo>
                  <a:pt x="6620053" y="58089"/>
                </a:lnTo>
                <a:lnTo>
                  <a:pt x="6632575" y="51866"/>
                </a:lnTo>
                <a:lnTo>
                  <a:pt x="6556375" y="13601"/>
                </a:lnTo>
                <a:close/>
              </a:path>
              <a:path w="6632575" h="90170">
                <a:moveTo>
                  <a:pt x="76221" y="31738"/>
                </a:moveTo>
                <a:lnTo>
                  <a:pt x="76178" y="44438"/>
                </a:lnTo>
                <a:lnTo>
                  <a:pt x="6556300" y="58062"/>
                </a:lnTo>
                <a:lnTo>
                  <a:pt x="6556322" y="45362"/>
                </a:lnTo>
                <a:lnTo>
                  <a:pt x="76221" y="31738"/>
                </a:lnTo>
                <a:close/>
              </a:path>
              <a:path w="6632575" h="90170">
                <a:moveTo>
                  <a:pt x="63500" y="31711"/>
                </a:moveTo>
                <a:lnTo>
                  <a:pt x="63500" y="44411"/>
                </a:lnTo>
                <a:lnTo>
                  <a:pt x="76178" y="44438"/>
                </a:lnTo>
                <a:lnTo>
                  <a:pt x="76221" y="31738"/>
                </a:lnTo>
                <a:lnTo>
                  <a:pt x="63500" y="31711"/>
                </a:lnTo>
                <a:close/>
              </a:path>
              <a:path w="6632575" h="90170">
                <a:moveTo>
                  <a:pt x="76221" y="31711"/>
                </a:moveTo>
                <a:lnTo>
                  <a:pt x="63500" y="31711"/>
                </a:lnTo>
                <a:lnTo>
                  <a:pt x="76221" y="3173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5281929" y="4891227"/>
            <a:ext cx="1092835" cy="239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b="1">
                <a:solidFill>
                  <a:srgbClr val="C00000"/>
                </a:solidFill>
                <a:latin typeface="Georgia"/>
                <a:cs typeface="Georgia"/>
              </a:rPr>
              <a:t>Yea</a:t>
            </a:r>
            <a:r>
              <a:rPr dirty="0" sz="1400" spc="5" b="1">
                <a:solidFill>
                  <a:srgbClr val="C00000"/>
                </a:solidFill>
                <a:latin typeface="Georgia"/>
                <a:cs typeface="Georgia"/>
              </a:rPr>
              <a:t>r</a:t>
            </a:r>
            <a:r>
              <a:rPr dirty="0" sz="1400" spc="-5" b="1">
                <a:solidFill>
                  <a:srgbClr val="C00000"/>
                </a:solidFill>
                <a:latin typeface="Georgia"/>
                <a:cs typeface="Georgia"/>
              </a:rPr>
              <a:t>-</a:t>
            </a:r>
            <a:r>
              <a:rPr dirty="0" sz="1400" b="1">
                <a:solidFill>
                  <a:srgbClr val="C00000"/>
                </a:solidFill>
                <a:latin typeface="Georgia"/>
                <a:cs typeface="Georgia"/>
              </a:rPr>
              <a:t>ro</a:t>
            </a:r>
            <a:r>
              <a:rPr dirty="0" sz="1400" spc="-10" b="1">
                <a:solidFill>
                  <a:srgbClr val="C00000"/>
                </a:solidFill>
                <a:latin typeface="Georgia"/>
                <a:cs typeface="Georgia"/>
              </a:rPr>
              <a:t>u</a:t>
            </a:r>
            <a:r>
              <a:rPr dirty="0" sz="1400" b="1">
                <a:solidFill>
                  <a:srgbClr val="C00000"/>
                </a:solidFill>
                <a:latin typeface="Georgia"/>
                <a:cs typeface="Georgia"/>
              </a:rPr>
              <a:t>nd</a:t>
            </a:r>
            <a:endParaRPr sz="1400">
              <a:latin typeface="Georgia"/>
              <a:cs typeface="Georgia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3800855" y="1754123"/>
            <a:ext cx="605027" cy="7330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4684776" y="1714500"/>
            <a:ext cx="606551" cy="7330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2644139" y="1958339"/>
            <a:ext cx="606551" cy="73151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/>
          <p:nvPr/>
        </p:nvSpPr>
        <p:spPr>
          <a:xfrm>
            <a:off x="629818" y="456437"/>
            <a:ext cx="6739890" cy="6356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5"/>
              </a:spcBef>
              <a:buChar char="•"/>
              <a:tabLst>
                <a:tab pos="354965" algn="l"/>
                <a:tab pos="355600" algn="l"/>
              </a:tabLst>
            </a:pPr>
            <a:r>
              <a:rPr dirty="0" sz="2000">
                <a:solidFill>
                  <a:srgbClr val="666666"/>
                </a:solidFill>
                <a:latin typeface="Georgia"/>
                <a:cs typeface="Georgia"/>
              </a:rPr>
              <a:t>Perennial </a:t>
            </a:r>
            <a:r>
              <a:rPr dirty="0" sz="2000" spc="-5">
                <a:solidFill>
                  <a:srgbClr val="666666"/>
                </a:solidFill>
                <a:latin typeface="Georgia"/>
                <a:cs typeface="Georgia"/>
              </a:rPr>
              <a:t>crops </a:t>
            </a:r>
            <a:r>
              <a:rPr dirty="0" sz="2000">
                <a:solidFill>
                  <a:srgbClr val="666666"/>
                </a:solidFill>
                <a:latin typeface="Georgia"/>
                <a:cs typeface="Georgia"/>
              </a:rPr>
              <a:t>may </a:t>
            </a:r>
            <a:r>
              <a:rPr dirty="0" sz="2000" spc="-5">
                <a:solidFill>
                  <a:srgbClr val="666666"/>
                </a:solidFill>
                <a:latin typeface="Georgia"/>
                <a:cs typeface="Georgia"/>
              </a:rPr>
              <a:t>facilitate </a:t>
            </a:r>
            <a:r>
              <a:rPr dirty="0" sz="2000">
                <a:solidFill>
                  <a:srgbClr val="666666"/>
                </a:solidFill>
                <a:latin typeface="Georgia"/>
                <a:cs typeface="Georgia"/>
              </a:rPr>
              <a:t>BCA’s </a:t>
            </a:r>
            <a:r>
              <a:rPr dirty="0" sz="2000" spc="-5">
                <a:solidFill>
                  <a:srgbClr val="666666"/>
                </a:solidFill>
                <a:latin typeface="Georgia"/>
                <a:cs typeface="Georgia"/>
              </a:rPr>
              <a:t>establishment</a:t>
            </a:r>
            <a:r>
              <a:rPr dirty="0" sz="2000">
                <a:solidFill>
                  <a:srgbClr val="666666"/>
                </a:solidFill>
                <a:latin typeface="Georgia"/>
                <a:cs typeface="Georgia"/>
              </a:rPr>
              <a:t> </a:t>
            </a:r>
            <a:r>
              <a:rPr dirty="0" sz="2000" spc="-5">
                <a:solidFill>
                  <a:srgbClr val="666666"/>
                </a:solidFill>
                <a:latin typeface="Georgia"/>
                <a:cs typeface="Georgia"/>
              </a:rPr>
              <a:t>when</a:t>
            </a:r>
            <a:endParaRPr sz="2000">
              <a:latin typeface="Georgia"/>
              <a:cs typeface="Georgia"/>
            </a:endParaRPr>
          </a:p>
          <a:p>
            <a:pPr marL="355600">
              <a:lnSpc>
                <a:spcPct val="100000"/>
              </a:lnSpc>
            </a:pPr>
            <a:r>
              <a:rPr dirty="0" sz="2000">
                <a:solidFill>
                  <a:srgbClr val="666666"/>
                </a:solidFill>
                <a:latin typeface="Georgia"/>
                <a:cs typeface="Georgia"/>
              </a:rPr>
              <a:t>alternative </a:t>
            </a:r>
            <a:r>
              <a:rPr dirty="0" sz="2000" spc="-5">
                <a:solidFill>
                  <a:srgbClr val="666666"/>
                </a:solidFill>
                <a:latin typeface="Georgia"/>
                <a:cs typeface="Georgia"/>
              </a:rPr>
              <a:t>prey/food </a:t>
            </a:r>
            <a:r>
              <a:rPr dirty="0" sz="2000">
                <a:solidFill>
                  <a:srgbClr val="666666"/>
                </a:solidFill>
                <a:latin typeface="Georgia"/>
                <a:cs typeface="Georgia"/>
              </a:rPr>
              <a:t>items </a:t>
            </a:r>
            <a:r>
              <a:rPr dirty="0" sz="2000" spc="-5">
                <a:solidFill>
                  <a:srgbClr val="666666"/>
                </a:solidFill>
                <a:latin typeface="Georgia"/>
                <a:cs typeface="Georgia"/>
              </a:rPr>
              <a:t>are</a:t>
            </a:r>
            <a:r>
              <a:rPr dirty="0" sz="2000" spc="-45">
                <a:solidFill>
                  <a:srgbClr val="666666"/>
                </a:solidFill>
                <a:latin typeface="Georgia"/>
                <a:cs typeface="Georgia"/>
              </a:rPr>
              <a:t> </a:t>
            </a:r>
            <a:r>
              <a:rPr dirty="0" sz="2000" spc="-5">
                <a:solidFill>
                  <a:srgbClr val="666666"/>
                </a:solidFill>
                <a:latin typeface="Georgia"/>
                <a:cs typeface="Georgia"/>
              </a:rPr>
              <a:t>present</a:t>
            </a:r>
            <a:endParaRPr sz="20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188719" cy="51450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12494" y="360425"/>
            <a:ext cx="3921125" cy="51371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-5"/>
              <a:t>Economic</a:t>
            </a:r>
            <a:r>
              <a:rPr dirty="0" spc="-65"/>
              <a:t> </a:t>
            </a:r>
            <a:r>
              <a:rPr dirty="0" spc="-5"/>
              <a:t>Thresholds</a:t>
            </a:r>
          </a:p>
        </p:txBody>
      </p:sp>
      <p:sp>
        <p:nvSpPr>
          <p:cNvPr id="4" name="object 4"/>
          <p:cNvSpPr/>
          <p:nvPr/>
        </p:nvSpPr>
        <p:spPr>
          <a:xfrm>
            <a:off x="2585466" y="1614677"/>
            <a:ext cx="0" cy="2121535"/>
          </a:xfrm>
          <a:custGeom>
            <a:avLst/>
            <a:gdLst/>
            <a:ahLst/>
            <a:cxnLst/>
            <a:rect l="l" t="t" r="r" b="b"/>
            <a:pathLst>
              <a:path w="0" h="2121535">
                <a:moveTo>
                  <a:pt x="0" y="0"/>
                </a:moveTo>
                <a:lnTo>
                  <a:pt x="0" y="2121408"/>
                </a:lnTo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2358389" y="3510533"/>
            <a:ext cx="5308600" cy="0"/>
          </a:xfrm>
          <a:custGeom>
            <a:avLst/>
            <a:gdLst/>
            <a:ahLst/>
            <a:cxnLst/>
            <a:rect l="l" t="t" r="r" b="b"/>
            <a:pathLst>
              <a:path w="5308600" h="0">
                <a:moveTo>
                  <a:pt x="0" y="0"/>
                </a:moveTo>
                <a:lnTo>
                  <a:pt x="5308092" y="0"/>
                </a:lnTo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584704" y="1975103"/>
            <a:ext cx="1693545" cy="822325"/>
          </a:xfrm>
          <a:custGeom>
            <a:avLst/>
            <a:gdLst/>
            <a:ahLst/>
            <a:cxnLst/>
            <a:rect l="l" t="t" r="r" b="b"/>
            <a:pathLst>
              <a:path w="1693545" h="822325">
                <a:moveTo>
                  <a:pt x="0" y="722502"/>
                </a:moveTo>
                <a:lnTo>
                  <a:pt x="45173" y="731147"/>
                </a:lnTo>
                <a:lnTo>
                  <a:pt x="90328" y="737645"/>
                </a:lnTo>
                <a:lnTo>
                  <a:pt x="135477" y="739821"/>
                </a:lnTo>
                <a:lnTo>
                  <a:pt x="180632" y="735499"/>
                </a:lnTo>
                <a:lnTo>
                  <a:pt x="225806" y="722502"/>
                </a:lnTo>
                <a:lnTo>
                  <a:pt x="262754" y="698665"/>
                </a:lnTo>
                <a:lnTo>
                  <a:pt x="298934" y="662272"/>
                </a:lnTo>
                <a:lnTo>
                  <a:pt x="335121" y="620855"/>
                </a:lnTo>
                <a:lnTo>
                  <a:pt x="372091" y="581946"/>
                </a:lnTo>
                <a:lnTo>
                  <a:pt x="410620" y="553078"/>
                </a:lnTo>
                <a:lnTo>
                  <a:pt x="451484" y="541782"/>
                </a:lnTo>
                <a:lnTo>
                  <a:pt x="489843" y="549420"/>
                </a:lnTo>
                <a:lnTo>
                  <a:pt x="531323" y="569701"/>
                </a:lnTo>
                <a:lnTo>
                  <a:pt x="574442" y="598675"/>
                </a:lnTo>
                <a:lnTo>
                  <a:pt x="617719" y="632392"/>
                </a:lnTo>
                <a:lnTo>
                  <a:pt x="659672" y="666902"/>
                </a:lnTo>
                <a:lnTo>
                  <a:pt x="698819" y="698256"/>
                </a:lnTo>
                <a:lnTo>
                  <a:pt x="733679" y="722502"/>
                </a:lnTo>
                <a:lnTo>
                  <a:pt x="772987" y="752815"/>
                </a:lnTo>
                <a:lnTo>
                  <a:pt x="804150" y="784590"/>
                </a:lnTo>
                <a:lnTo>
                  <a:pt x="832589" y="810239"/>
                </a:lnTo>
                <a:lnTo>
                  <a:pt x="863722" y="822172"/>
                </a:lnTo>
                <a:lnTo>
                  <a:pt x="902969" y="812800"/>
                </a:lnTo>
                <a:lnTo>
                  <a:pt x="930007" y="793016"/>
                </a:lnTo>
                <a:lnTo>
                  <a:pt x="960292" y="761164"/>
                </a:lnTo>
                <a:lnTo>
                  <a:pt x="992895" y="720772"/>
                </a:lnTo>
                <a:lnTo>
                  <a:pt x="1026887" y="675368"/>
                </a:lnTo>
                <a:lnTo>
                  <a:pt x="1061340" y="628483"/>
                </a:lnTo>
                <a:lnTo>
                  <a:pt x="1095323" y="583644"/>
                </a:lnTo>
                <a:lnTo>
                  <a:pt x="1127907" y="544381"/>
                </a:lnTo>
                <a:lnTo>
                  <a:pt x="1158164" y="514222"/>
                </a:lnTo>
                <a:lnTo>
                  <a:pt x="1185163" y="496696"/>
                </a:lnTo>
                <a:lnTo>
                  <a:pt x="1208020" y="496138"/>
                </a:lnTo>
                <a:lnTo>
                  <a:pt x="1227156" y="511186"/>
                </a:lnTo>
                <a:lnTo>
                  <a:pt x="1243734" y="536824"/>
                </a:lnTo>
                <a:lnTo>
                  <a:pt x="1258917" y="568037"/>
                </a:lnTo>
                <a:lnTo>
                  <a:pt x="1273867" y="599811"/>
                </a:lnTo>
                <a:lnTo>
                  <a:pt x="1289746" y="627130"/>
                </a:lnTo>
                <a:lnTo>
                  <a:pt x="1307716" y="644979"/>
                </a:lnTo>
                <a:lnTo>
                  <a:pt x="1328941" y="648343"/>
                </a:lnTo>
                <a:lnTo>
                  <a:pt x="1354582" y="632206"/>
                </a:lnTo>
                <a:lnTo>
                  <a:pt x="1393304" y="585529"/>
                </a:lnTo>
                <a:lnTo>
                  <a:pt x="1436479" y="518711"/>
                </a:lnTo>
                <a:lnTo>
                  <a:pt x="1459504" y="478799"/>
                </a:lnTo>
                <a:lnTo>
                  <a:pt x="1483364" y="435110"/>
                </a:lnTo>
                <a:lnTo>
                  <a:pt x="1507966" y="388064"/>
                </a:lnTo>
                <a:lnTo>
                  <a:pt x="1533217" y="338081"/>
                </a:lnTo>
                <a:lnTo>
                  <a:pt x="1559024" y="285580"/>
                </a:lnTo>
                <a:lnTo>
                  <a:pt x="1585296" y="230982"/>
                </a:lnTo>
                <a:lnTo>
                  <a:pt x="1611938" y="174705"/>
                </a:lnTo>
                <a:lnTo>
                  <a:pt x="1638859" y="117169"/>
                </a:lnTo>
                <a:lnTo>
                  <a:pt x="1665965" y="58794"/>
                </a:lnTo>
                <a:lnTo>
                  <a:pt x="1693163" y="0"/>
                </a:lnTo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277867" y="1991867"/>
            <a:ext cx="56515" cy="1066800"/>
          </a:xfrm>
          <a:custGeom>
            <a:avLst/>
            <a:gdLst/>
            <a:ahLst/>
            <a:cxnLst/>
            <a:rect l="l" t="t" r="r" b="b"/>
            <a:pathLst>
              <a:path w="56514" h="1066800">
                <a:moveTo>
                  <a:pt x="0" y="0"/>
                </a:moveTo>
                <a:lnTo>
                  <a:pt x="56387" y="106680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334255" y="1949195"/>
            <a:ext cx="1312545" cy="1109980"/>
          </a:xfrm>
          <a:custGeom>
            <a:avLst/>
            <a:gdLst/>
            <a:ahLst/>
            <a:cxnLst/>
            <a:rect l="l" t="t" r="r" b="b"/>
            <a:pathLst>
              <a:path w="1312545" h="1109980">
                <a:moveTo>
                  <a:pt x="0" y="1109471"/>
                </a:moveTo>
                <a:lnTo>
                  <a:pt x="26908" y="1054208"/>
                </a:lnTo>
                <a:lnTo>
                  <a:pt x="53707" y="1000124"/>
                </a:lnTo>
                <a:lnTo>
                  <a:pt x="80278" y="948407"/>
                </a:lnTo>
                <a:lnTo>
                  <a:pt x="106500" y="900247"/>
                </a:lnTo>
                <a:lnTo>
                  <a:pt x="132255" y="856830"/>
                </a:lnTo>
                <a:lnTo>
                  <a:pt x="157423" y="819347"/>
                </a:lnTo>
                <a:lnTo>
                  <a:pt x="181886" y="788985"/>
                </a:lnTo>
                <a:lnTo>
                  <a:pt x="228219" y="754379"/>
                </a:lnTo>
                <a:lnTo>
                  <a:pt x="246872" y="757022"/>
                </a:lnTo>
                <a:lnTo>
                  <a:pt x="263360" y="775370"/>
                </a:lnTo>
                <a:lnTo>
                  <a:pt x="278366" y="805163"/>
                </a:lnTo>
                <a:lnTo>
                  <a:pt x="292576" y="842142"/>
                </a:lnTo>
                <a:lnTo>
                  <a:pt x="306673" y="882046"/>
                </a:lnTo>
                <a:lnTo>
                  <a:pt x="321341" y="920617"/>
                </a:lnTo>
                <a:lnTo>
                  <a:pt x="337265" y="953596"/>
                </a:lnTo>
                <a:lnTo>
                  <a:pt x="355129" y="976721"/>
                </a:lnTo>
                <a:lnTo>
                  <a:pt x="375617" y="985734"/>
                </a:lnTo>
                <a:lnTo>
                  <a:pt x="399415" y="976376"/>
                </a:lnTo>
                <a:lnTo>
                  <a:pt x="436888" y="928921"/>
                </a:lnTo>
                <a:lnTo>
                  <a:pt x="457785" y="891877"/>
                </a:lnTo>
                <a:lnTo>
                  <a:pt x="479850" y="848006"/>
                </a:lnTo>
                <a:lnTo>
                  <a:pt x="502882" y="798848"/>
                </a:lnTo>
                <a:lnTo>
                  <a:pt x="526677" y="745943"/>
                </a:lnTo>
                <a:lnTo>
                  <a:pt x="551032" y="690828"/>
                </a:lnTo>
                <a:lnTo>
                  <a:pt x="575744" y="635044"/>
                </a:lnTo>
                <a:lnTo>
                  <a:pt x="600610" y="580129"/>
                </a:lnTo>
                <a:lnTo>
                  <a:pt x="625427" y="527623"/>
                </a:lnTo>
                <a:lnTo>
                  <a:pt x="649993" y="479065"/>
                </a:lnTo>
                <a:lnTo>
                  <a:pt x="674104" y="435994"/>
                </a:lnTo>
                <a:lnTo>
                  <a:pt x="697558" y="399948"/>
                </a:lnTo>
                <a:lnTo>
                  <a:pt x="741680" y="355091"/>
                </a:lnTo>
                <a:lnTo>
                  <a:pt x="767432" y="349027"/>
                </a:lnTo>
                <a:lnTo>
                  <a:pt x="792495" y="358370"/>
                </a:lnTo>
                <a:lnTo>
                  <a:pt x="840946" y="410953"/>
                </a:lnTo>
                <a:lnTo>
                  <a:pt x="864533" y="448029"/>
                </a:lnTo>
                <a:lnTo>
                  <a:pt x="887825" y="488187"/>
                </a:lnTo>
                <a:lnTo>
                  <a:pt x="910921" y="528346"/>
                </a:lnTo>
                <a:lnTo>
                  <a:pt x="933920" y="565422"/>
                </a:lnTo>
                <a:lnTo>
                  <a:pt x="956921" y="596336"/>
                </a:lnTo>
                <a:lnTo>
                  <a:pt x="980022" y="618005"/>
                </a:lnTo>
                <a:lnTo>
                  <a:pt x="1003323" y="627348"/>
                </a:lnTo>
                <a:lnTo>
                  <a:pt x="1026922" y="621283"/>
                </a:lnTo>
                <a:lnTo>
                  <a:pt x="1070181" y="573666"/>
                </a:lnTo>
                <a:lnTo>
                  <a:pt x="1093212" y="535641"/>
                </a:lnTo>
                <a:lnTo>
                  <a:pt x="1116761" y="490338"/>
                </a:lnTo>
                <a:lnTo>
                  <a:pt x="1140517" y="439408"/>
                </a:lnTo>
                <a:lnTo>
                  <a:pt x="1164168" y="384499"/>
                </a:lnTo>
                <a:lnTo>
                  <a:pt x="1187402" y="327263"/>
                </a:lnTo>
                <a:lnTo>
                  <a:pt x="1209907" y="269348"/>
                </a:lnTo>
                <a:lnTo>
                  <a:pt x="1231371" y="212404"/>
                </a:lnTo>
                <a:lnTo>
                  <a:pt x="1251482" y="158082"/>
                </a:lnTo>
                <a:lnTo>
                  <a:pt x="1269929" y="108030"/>
                </a:lnTo>
                <a:lnTo>
                  <a:pt x="1286399" y="63899"/>
                </a:lnTo>
                <a:lnTo>
                  <a:pt x="1300581" y="27339"/>
                </a:lnTo>
                <a:lnTo>
                  <a:pt x="1312164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330957" y="2065781"/>
            <a:ext cx="5137785" cy="3175"/>
          </a:xfrm>
          <a:custGeom>
            <a:avLst/>
            <a:gdLst/>
            <a:ahLst/>
            <a:cxnLst/>
            <a:rect l="l" t="t" r="r" b="b"/>
            <a:pathLst>
              <a:path w="5137784" h="3175">
                <a:moveTo>
                  <a:pt x="0" y="3048"/>
                </a:moveTo>
                <a:lnTo>
                  <a:pt x="5137404" y="0"/>
                </a:lnTo>
              </a:path>
            </a:pathLst>
          </a:custGeom>
          <a:ln w="28956">
            <a:solidFill>
              <a:srgbClr val="3333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5657088" y="1938527"/>
            <a:ext cx="144780" cy="1120140"/>
          </a:xfrm>
          <a:custGeom>
            <a:avLst/>
            <a:gdLst/>
            <a:ahLst/>
            <a:cxnLst/>
            <a:rect l="l" t="t" r="r" b="b"/>
            <a:pathLst>
              <a:path w="144779" h="1120139">
                <a:moveTo>
                  <a:pt x="0" y="0"/>
                </a:moveTo>
                <a:lnTo>
                  <a:pt x="144779" y="1120139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5801867" y="2380488"/>
            <a:ext cx="1638300" cy="678180"/>
          </a:xfrm>
          <a:custGeom>
            <a:avLst/>
            <a:gdLst/>
            <a:ahLst/>
            <a:cxnLst/>
            <a:rect l="l" t="t" r="r" b="b"/>
            <a:pathLst>
              <a:path w="1638300" h="678180">
                <a:moveTo>
                  <a:pt x="0" y="678180"/>
                </a:moveTo>
                <a:lnTo>
                  <a:pt x="23411" y="644271"/>
                </a:lnTo>
                <a:lnTo>
                  <a:pt x="46799" y="610362"/>
                </a:lnTo>
                <a:lnTo>
                  <a:pt x="70187" y="576452"/>
                </a:lnTo>
                <a:lnTo>
                  <a:pt x="93599" y="542544"/>
                </a:lnTo>
                <a:lnTo>
                  <a:pt x="114831" y="501223"/>
                </a:lnTo>
                <a:lnTo>
                  <a:pt x="134588" y="454961"/>
                </a:lnTo>
                <a:lnTo>
                  <a:pt x="157249" y="418582"/>
                </a:lnTo>
                <a:lnTo>
                  <a:pt x="187198" y="406908"/>
                </a:lnTo>
                <a:lnTo>
                  <a:pt x="212468" y="423955"/>
                </a:lnTo>
                <a:lnTo>
                  <a:pt x="240984" y="460483"/>
                </a:lnTo>
                <a:lnTo>
                  <a:pt x="272097" y="505809"/>
                </a:lnTo>
                <a:lnTo>
                  <a:pt x="305157" y="549251"/>
                </a:lnTo>
                <a:lnTo>
                  <a:pt x="339515" y="580127"/>
                </a:lnTo>
                <a:lnTo>
                  <a:pt x="374523" y="587756"/>
                </a:lnTo>
                <a:lnTo>
                  <a:pt x="401504" y="572380"/>
                </a:lnTo>
                <a:lnTo>
                  <a:pt x="429684" y="541119"/>
                </a:lnTo>
                <a:lnTo>
                  <a:pt x="458787" y="499267"/>
                </a:lnTo>
                <a:lnTo>
                  <a:pt x="488537" y="452119"/>
                </a:lnTo>
                <a:lnTo>
                  <a:pt x="518655" y="404972"/>
                </a:lnTo>
                <a:lnTo>
                  <a:pt x="548866" y="363120"/>
                </a:lnTo>
                <a:lnTo>
                  <a:pt x="578892" y="331859"/>
                </a:lnTo>
                <a:lnTo>
                  <a:pt x="608457" y="316484"/>
                </a:lnTo>
                <a:lnTo>
                  <a:pt x="637422" y="321150"/>
                </a:lnTo>
                <a:lnTo>
                  <a:pt x="665924" y="342598"/>
                </a:lnTo>
                <a:lnTo>
                  <a:pt x="694235" y="375000"/>
                </a:lnTo>
                <a:lnTo>
                  <a:pt x="722630" y="412527"/>
                </a:lnTo>
                <a:lnTo>
                  <a:pt x="751381" y="449352"/>
                </a:lnTo>
                <a:lnTo>
                  <a:pt x="780764" y="479647"/>
                </a:lnTo>
                <a:lnTo>
                  <a:pt x="811051" y="497583"/>
                </a:lnTo>
                <a:lnTo>
                  <a:pt x="842517" y="497331"/>
                </a:lnTo>
                <a:lnTo>
                  <a:pt x="895715" y="450327"/>
                </a:lnTo>
                <a:lnTo>
                  <a:pt x="923368" y="410204"/>
                </a:lnTo>
                <a:lnTo>
                  <a:pt x="951534" y="363522"/>
                </a:lnTo>
                <a:lnTo>
                  <a:pt x="980074" y="313674"/>
                </a:lnTo>
                <a:lnTo>
                  <a:pt x="1008847" y="264050"/>
                </a:lnTo>
                <a:lnTo>
                  <a:pt x="1037711" y="218042"/>
                </a:lnTo>
                <a:lnTo>
                  <a:pt x="1066525" y="179043"/>
                </a:lnTo>
                <a:lnTo>
                  <a:pt x="1095149" y="150444"/>
                </a:lnTo>
                <a:lnTo>
                  <a:pt x="1123441" y="135636"/>
                </a:lnTo>
                <a:lnTo>
                  <a:pt x="1154896" y="138178"/>
                </a:lnTo>
                <a:lnTo>
                  <a:pt x="1186733" y="157652"/>
                </a:lnTo>
                <a:lnTo>
                  <a:pt x="1218762" y="189220"/>
                </a:lnTo>
                <a:lnTo>
                  <a:pt x="1250791" y="228044"/>
                </a:lnTo>
                <a:lnTo>
                  <a:pt x="1282628" y="269287"/>
                </a:lnTo>
                <a:lnTo>
                  <a:pt x="1314083" y="308111"/>
                </a:lnTo>
                <a:lnTo>
                  <a:pt x="1344963" y="339679"/>
                </a:lnTo>
                <a:lnTo>
                  <a:pt x="1375079" y="359153"/>
                </a:lnTo>
                <a:lnTo>
                  <a:pt x="1404239" y="361696"/>
                </a:lnTo>
                <a:lnTo>
                  <a:pt x="1432435" y="348920"/>
                </a:lnTo>
                <a:lnTo>
                  <a:pt x="1486596" y="295552"/>
                </a:lnTo>
                <a:lnTo>
                  <a:pt x="1512757" y="257379"/>
                </a:lnTo>
                <a:lnTo>
                  <a:pt x="1538436" y="213160"/>
                </a:lnTo>
                <a:lnTo>
                  <a:pt x="1563732" y="164102"/>
                </a:lnTo>
                <a:lnTo>
                  <a:pt x="1588742" y="111417"/>
                </a:lnTo>
                <a:lnTo>
                  <a:pt x="1613565" y="56313"/>
                </a:lnTo>
                <a:lnTo>
                  <a:pt x="163830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2338577" y="1701545"/>
            <a:ext cx="5102860" cy="3175"/>
          </a:xfrm>
          <a:custGeom>
            <a:avLst/>
            <a:gdLst/>
            <a:ahLst/>
            <a:cxnLst/>
            <a:rect l="l" t="t" r="r" b="b"/>
            <a:pathLst>
              <a:path w="5102859" h="3175">
                <a:moveTo>
                  <a:pt x="0" y="3048"/>
                </a:moveTo>
                <a:lnTo>
                  <a:pt x="5102352" y="0"/>
                </a:lnTo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267961" y="2000250"/>
            <a:ext cx="10795" cy="1510665"/>
          </a:xfrm>
          <a:custGeom>
            <a:avLst/>
            <a:gdLst/>
            <a:ahLst/>
            <a:cxnLst/>
            <a:rect l="l" t="t" r="r" b="b"/>
            <a:pathLst>
              <a:path w="10795" h="1510664">
                <a:moveTo>
                  <a:pt x="0" y="0"/>
                </a:moveTo>
                <a:lnTo>
                  <a:pt x="10667" y="1510284"/>
                </a:lnTo>
              </a:path>
            </a:pathLst>
          </a:custGeom>
          <a:ln w="28956">
            <a:solidFill>
              <a:srgbClr val="4D4D4D"/>
            </a:solidFill>
            <a:prstDash val="dash"/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5633465" y="1959101"/>
            <a:ext cx="24765" cy="1551940"/>
          </a:xfrm>
          <a:custGeom>
            <a:avLst/>
            <a:gdLst/>
            <a:ahLst/>
            <a:cxnLst/>
            <a:rect l="l" t="t" r="r" b="b"/>
            <a:pathLst>
              <a:path w="24764" h="1551939">
                <a:moveTo>
                  <a:pt x="24384" y="0"/>
                </a:moveTo>
                <a:lnTo>
                  <a:pt x="0" y="1551432"/>
                </a:lnTo>
              </a:path>
            </a:pathLst>
          </a:custGeom>
          <a:ln w="28956">
            <a:solidFill>
              <a:srgbClr val="4D4D4D"/>
            </a:solidFill>
            <a:prstDash val="dash"/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1953049" y="1278609"/>
            <a:ext cx="314960" cy="240728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2340"/>
              </a:lnSpc>
            </a:pPr>
            <a:r>
              <a:rPr dirty="0" sz="2000" spc="-5" b="1">
                <a:solidFill>
                  <a:srgbClr val="666666"/>
                </a:solidFill>
                <a:latin typeface="Georgia"/>
                <a:cs typeface="Georgia"/>
              </a:rPr>
              <a:t>Number </a:t>
            </a:r>
            <a:r>
              <a:rPr dirty="0" sz="2000" b="1">
                <a:solidFill>
                  <a:srgbClr val="666666"/>
                </a:solidFill>
                <a:latin typeface="Georgia"/>
                <a:cs typeface="Georgia"/>
              </a:rPr>
              <a:t>of</a:t>
            </a:r>
            <a:r>
              <a:rPr dirty="0" sz="2000" spc="-65" b="1">
                <a:solidFill>
                  <a:srgbClr val="666666"/>
                </a:solidFill>
                <a:latin typeface="Georgia"/>
                <a:cs typeface="Georgia"/>
              </a:rPr>
              <a:t> </a:t>
            </a:r>
            <a:r>
              <a:rPr dirty="0" sz="2000" spc="-5" b="1">
                <a:solidFill>
                  <a:srgbClr val="666666"/>
                </a:solidFill>
                <a:latin typeface="Georgia"/>
                <a:cs typeface="Georgia"/>
              </a:rPr>
              <a:t>insects</a:t>
            </a:r>
            <a:endParaRPr sz="2000">
              <a:latin typeface="Georgia"/>
              <a:cs typeface="Georgi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410969" y="3509568"/>
            <a:ext cx="6511925" cy="1263015"/>
          </a:xfrm>
          <a:prstGeom prst="rect">
            <a:avLst/>
          </a:prstGeom>
        </p:spPr>
        <p:txBody>
          <a:bodyPr wrap="square" lIns="0" tIns="173990" rIns="0" bIns="0" rtlCol="0" vert="horz">
            <a:spAutoFit/>
          </a:bodyPr>
          <a:lstStyle/>
          <a:p>
            <a:pPr marL="3297554">
              <a:lnSpc>
                <a:spcPct val="100000"/>
              </a:lnSpc>
              <a:spcBef>
                <a:spcPts val="1370"/>
              </a:spcBef>
            </a:pPr>
            <a:r>
              <a:rPr dirty="0" sz="2000" spc="-5" b="1">
                <a:solidFill>
                  <a:srgbClr val="666666"/>
                </a:solidFill>
                <a:latin typeface="Georgia"/>
                <a:cs typeface="Georgia"/>
              </a:rPr>
              <a:t>Time</a:t>
            </a:r>
            <a:endParaRPr sz="2000">
              <a:latin typeface="Georgia"/>
              <a:cs typeface="Georgia"/>
            </a:endParaRPr>
          </a:p>
          <a:p>
            <a:pPr marL="355600" marR="5080" indent="-342900">
              <a:lnSpc>
                <a:spcPct val="100000"/>
              </a:lnSpc>
              <a:spcBef>
                <a:spcPts val="1270"/>
              </a:spcBef>
              <a:buChar char="•"/>
              <a:tabLst>
                <a:tab pos="354965" algn="l"/>
                <a:tab pos="355600" algn="l"/>
              </a:tabLst>
            </a:pPr>
            <a:r>
              <a:rPr dirty="0" sz="2000">
                <a:solidFill>
                  <a:srgbClr val="666666"/>
                </a:solidFill>
                <a:latin typeface="Georgia"/>
                <a:cs typeface="Georgia"/>
              </a:rPr>
              <a:t>BCAs </a:t>
            </a:r>
            <a:r>
              <a:rPr dirty="0" sz="2000" spc="-5">
                <a:solidFill>
                  <a:srgbClr val="666666"/>
                </a:solidFill>
                <a:latin typeface="Georgia"/>
                <a:cs typeface="Georgia"/>
              </a:rPr>
              <a:t>take longer to </a:t>
            </a:r>
            <a:r>
              <a:rPr dirty="0" sz="2000">
                <a:solidFill>
                  <a:srgbClr val="666666"/>
                </a:solidFill>
                <a:latin typeface="Georgia"/>
                <a:cs typeface="Georgia"/>
              </a:rPr>
              <a:t>lower </a:t>
            </a:r>
            <a:r>
              <a:rPr dirty="0" sz="2000" spc="-5">
                <a:solidFill>
                  <a:srgbClr val="666666"/>
                </a:solidFill>
                <a:latin typeface="Georgia"/>
                <a:cs typeface="Georgia"/>
              </a:rPr>
              <a:t>pest populations </a:t>
            </a:r>
            <a:r>
              <a:rPr dirty="0" sz="2000">
                <a:solidFill>
                  <a:srgbClr val="666666"/>
                </a:solidFill>
                <a:latin typeface="Georgia"/>
                <a:cs typeface="Georgia"/>
              </a:rPr>
              <a:t>under </a:t>
            </a:r>
            <a:r>
              <a:rPr dirty="0" sz="2000" spc="5">
                <a:solidFill>
                  <a:srgbClr val="666666"/>
                </a:solidFill>
                <a:latin typeface="Georgia"/>
                <a:cs typeface="Georgia"/>
              </a:rPr>
              <a:t>non-  </a:t>
            </a:r>
            <a:r>
              <a:rPr dirty="0" sz="2000" spc="-5">
                <a:solidFill>
                  <a:srgbClr val="666666"/>
                </a:solidFill>
                <a:latin typeface="Georgia"/>
                <a:cs typeface="Georgia"/>
              </a:rPr>
              <a:t>damaging levels compared </a:t>
            </a:r>
            <a:r>
              <a:rPr dirty="0" sz="2000">
                <a:solidFill>
                  <a:srgbClr val="666666"/>
                </a:solidFill>
                <a:latin typeface="Georgia"/>
                <a:cs typeface="Georgia"/>
              </a:rPr>
              <a:t>to</a:t>
            </a:r>
            <a:r>
              <a:rPr dirty="0" sz="2000" spc="-50">
                <a:solidFill>
                  <a:srgbClr val="666666"/>
                </a:solidFill>
                <a:latin typeface="Georgia"/>
                <a:cs typeface="Georgia"/>
              </a:rPr>
              <a:t> </a:t>
            </a:r>
            <a:r>
              <a:rPr dirty="0" sz="2000" spc="-5">
                <a:solidFill>
                  <a:srgbClr val="666666"/>
                </a:solidFill>
                <a:latin typeface="Georgia"/>
                <a:cs typeface="Georgia"/>
              </a:rPr>
              <a:t>pesticides</a:t>
            </a:r>
            <a:endParaRPr sz="2000">
              <a:latin typeface="Georgia"/>
              <a:cs typeface="Georgia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767328" y="1100327"/>
            <a:ext cx="2722245" cy="368935"/>
          </a:xfrm>
          <a:custGeom>
            <a:avLst/>
            <a:gdLst/>
            <a:ahLst/>
            <a:cxnLst/>
            <a:rect l="l" t="t" r="r" b="b"/>
            <a:pathLst>
              <a:path w="2722245" h="368934">
                <a:moveTo>
                  <a:pt x="0" y="368808"/>
                </a:moveTo>
                <a:lnTo>
                  <a:pt x="2721864" y="368808"/>
                </a:lnTo>
                <a:lnTo>
                  <a:pt x="2721864" y="0"/>
                </a:lnTo>
                <a:lnTo>
                  <a:pt x="0" y="0"/>
                </a:lnTo>
                <a:lnTo>
                  <a:pt x="0" y="368808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7440930" y="1521713"/>
            <a:ext cx="658495" cy="399415"/>
          </a:xfrm>
          <a:custGeom>
            <a:avLst/>
            <a:gdLst/>
            <a:ahLst/>
            <a:cxnLst/>
            <a:rect l="l" t="t" r="r" b="b"/>
            <a:pathLst>
              <a:path w="658495" h="399414">
                <a:moveTo>
                  <a:pt x="0" y="399288"/>
                </a:moveTo>
                <a:lnTo>
                  <a:pt x="658368" y="399288"/>
                </a:lnTo>
                <a:lnTo>
                  <a:pt x="658368" y="0"/>
                </a:lnTo>
                <a:lnTo>
                  <a:pt x="0" y="0"/>
                </a:lnTo>
                <a:lnTo>
                  <a:pt x="0" y="399288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7440930" y="1882901"/>
            <a:ext cx="1691639" cy="399415"/>
          </a:xfrm>
          <a:custGeom>
            <a:avLst/>
            <a:gdLst/>
            <a:ahLst/>
            <a:cxnLst/>
            <a:rect l="l" t="t" r="r" b="b"/>
            <a:pathLst>
              <a:path w="1691640" h="399414">
                <a:moveTo>
                  <a:pt x="0" y="399288"/>
                </a:moveTo>
                <a:lnTo>
                  <a:pt x="1691639" y="399288"/>
                </a:lnTo>
                <a:lnTo>
                  <a:pt x="1691639" y="0"/>
                </a:lnTo>
                <a:lnTo>
                  <a:pt x="0" y="0"/>
                </a:lnTo>
                <a:lnTo>
                  <a:pt x="0" y="399288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4326635" y="1476374"/>
            <a:ext cx="497840" cy="569595"/>
          </a:xfrm>
          <a:custGeom>
            <a:avLst/>
            <a:gdLst/>
            <a:ahLst/>
            <a:cxnLst/>
            <a:rect l="l" t="t" r="r" b="b"/>
            <a:pathLst>
              <a:path w="497839" h="569594">
                <a:moveTo>
                  <a:pt x="23749" y="463042"/>
                </a:moveTo>
                <a:lnTo>
                  <a:pt x="19812" y="465836"/>
                </a:lnTo>
                <a:lnTo>
                  <a:pt x="18923" y="469900"/>
                </a:lnTo>
                <a:lnTo>
                  <a:pt x="0" y="569468"/>
                </a:lnTo>
                <a:lnTo>
                  <a:pt x="19102" y="562991"/>
                </a:lnTo>
                <a:lnTo>
                  <a:pt x="15621" y="562991"/>
                </a:lnTo>
                <a:lnTo>
                  <a:pt x="4190" y="552957"/>
                </a:lnTo>
                <a:lnTo>
                  <a:pt x="22677" y="531742"/>
                </a:lnTo>
                <a:lnTo>
                  <a:pt x="33909" y="472821"/>
                </a:lnTo>
                <a:lnTo>
                  <a:pt x="34671" y="468630"/>
                </a:lnTo>
                <a:lnTo>
                  <a:pt x="32003" y="464693"/>
                </a:lnTo>
                <a:lnTo>
                  <a:pt x="27939" y="463931"/>
                </a:lnTo>
                <a:lnTo>
                  <a:pt x="23749" y="463042"/>
                </a:lnTo>
                <a:close/>
              </a:path>
              <a:path w="497839" h="569594">
                <a:moveTo>
                  <a:pt x="22677" y="531742"/>
                </a:moveTo>
                <a:lnTo>
                  <a:pt x="4190" y="552957"/>
                </a:lnTo>
                <a:lnTo>
                  <a:pt x="15621" y="562991"/>
                </a:lnTo>
                <a:lnTo>
                  <a:pt x="18719" y="559435"/>
                </a:lnTo>
                <a:lnTo>
                  <a:pt x="17399" y="559435"/>
                </a:lnTo>
                <a:lnTo>
                  <a:pt x="7492" y="550799"/>
                </a:lnTo>
                <a:lnTo>
                  <a:pt x="19839" y="546633"/>
                </a:lnTo>
                <a:lnTo>
                  <a:pt x="22677" y="531742"/>
                </a:lnTo>
                <a:close/>
              </a:path>
              <a:path w="497839" h="569594">
                <a:moveTo>
                  <a:pt x="94996" y="521207"/>
                </a:moveTo>
                <a:lnTo>
                  <a:pt x="91059" y="522605"/>
                </a:lnTo>
                <a:lnTo>
                  <a:pt x="34054" y="541837"/>
                </a:lnTo>
                <a:lnTo>
                  <a:pt x="15621" y="562991"/>
                </a:lnTo>
                <a:lnTo>
                  <a:pt x="19102" y="562991"/>
                </a:lnTo>
                <a:lnTo>
                  <a:pt x="95885" y="536956"/>
                </a:lnTo>
                <a:lnTo>
                  <a:pt x="99949" y="535686"/>
                </a:lnTo>
                <a:lnTo>
                  <a:pt x="102108" y="531368"/>
                </a:lnTo>
                <a:lnTo>
                  <a:pt x="100711" y="527304"/>
                </a:lnTo>
                <a:lnTo>
                  <a:pt x="99313" y="523367"/>
                </a:lnTo>
                <a:lnTo>
                  <a:pt x="94996" y="521207"/>
                </a:lnTo>
                <a:close/>
              </a:path>
              <a:path w="497839" h="569594">
                <a:moveTo>
                  <a:pt x="19839" y="546633"/>
                </a:moveTo>
                <a:lnTo>
                  <a:pt x="7492" y="550799"/>
                </a:lnTo>
                <a:lnTo>
                  <a:pt x="17399" y="559435"/>
                </a:lnTo>
                <a:lnTo>
                  <a:pt x="19839" y="546633"/>
                </a:lnTo>
                <a:close/>
              </a:path>
              <a:path w="497839" h="569594">
                <a:moveTo>
                  <a:pt x="34054" y="541837"/>
                </a:moveTo>
                <a:lnTo>
                  <a:pt x="19839" y="546633"/>
                </a:lnTo>
                <a:lnTo>
                  <a:pt x="17399" y="559435"/>
                </a:lnTo>
                <a:lnTo>
                  <a:pt x="18719" y="559435"/>
                </a:lnTo>
                <a:lnTo>
                  <a:pt x="34054" y="541837"/>
                </a:lnTo>
                <a:close/>
              </a:path>
              <a:path w="497839" h="569594">
                <a:moveTo>
                  <a:pt x="486028" y="0"/>
                </a:moveTo>
                <a:lnTo>
                  <a:pt x="22677" y="531742"/>
                </a:lnTo>
                <a:lnTo>
                  <a:pt x="19839" y="546633"/>
                </a:lnTo>
                <a:lnTo>
                  <a:pt x="34054" y="541837"/>
                </a:lnTo>
                <a:lnTo>
                  <a:pt x="497586" y="9906"/>
                </a:lnTo>
                <a:lnTo>
                  <a:pt x="486028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5421884" y="1553717"/>
            <a:ext cx="236854" cy="405130"/>
          </a:xfrm>
          <a:custGeom>
            <a:avLst/>
            <a:gdLst/>
            <a:ahLst/>
            <a:cxnLst/>
            <a:rect l="l" t="t" r="r" b="b"/>
            <a:pathLst>
              <a:path w="236854" h="405130">
                <a:moveTo>
                  <a:pt x="151891" y="338708"/>
                </a:moveTo>
                <a:lnTo>
                  <a:pt x="147192" y="339851"/>
                </a:lnTo>
                <a:lnTo>
                  <a:pt x="145033" y="343534"/>
                </a:lnTo>
                <a:lnTo>
                  <a:pt x="143001" y="347217"/>
                </a:lnTo>
                <a:lnTo>
                  <a:pt x="144271" y="351789"/>
                </a:lnTo>
                <a:lnTo>
                  <a:pt x="147827" y="353948"/>
                </a:lnTo>
                <a:lnTo>
                  <a:pt x="235585" y="404621"/>
                </a:lnTo>
                <a:lnTo>
                  <a:pt x="235667" y="395223"/>
                </a:lnTo>
                <a:lnTo>
                  <a:pt x="221487" y="395223"/>
                </a:lnTo>
                <a:lnTo>
                  <a:pt x="207499" y="370744"/>
                </a:lnTo>
                <a:lnTo>
                  <a:pt x="151891" y="338708"/>
                </a:lnTo>
                <a:close/>
              </a:path>
              <a:path w="236854" h="405130">
                <a:moveTo>
                  <a:pt x="207499" y="370744"/>
                </a:moveTo>
                <a:lnTo>
                  <a:pt x="221487" y="395223"/>
                </a:lnTo>
                <a:lnTo>
                  <a:pt x="228203" y="391413"/>
                </a:lnTo>
                <a:lnTo>
                  <a:pt x="220471" y="391413"/>
                </a:lnTo>
                <a:lnTo>
                  <a:pt x="220585" y="378286"/>
                </a:lnTo>
                <a:lnTo>
                  <a:pt x="207499" y="370744"/>
                </a:lnTo>
                <a:close/>
              </a:path>
              <a:path w="236854" h="405130">
                <a:moveTo>
                  <a:pt x="233171" y="295655"/>
                </a:moveTo>
                <a:lnTo>
                  <a:pt x="224789" y="295655"/>
                </a:lnTo>
                <a:lnTo>
                  <a:pt x="221361" y="298957"/>
                </a:lnTo>
                <a:lnTo>
                  <a:pt x="221232" y="303275"/>
                </a:lnTo>
                <a:lnTo>
                  <a:pt x="220715" y="363256"/>
                </a:lnTo>
                <a:lnTo>
                  <a:pt x="234695" y="387730"/>
                </a:lnTo>
                <a:lnTo>
                  <a:pt x="221487" y="395223"/>
                </a:lnTo>
                <a:lnTo>
                  <a:pt x="235667" y="395223"/>
                </a:lnTo>
                <a:lnTo>
                  <a:pt x="236474" y="303275"/>
                </a:lnTo>
                <a:lnTo>
                  <a:pt x="236474" y="298957"/>
                </a:lnTo>
                <a:lnTo>
                  <a:pt x="233171" y="295655"/>
                </a:lnTo>
                <a:close/>
              </a:path>
              <a:path w="236854" h="405130">
                <a:moveTo>
                  <a:pt x="220585" y="378286"/>
                </a:moveTo>
                <a:lnTo>
                  <a:pt x="220471" y="391413"/>
                </a:lnTo>
                <a:lnTo>
                  <a:pt x="231901" y="384809"/>
                </a:lnTo>
                <a:lnTo>
                  <a:pt x="220585" y="378286"/>
                </a:lnTo>
                <a:close/>
              </a:path>
              <a:path w="236854" h="405130">
                <a:moveTo>
                  <a:pt x="220715" y="363256"/>
                </a:moveTo>
                <a:lnTo>
                  <a:pt x="220585" y="378286"/>
                </a:lnTo>
                <a:lnTo>
                  <a:pt x="231901" y="384809"/>
                </a:lnTo>
                <a:lnTo>
                  <a:pt x="220471" y="391413"/>
                </a:lnTo>
                <a:lnTo>
                  <a:pt x="228203" y="391413"/>
                </a:lnTo>
                <a:lnTo>
                  <a:pt x="234695" y="387730"/>
                </a:lnTo>
                <a:lnTo>
                  <a:pt x="220715" y="363256"/>
                </a:lnTo>
                <a:close/>
              </a:path>
              <a:path w="236854" h="405130">
                <a:moveTo>
                  <a:pt x="13207" y="0"/>
                </a:moveTo>
                <a:lnTo>
                  <a:pt x="0" y="7619"/>
                </a:lnTo>
                <a:lnTo>
                  <a:pt x="207499" y="370744"/>
                </a:lnTo>
                <a:lnTo>
                  <a:pt x="220585" y="378286"/>
                </a:lnTo>
                <a:lnTo>
                  <a:pt x="220715" y="363256"/>
                </a:lnTo>
                <a:lnTo>
                  <a:pt x="13207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2330957" y="2413253"/>
            <a:ext cx="5137785" cy="3175"/>
          </a:xfrm>
          <a:custGeom>
            <a:avLst/>
            <a:gdLst/>
            <a:ahLst/>
            <a:cxnLst/>
            <a:rect l="l" t="t" r="r" b="b"/>
            <a:pathLst>
              <a:path w="5137784" h="3175">
                <a:moveTo>
                  <a:pt x="0" y="3047"/>
                </a:moveTo>
                <a:lnTo>
                  <a:pt x="5137404" y="0"/>
                </a:lnTo>
              </a:path>
            </a:pathLst>
          </a:custGeom>
          <a:ln w="28956">
            <a:solidFill>
              <a:srgbClr val="C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7440930" y="2646425"/>
            <a:ext cx="1703070" cy="0"/>
          </a:xfrm>
          <a:custGeom>
            <a:avLst/>
            <a:gdLst/>
            <a:ahLst/>
            <a:cxnLst/>
            <a:rect l="l" t="t" r="r" b="b"/>
            <a:pathLst>
              <a:path w="1703070" h="0">
                <a:moveTo>
                  <a:pt x="0" y="0"/>
                </a:moveTo>
                <a:lnTo>
                  <a:pt x="1703070" y="0"/>
                </a:lnTo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7440930" y="2247138"/>
            <a:ext cx="1703070" cy="399415"/>
          </a:xfrm>
          <a:custGeom>
            <a:avLst/>
            <a:gdLst/>
            <a:ahLst/>
            <a:cxnLst/>
            <a:rect l="l" t="t" r="r" b="b"/>
            <a:pathLst>
              <a:path w="1703070" h="399414">
                <a:moveTo>
                  <a:pt x="1703070" y="0"/>
                </a:moveTo>
                <a:lnTo>
                  <a:pt x="0" y="0"/>
                </a:lnTo>
                <a:lnTo>
                  <a:pt x="0" y="399288"/>
                </a:lnTo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 txBox="1"/>
          <p:nvPr/>
        </p:nvSpPr>
        <p:spPr>
          <a:xfrm>
            <a:off x="3846703" y="995685"/>
            <a:ext cx="5238115" cy="1605915"/>
          </a:xfrm>
          <a:prstGeom prst="rect">
            <a:avLst/>
          </a:prstGeom>
        </p:spPr>
        <p:txBody>
          <a:bodyPr wrap="square" lIns="0" tIns="142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20"/>
              </a:spcBef>
            </a:pPr>
            <a:r>
              <a:rPr dirty="0" sz="1800" spc="-5" b="1">
                <a:solidFill>
                  <a:srgbClr val="666666"/>
                </a:solidFill>
                <a:latin typeface="Georgia"/>
                <a:cs typeface="Georgia"/>
              </a:rPr>
              <a:t>Management</a:t>
            </a:r>
            <a:r>
              <a:rPr dirty="0" sz="1800" spc="-10" b="1">
                <a:solidFill>
                  <a:srgbClr val="666666"/>
                </a:solidFill>
                <a:latin typeface="Georgia"/>
                <a:cs typeface="Georgia"/>
              </a:rPr>
              <a:t> </a:t>
            </a:r>
            <a:r>
              <a:rPr dirty="0" sz="1800" b="1">
                <a:solidFill>
                  <a:srgbClr val="666666"/>
                </a:solidFill>
                <a:latin typeface="Georgia"/>
                <a:cs typeface="Georgia"/>
              </a:rPr>
              <a:t>activity</a:t>
            </a:r>
            <a:endParaRPr sz="1800">
              <a:latin typeface="Georgia"/>
              <a:cs typeface="Georgia"/>
            </a:endParaRPr>
          </a:p>
          <a:p>
            <a:pPr algn="r" marR="1073785">
              <a:lnSpc>
                <a:spcPct val="100000"/>
              </a:lnSpc>
              <a:spcBef>
                <a:spcPts val="1145"/>
              </a:spcBef>
            </a:pPr>
            <a:r>
              <a:rPr dirty="0" sz="2000" spc="-5" b="1">
                <a:solidFill>
                  <a:srgbClr val="666666"/>
                </a:solidFill>
                <a:latin typeface="Georgia"/>
                <a:cs typeface="Georgia"/>
              </a:rPr>
              <a:t>E</a:t>
            </a:r>
            <a:r>
              <a:rPr dirty="0" sz="2000" spc="-10" b="1">
                <a:solidFill>
                  <a:srgbClr val="666666"/>
                </a:solidFill>
                <a:latin typeface="Georgia"/>
                <a:cs typeface="Georgia"/>
              </a:rPr>
              <a:t>I</a:t>
            </a:r>
            <a:r>
              <a:rPr dirty="0" sz="2000" b="1">
                <a:solidFill>
                  <a:srgbClr val="666666"/>
                </a:solidFill>
                <a:latin typeface="Georgia"/>
                <a:cs typeface="Georgia"/>
              </a:rPr>
              <a:t>L</a:t>
            </a:r>
            <a:endParaRPr sz="2000">
              <a:latin typeface="Georgia"/>
              <a:cs typeface="Georgia"/>
            </a:endParaRPr>
          </a:p>
          <a:p>
            <a:pPr algn="r" marR="50165">
              <a:lnSpc>
                <a:spcPct val="100000"/>
              </a:lnSpc>
              <a:spcBef>
                <a:spcPts val="445"/>
              </a:spcBef>
            </a:pPr>
            <a:r>
              <a:rPr dirty="0" sz="2000" b="1">
                <a:solidFill>
                  <a:srgbClr val="4D4DFF"/>
                </a:solidFill>
                <a:latin typeface="Georgia"/>
                <a:cs typeface="Georgia"/>
              </a:rPr>
              <a:t>ET</a:t>
            </a:r>
            <a:r>
              <a:rPr dirty="0" sz="2000" spc="-100" b="1">
                <a:solidFill>
                  <a:srgbClr val="4D4DFF"/>
                </a:solidFill>
                <a:latin typeface="Georgia"/>
                <a:cs typeface="Georgia"/>
              </a:rPr>
              <a:t> </a:t>
            </a:r>
            <a:r>
              <a:rPr dirty="0" sz="1400" b="1">
                <a:solidFill>
                  <a:srgbClr val="4D4DFF"/>
                </a:solidFill>
                <a:latin typeface="Georgia"/>
                <a:cs typeface="Georgia"/>
              </a:rPr>
              <a:t>(pesticides)</a:t>
            </a:r>
            <a:endParaRPr sz="1400">
              <a:latin typeface="Georgia"/>
              <a:cs typeface="Georgia"/>
            </a:endParaRPr>
          </a:p>
          <a:p>
            <a:pPr algn="r" marR="5080">
              <a:lnSpc>
                <a:spcPct val="100000"/>
              </a:lnSpc>
              <a:spcBef>
                <a:spcPts val="470"/>
              </a:spcBef>
            </a:pPr>
            <a:r>
              <a:rPr dirty="0" sz="2000" b="1">
                <a:solidFill>
                  <a:srgbClr val="C00000"/>
                </a:solidFill>
                <a:latin typeface="Georgia"/>
                <a:cs typeface="Georgia"/>
              </a:rPr>
              <a:t>ET</a:t>
            </a:r>
            <a:r>
              <a:rPr dirty="0" sz="2000" spc="-55" b="1">
                <a:solidFill>
                  <a:srgbClr val="C00000"/>
                </a:solidFill>
                <a:latin typeface="Georgia"/>
                <a:cs typeface="Georgia"/>
              </a:rPr>
              <a:t> </a:t>
            </a:r>
            <a:r>
              <a:rPr dirty="0" sz="1400" spc="-5" b="1">
                <a:solidFill>
                  <a:srgbClr val="C00000"/>
                </a:solidFill>
                <a:latin typeface="Georgia"/>
                <a:cs typeface="Georgia"/>
              </a:rPr>
              <a:t>(biocontrol)</a:t>
            </a:r>
            <a:endParaRPr sz="14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04948" y="2888037"/>
            <a:ext cx="4489699" cy="219238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5290820" y="4368190"/>
            <a:ext cx="11493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 b="1" i="1">
                <a:latin typeface="Arial"/>
                <a:cs typeface="Arial"/>
              </a:rPr>
              <a:t>*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48792" y="557911"/>
            <a:ext cx="2484120" cy="10020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3200" spc="-5">
                <a:solidFill>
                  <a:srgbClr val="666666"/>
                </a:solidFill>
                <a:latin typeface="Georgia"/>
                <a:cs typeface="Georgia"/>
              </a:rPr>
              <a:t>Pesticide  </a:t>
            </a:r>
            <a:r>
              <a:rPr dirty="0" sz="3200" spc="-5">
                <a:solidFill>
                  <a:srgbClr val="666666"/>
                </a:solidFill>
                <a:latin typeface="Georgia"/>
                <a:cs typeface="Georgia"/>
              </a:rPr>
              <a:t>Co</a:t>
            </a:r>
            <a:r>
              <a:rPr dirty="0" sz="3200" spc="-10">
                <a:solidFill>
                  <a:srgbClr val="666666"/>
                </a:solidFill>
                <a:latin typeface="Georgia"/>
                <a:cs typeface="Georgia"/>
              </a:rPr>
              <a:t>m</a:t>
            </a:r>
            <a:r>
              <a:rPr dirty="0" sz="3200" spc="-5">
                <a:solidFill>
                  <a:srgbClr val="666666"/>
                </a:solidFill>
                <a:latin typeface="Georgia"/>
                <a:cs typeface="Georgia"/>
              </a:rPr>
              <a:t>patibility</a:t>
            </a:r>
            <a:endParaRPr sz="3200">
              <a:latin typeface="Georgia"/>
              <a:cs typeface="Georgi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437888" y="880871"/>
            <a:ext cx="241300" cy="955675"/>
          </a:xfrm>
          <a:custGeom>
            <a:avLst/>
            <a:gdLst/>
            <a:ahLst/>
            <a:cxnLst/>
            <a:rect l="l" t="t" r="r" b="b"/>
            <a:pathLst>
              <a:path w="241300" h="955675">
                <a:moveTo>
                  <a:pt x="240791" y="0"/>
                </a:moveTo>
                <a:lnTo>
                  <a:pt x="0" y="0"/>
                </a:lnTo>
                <a:lnTo>
                  <a:pt x="0" y="955548"/>
                </a:lnTo>
                <a:lnTo>
                  <a:pt x="240791" y="955548"/>
                </a:lnTo>
                <a:lnTo>
                  <a:pt x="240791" y="0"/>
                </a:lnTo>
                <a:close/>
              </a:path>
            </a:pathLst>
          </a:custGeom>
          <a:solidFill>
            <a:srgbClr val="843B0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820155" y="1290827"/>
            <a:ext cx="241300" cy="546100"/>
          </a:xfrm>
          <a:custGeom>
            <a:avLst/>
            <a:gdLst/>
            <a:ahLst/>
            <a:cxnLst/>
            <a:rect l="l" t="t" r="r" b="b"/>
            <a:pathLst>
              <a:path w="241300" h="546100">
                <a:moveTo>
                  <a:pt x="240792" y="0"/>
                </a:moveTo>
                <a:lnTo>
                  <a:pt x="0" y="0"/>
                </a:lnTo>
                <a:lnTo>
                  <a:pt x="0" y="545592"/>
                </a:lnTo>
                <a:lnTo>
                  <a:pt x="240792" y="545592"/>
                </a:lnTo>
                <a:lnTo>
                  <a:pt x="240792" y="0"/>
                </a:lnTo>
                <a:close/>
              </a:path>
            </a:pathLst>
          </a:custGeom>
          <a:solidFill>
            <a:srgbClr val="843B0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202423" y="1312163"/>
            <a:ext cx="241300" cy="524510"/>
          </a:xfrm>
          <a:custGeom>
            <a:avLst/>
            <a:gdLst/>
            <a:ahLst/>
            <a:cxnLst/>
            <a:rect l="l" t="t" r="r" b="b"/>
            <a:pathLst>
              <a:path w="241300" h="524510">
                <a:moveTo>
                  <a:pt x="240792" y="0"/>
                </a:moveTo>
                <a:lnTo>
                  <a:pt x="0" y="0"/>
                </a:lnTo>
                <a:lnTo>
                  <a:pt x="0" y="524256"/>
                </a:lnTo>
                <a:lnTo>
                  <a:pt x="240792" y="524256"/>
                </a:lnTo>
                <a:lnTo>
                  <a:pt x="240792" y="0"/>
                </a:lnTo>
                <a:close/>
              </a:path>
            </a:pathLst>
          </a:custGeom>
          <a:solidFill>
            <a:srgbClr val="843B0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744211" y="725423"/>
            <a:ext cx="241300" cy="1111250"/>
          </a:xfrm>
          <a:custGeom>
            <a:avLst/>
            <a:gdLst/>
            <a:ahLst/>
            <a:cxnLst/>
            <a:rect l="l" t="t" r="r" b="b"/>
            <a:pathLst>
              <a:path w="241300" h="1111250">
                <a:moveTo>
                  <a:pt x="240791" y="0"/>
                </a:moveTo>
                <a:lnTo>
                  <a:pt x="0" y="0"/>
                </a:lnTo>
                <a:lnTo>
                  <a:pt x="0" y="1110996"/>
                </a:lnTo>
                <a:lnTo>
                  <a:pt x="240791" y="1110996"/>
                </a:lnTo>
                <a:lnTo>
                  <a:pt x="240791" y="0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6126479" y="1405127"/>
            <a:ext cx="241300" cy="431800"/>
          </a:xfrm>
          <a:custGeom>
            <a:avLst/>
            <a:gdLst/>
            <a:ahLst/>
            <a:cxnLst/>
            <a:rect l="l" t="t" r="r" b="b"/>
            <a:pathLst>
              <a:path w="241300" h="431800">
                <a:moveTo>
                  <a:pt x="240792" y="0"/>
                </a:moveTo>
                <a:lnTo>
                  <a:pt x="0" y="0"/>
                </a:lnTo>
                <a:lnTo>
                  <a:pt x="0" y="431292"/>
                </a:lnTo>
                <a:lnTo>
                  <a:pt x="240792" y="431292"/>
                </a:lnTo>
                <a:lnTo>
                  <a:pt x="240792" y="0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7508747" y="1476755"/>
            <a:ext cx="241300" cy="360045"/>
          </a:xfrm>
          <a:custGeom>
            <a:avLst/>
            <a:gdLst/>
            <a:ahLst/>
            <a:cxnLst/>
            <a:rect l="l" t="t" r="r" b="b"/>
            <a:pathLst>
              <a:path w="241300" h="360044">
                <a:moveTo>
                  <a:pt x="240792" y="0"/>
                </a:moveTo>
                <a:lnTo>
                  <a:pt x="0" y="0"/>
                </a:lnTo>
                <a:lnTo>
                  <a:pt x="0" y="359663"/>
                </a:lnTo>
                <a:lnTo>
                  <a:pt x="240792" y="359663"/>
                </a:lnTo>
                <a:lnTo>
                  <a:pt x="240792" y="0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5050535" y="585215"/>
            <a:ext cx="241300" cy="1251585"/>
          </a:xfrm>
          <a:custGeom>
            <a:avLst/>
            <a:gdLst/>
            <a:ahLst/>
            <a:cxnLst/>
            <a:rect l="l" t="t" r="r" b="b"/>
            <a:pathLst>
              <a:path w="241300" h="1251585">
                <a:moveTo>
                  <a:pt x="240791" y="0"/>
                </a:moveTo>
                <a:lnTo>
                  <a:pt x="0" y="0"/>
                </a:lnTo>
                <a:lnTo>
                  <a:pt x="0" y="1251204"/>
                </a:lnTo>
                <a:lnTo>
                  <a:pt x="240791" y="1251204"/>
                </a:lnTo>
                <a:lnTo>
                  <a:pt x="240791" y="0"/>
                </a:lnTo>
                <a:close/>
              </a:path>
            </a:pathLst>
          </a:custGeom>
          <a:solidFill>
            <a:srgbClr val="A4A4A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6432803" y="1676400"/>
            <a:ext cx="241300" cy="160020"/>
          </a:xfrm>
          <a:custGeom>
            <a:avLst/>
            <a:gdLst/>
            <a:ahLst/>
            <a:cxnLst/>
            <a:rect l="l" t="t" r="r" b="b"/>
            <a:pathLst>
              <a:path w="241300" h="160019">
                <a:moveTo>
                  <a:pt x="240792" y="0"/>
                </a:moveTo>
                <a:lnTo>
                  <a:pt x="0" y="0"/>
                </a:lnTo>
                <a:lnTo>
                  <a:pt x="0" y="160020"/>
                </a:lnTo>
                <a:lnTo>
                  <a:pt x="240792" y="160020"/>
                </a:lnTo>
                <a:lnTo>
                  <a:pt x="240792" y="0"/>
                </a:lnTo>
                <a:close/>
              </a:path>
            </a:pathLst>
          </a:custGeom>
          <a:solidFill>
            <a:srgbClr val="A4A4A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7815071" y="1459991"/>
            <a:ext cx="241300" cy="376555"/>
          </a:xfrm>
          <a:custGeom>
            <a:avLst/>
            <a:gdLst/>
            <a:ahLst/>
            <a:cxnLst/>
            <a:rect l="l" t="t" r="r" b="b"/>
            <a:pathLst>
              <a:path w="241300" h="376555">
                <a:moveTo>
                  <a:pt x="240792" y="0"/>
                </a:moveTo>
                <a:lnTo>
                  <a:pt x="0" y="0"/>
                </a:lnTo>
                <a:lnTo>
                  <a:pt x="0" y="376428"/>
                </a:lnTo>
                <a:lnTo>
                  <a:pt x="240792" y="376428"/>
                </a:lnTo>
                <a:lnTo>
                  <a:pt x="240792" y="0"/>
                </a:lnTo>
                <a:close/>
              </a:path>
            </a:pathLst>
          </a:custGeom>
          <a:solidFill>
            <a:srgbClr val="A4A4A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558284" y="880871"/>
            <a:ext cx="0" cy="58419"/>
          </a:xfrm>
          <a:custGeom>
            <a:avLst/>
            <a:gdLst/>
            <a:ahLst/>
            <a:cxnLst/>
            <a:rect l="l" t="t" r="r" b="b"/>
            <a:pathLst>
              <a:path w="0" h="58419">
                <a:moveTo>
                  <a:pt x="0" y="0"/>
                </a:moveTo>
                <a:lnTo>
                  <a:pt x="0" y="57912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558284" y="821435"/>
            <a:ext cx="0" cy="59690"/>
          </a:xfrm>
          <a:custGeom>
            <a:avLst/>
            <a:gdLst/>
            <a:ahLst/>
            <a:cxnLst/>
            <a:rect l="l" t="t" r="r" b="b"/>
            <a:pathLst>
              <a:path w="0" h="59690">
                <a:moveTo>
                  <a:pt x="0" y="59436"/>
                </a:moveTo>
                <a:lnTo>
                  <a:pt x="0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4529328" y="938783"/>
            <a:ext cx="58419" cy="0"/>
          </a:xfrm>
          <a:custGeom>
            <a:avLst/>
            <a:gdLst/>
            <a:ahLst/>
            <a:cxnLst/>
            <a:rect l="l" t="t" r="r" b="b"/>
            <a:pathLst>
              <a:path w="58420" h="0">
                <a:moveTo>
                  <a:pt x="0" y="0"/>
                </a:moveTo>
                <a:lnTo>
                  <a:pt x="57912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4529328" y="821435"/>
            <a:ext cx="58419" cy="0"/>
          </a:xfrm>
          <a:custGeom>
            <a:avLst/>
            <a:gdLst/>
            <a:ahLst/>
            <a:cxnLst/>
            <a:rect l="l" t="t" r="r" b="b"/>
            <a:pathLst>
              <a:path w="58420" h="0">
                <a:moveTo>
                  <a:pt x="0" y="0"/>
                </a:moveTo>
                <a:lnTo>
                  <a:pt x="57912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5940552" y="1290827"/>
            <a:ext cx="0" cy="58419"/>
          </a:xfrm>
          <a:custGeom>
            <a:avLst/>
            <a:gdLst/>
            <a:ahLst/>
            <a:cxnLst/>
            <a:rect l="l" t="t" r="r" b="b"/>
            <a:pathLst>
              <a:path w="0" h="58419">
                <a:moveTo>
                  <a:pt x="0" y="0"/>
                </a:moveTo>
                <a:lnTo>
                  <a:pt x="0" y="57912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5940552" y="1231391"/>
            <a:ext cx="0" cy="59690"/>
          </a:xfrm>
          <a:custGeom>
            <a:avLst/>
            <a:gdLst/>
            <a:ahLst/>
            <a:cxnLst/>
            <a:rect l="l" t="t" r="r" b="b"/>
            <a:pathLst>
              <a:path w="0" h="59690">
                <a:moveTo>
                  <a:pt x="0" y="59436"/>
                </a:moveTo>
                <a:lnTo>
                  <a:pt x="0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5911596" y="1348739"/>
            <a:ext cx="58419" cy="0"/>
          </a:xfrm>
          <a:custGeom>
            <a:avLst/>
            <a:gdLst/>
            <a:ahLst/>
            <a:cxnLst/>
            <a:rect l="l" t="t" r="r" b="b"/>
            <a:pathLst>
              <a:path w="58420" h="0">
                <a:moveTo>
                  <a:pt x="0" y="0"/>
                </a:moveTo>
                <a:lnTo>
                  <a:pt x="57912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5911596" y="1231391"/>
            <a:ext cx="58419" cy="0"/>
          </a:xfrm>
          <a:custGeom>
            <a:avLst/>
            <a:gdLst/>
            <a:ahLst/>
            <a:cxnLst/>
            <a:rect l="l" t="t" r="r" b="b"/>
            <a:pathLst>
              <a:path w="58420" h="0">
                <a:moveTo>
                  <a:pt x="0" y="0"/>
                </a:moveTo>
                <a:lnTo>
                  <a:pt x="57912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7322819" y="1312163"/>
            <a:ext cx="0" cy="59690"/>
          </a:xfrm>
          <a:custGeom>
            <a:avLst/>
            <a:gdLst/>
            <a:ahLst/>
            <a:cxnLst/>
            <a:rect l="l" t="t" r="r" b="b"/>
            <a:pathLst>
              <a:path w="0" h="59690">
                <a:moveTo>
                  <a:pt x="0" y="0"/>
                </a:moveTo>
                <a:lnTo>
                  <a:pt x="0" y="59436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7322819" y="1254251"/>
            <a:ext cx="0" cy="58419"/>
          </a:xfrm>
          <a:custGeom>
            <a:avLst/>
            <a:gdLst/>
            <a:ahLst/>
            <a:cxnLst/>
            <a:rect l="l" t="t" r="r" b="b"/>
            <a:pathLst>
              <a:path w="0" h="58419">
                <a:moveTo>
                  <a:pt x="0" y="57912"/>
                </a:moveTo>
                <a:lnTo>
                  <a:pt x="0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7293864" y="1371599"/>
            <a:ext cx="58419" cy="0"/>
          </a:xfrm>
          <a:custGeom>
            <a:avLst/>
            <a:gdLst/>
            <a:ahLst/>
            <a:cxnLst/>
            <a:rect l="l" t="t" r="r" b="b"/>
            <a:pathLst>
              <a:path w="58420" h="0">
                <a:moveTo>
                  <a:pt x="0" y="0"/>
                </a:moveTo>
                <a:lnTo>
                  <a:pt x="57911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7293864" y="1254251"/>
            <a:ext cx="58419" cy="0"/>
          </a:xfrm>
          <a:custGeom>
            <a:avLst/>
            <a:gdLst/>
            <a:ahLst/>
            <a:cxnLst/>
            <a:rect l="l" t="t" r="r" b="b"/>
            <a:pathLst>
              <a:path w="58420" h="0">
                <a:moveTo>
                  <a:pt x="0" y="0"/>
                </a:moveTo>
                <a:lnTo>
                  <a:pt x="57911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4864608" y="725423"/>
            <a:ext cx="0" cy="50800"/>
          </a:xfrm>
          <a:custGeom>
            <a:avLst/>
            <a:gdLst/>
            <a:ahLst/>
            <a:cxnLst/>
            <a:rect l="l" t="t" r="r" b="b"/>
            <a:pathLst>
              <a:path w="0" h="50800">
                <a:moveTo>
                  <a:pt x="0" y="0"/>
                </a:moveTo>
                <a:lnTo>
                  <a:pt x="0" y="50291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4864608" y="673607"/>
            <a:ext cx="0" cy="52069"/>
          </a:xfrm>
          <a:custGeom>
            <a:avLst/>
            <a:gdLst/>
            <a:ahLst/>
            <a:cxnLst/>
            <a:rect l="l" t="t" r="r" b="b"/>
            <a:pathLst>
              <a:path w="0" h="52070">
                <a:moveTo>
                  <a:pt x="0" y="51815"/>
                </a:move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4835652" y="775715"/>
            <a:ext cx="58419" cy="0"/>
          </a:xfrm>
          <a:custGeom>
            <a:avLst/>
            <a:gdLst/>
            <a:ahLst/>
            <a:cxnLst/>
            <a:rect l="l" t="t" r="r" b="b"/>
            <a:pathLst>
              <a:path w="58420" h="0">
                <a:moveTo>
                  <a:pt x="0" y="0"/>
                </a:moveTo>
                <a:lnTo>
                  <a:pt x="57912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4835652" y="673607"/>
            <a:ext cx="58419" cy="0"/>
          </a:xfrm>
          <a:custGeom>
            <a:avLst/>
            <a:gdLst/>
            <a:ahLst/>
            <a:cxnLst/>
            <a:rect l="l" t="t" r="r" b="b"/>
            <a:pathLst>
              <a:path w="58420" h="0">
                <a:moveTo>
                  <a:pt x="0" y="0"/>
                </a:moveTo>
                <a:lnTo>
                  <a:pt x="57912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6246876" y="1405127"/>
            <a:ext cx="0" cy="52069"/>
          </a:xfrm>
          <a:custGeom>
            <a:avLst/>
            <a:gdLst/>
            <a:ahLst/>
            <a:cxnLst/>
            <a:rect l="l" t="t" r="r" b="b"/>
            <a:pathLst>
              <a:path w="0" h="52069">
                <a:moveTo>
                  <a:pt x="0" y="0"/>
                </a:moveTo>
                <a:lnTo>
                  <a:pt x="0" y="51816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6246876" y="1354835"/>
            <a:ext cx="0" cy="50800"/>
          </a:xfrm>
          <a:custGeom>
            <a:avLst/>
            <a:gdLst/>
            <a:ahLst/>
            <a:cxnLst/>
            <a:rect l="l" t="t" r="r" b="b"/>
            <a:pathLst>
              <a:path w="0" h="50800">
                <a:moveTo>
                  <a:pt x="0" y="50291"/>
                </a:move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6217920" y="1456943"/>
            <a:ext cx="58419" cy="0"/>
          </a:xfrm>
          <a:custGeom>
            <a:avLst/>
            <a:gdLst/>
            <a:ahLst/>
            <a:cxnLst/>
            <a:rect l="l" t="t" r="r" b="b"/>
            <a:pathLst>
              <a:path w="58420" h="0">
                <a:moveTo>
                  <a:pt x="0" y="0"/>
                </a:moveTo>
                <a:lnTo>
                  <a:pt x="57912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6217920" y="1354835"/>
            <a:ext cx="58419" cy="0"/>
          </a:xfrm>
          <a:custGeom>
            <a:avLst/>
            <a:gdLst/>
            <a:ahLst/>
            <a:cxnLst/>
            <a:rect l="l" t="t" r="r" b="b"/>
            <a:pathLst>
              <a:path w="58420" h="0">
                <a:moveTo>
                  <a:pt x="0" y="0"/>
                </a:moveTo>
                <a:lnTo>
                  <a:pt x="57912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7629143" y="1476755"/>
            <a:ext cx="0" cy="52069"/>
          </a:xfrm>
          <a:custGeom>
            <a:avLst/>
            <a:gdLst/>
            <a:ahLst/>
            <a:cxnLst/>
            <a:rect l="l" t="t" r="r" b="b"/>
            <a:pathLst>
              <a:path w="0" h="52069">
                <a:moveTo>
                  <a:pt x="0" y="0"/>
                </a:moveTo>
                <a:lnTo>
                  <a:pt x="0" y="51815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7629143" y="1426463"/>
            <a:ext cx="0" cy="50800"/>
          </a:xfrm>
          <a:custGeom>
            <a:avLst/>
            <a:gdLst/>
            <a:ahLst/>
            <a:cxnLst/>
            <a:rect l="l" t="t" r="r" b="b"/>
            <a:pathLst>
              <a:path w="0" h="50800">
                <a:moveTo>
                  <a:pt x="0" y="50292"/>
                </a:move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7600188" y="1528571"/>
            <a:ext cx="58419" cy="0"/>
          </a:xfrm>
          <a:custGeom>
            <a:avLst/>
            <a:gdLst/>
            <a:ahLst/>
            <a:cxnLst/>
            <a:rect l="l" t="t" r="r" b="b"/>
            <a:pathLst>
              <a:path w="58420" h="0">
                <a:moveTo>
                  <a:pt x="0" y="0"/>
                </a:moveTo>
                <a:lnTo>
                  <a:pt x="57911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7600188" y="1426463"/>
            <a:ext cx="58419" cy="0"/>
          </a:xfrm>
          <a:custGeom>
            <a:avLst/>
            <a:gdLst/>
            <a:ahLst/>
            <a:cxnLst/>
            <a:rect l="l" t="t" r="r" b="b"/>
            <a:pathLst>
              <a:path w="58420" h="0">
                <a:moveTo>
                  <a:pt x="0" y="0"/>
                </a:moveTo>
                <a:lnTo>
                  <a:pt x="57911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5170932" y="585215"/>
            <a:ext cx="0" cy="30480"/>
          </a:xfrm>
          <a:custGeom>
            <a:avLst/>
            <a:gdLst/>
            <a:ahLst/>
            <a:cxnLst/>
            <a:rect l="l" t="t" r="r" b="b"/>
            <a:pathLst>
              <a:path w="0" h="30479">
                <a:moveTo>
                  <a:pt x="0" y="0"/>
                </a:moveTo>
                <a:lnTo>
                  <a:pt x="0" y="3048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5170932" y="554735"/>
            <a:ext cx="0" cy="30480"/>
          </a:xfrm>
          <a:custGeom>
            <a:avLst/>
            <a:gdLst/>
            <a:ahLst/>
            <a:cxnLst/>
            <a:rect l="l" t="t" r="r" b="b"/>
            <a:pathLst>
              <a:path w="0" h="30479">
                <a:moveTo>
                  <a:pt x="0" y="30479"/>
                </a:move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5141976" y="615695"/>
            <a:ext cx="58419" cy="0"/>
          </a:xfrm>
          <a:custGeom>
            <a:avLst/>
            <a:gdLst/>
            <a:ahLst/>
            <a:cxnLst/>
            <a:rect l="l" t="t" r="r" b="b"/>
            <a:pathLst>
              <a:path w="58420" h="0">
                <a:moveTo>
                  <a:pt x="0" y="0"/>
                </a:moveTo>
                <a:lnTo>
                  <a:pt x="57912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5141976" y="554735"/>
            <a:ext cx="58419" cy="0"/>
          </a:xfrm>
          <a:custGeom>
            <a:avLst/>
            <a:gdLst/>
            <a:ahLst/>
            <a:cxnLst/>
            <a:rect l="l" t="t" r="r" b="b"/>
            <a:pathLst>
              <a:path w="58420" h="0">
                <a:moveTo>
                  <a:pt x="0" y="0"/>
                </a:moveTo>
                <a:lnTo>
                  <a:pt x="57912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6553200" y="1676400"/>
            <a:ext cx="0" cy="30480"/>
          </a:xfrm>
          <a:custGeom>
            <a:avLst/>
            <a:gdLst/>
            <a:ahLst/>
            <a:cxnLst/>
            <a:rect l="l" t="t" r="r" b="b"/>
            <a:pathLst>
              <a:path w="0" h="30480">
                <a:moveTo>
                  <a:pt x="0" y="0"/>
                </a:moveTo>
                <a:lnTo>
                  <a:pt x="0" y="30479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6553200" y="1645919"/>
            <a:ext cx="0" cy="30480"/>
          </a:xfrm>
          <a:custGeom>
            <a:avLst/>
            <a:gdLst/>
            <a:ahLst/>
            <a:cxnLst/>
            <a:rect l="l" t="t" r="r" b="b"/>
            <a:pathLst>
              <a:path w="0" h="30480">
                <a:moveTo>
                  <a:pt x="0" y="30479"/>
                </a:move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6524243" y="1706879"/>
            <a:ext cx="58419" cy="0"/>
          </a:xfrm>
          <a:custGeom>
            <a:avLst/>
            <a:gdLst/>
            <a:ahLst/>
            <a:cxnLst/>
            <a:rect l="l" t="t" r="r" b="b"/>
            <a:pathLst>
              <a:path w="58420" h="0">
                <a:moveTo>
                  <a:pt x="0" y="0"/>
                </a:moveTo>
                <a:lnTo>
                  <a:pt x="57911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6524243" y="1645919"/>
            <a:ext cx="58419" cy="0"/>
          </a:xfrm>
          <a:custGeom>
            <a:avLst/>
            <a:gdLst/>
            <a:ahLst/>
            <a:cxnLst/>
            <a:rect l="l" t="t" r="r" b="b"/>
            <a:pathLst>
              <a:path w="58420" h="0">
                <a:moveTo>
                  <a:pt x="0" y="0"/>
                </a:moveTo>
                <a:lnTo>
                  <a:pt x="57911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7935468" y="1459991"/>
            <a:ext cx="0" cy="30480"/>
          </a:xfrm>
          <a:custGeom>
            <a:avLst/>
            <a:gdLst/>
            <a:ahLst/>
            <a:cxnLst/>
            <a:rect l="l" t="t" r="r" b="b"/>
            <a:pathLst>
              <a:path w="0" h="30480">
                <a:moveTo>
                  <a:pt x="0" y="0"/>
                </a:moveTo>
                <a:lnTo>
                  <a:pt x="0" y="3048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7935468" y="1429511"/>
            <a:ext cx="0" cy="30480"/>
          </a:xfrm>
          <a:custGeom>
            <a:avLst/>
            <a:gdLst/>
            <a:ahLst/>
            <a:cxnLst/>
            <a:rect l="l" t="t" r="r" b="b"/>
            <a:pathLst>
              <a:path w="0" h="30480">
                <a:moveTo>
                  <a:pt x="0" y="30479"/>
                </a:move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7908035" y="1490471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 h="0">
                <a:moveTo>
                  <a:pt x="0" y="0"/>
                </a:moveTo>
                <a:lnTo>
                  <a:pt x="56388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7908035" y="1429511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 h="0">
                <a:moveTo>
                  <a:pt x="0" y="0"/>
                </a:moveTo>
                <a:lnTo>
                  <a:pt x="56388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4172711" y="199643"/>
            <a:ext cx="0" cy="1637030"/>
          </a:xfrm>
          <a:custGeom>
            <a:avLst/>
            <a:gdLst/>
            <a:ahLst/>
            <a:cxnLst/>
            <a:rect l="l" t="t" r="r" b="b"/>
            <a:pathLst>
              <a:path w="0" h="1637030">
                <a:moveTo>
                  <a:pt x="0" y="1636776"/>
                </a:moveTo>
                <a:lnTo>
                  <a:pt x="0" y="0"/>
                </a:lnTo>
              </a:path>
            </a:pathLst>
          </a:custGeom>
          <a:ln w="6096">
            <a:solidFill>
              <a:srgbClr val="80808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4128515" y="1836419"/>
            <a:ext cx="44450" cy="0"/>
          </a:xfrm>
          <a:custGeom>
            <a:avLst/>
            <a:gdLst/>
            <a:ahLst/>
            <a:cxnLst/>
            <a:rect l="l" t="t" r="r" b="b"/>
            <a:pathLst>
              <a:path w="44450" h="0">
                <a:moveTo>
                  <a:pt x="0" y="0"/>
                </a:moveTo>
                <a:lnTo>
                  <a:pt x="44196" y="0"/>
                </a:lnTo>
              </a:path>
            </a:pathLst>
          </a:custGeom>
          <a:ln w="6096">
            <a:solidFill>
              <a:srgbClr val="80808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4128515" y="1508759"/>
            <a:ext cx="44450" cy="0"/>
          </a:xfrm>
          <a:custGeom>
            <a:avLst/>
            <a:gdLst/>
            <a:ahLst/>
            <a:cxnLst/>
            <a:rect l="l" t="t" r="r" b="b"/>
            <a:pathLst>
              <a:path w="44450" h="0">
                <a:moveTo>
                  <a:pt x="0" y="0"/>
                </a:moveTo>
                <a:lnTo>
                  <a:pt x="44196" y="0"/>
                </a:lnTo>
              </a:path>
            </a:pathLst>
          </a:custGeom>
          <a:ln w="6096">
            <a:solidFill>
              <a:srgbClr val="80808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4128515" y="1181099"/>
            <a:ext cx="44450" cy="0"/>
          </a:xfrm>
          <a:custGeom>
            <a:avLst/>
            <a:gdLst/>
            <a:ahLst/>
            <a:cxnLst/>
            <a:rect l="l" t="t" r="r" b="b"/>
            <a:pathLst>
              <a:path w="44450" h="0">
                <a:moveTo>
                  <a:pt x="0" y="0"/>
                </a:moveTo>
                <a:lnTo>
                  <a:pt x="44196" y="0"/>
                </a:lnTo>
              </a:path>
            </a:pathLst>
          </a:custGeom>
          <a:ln w="6096">
            <a:solidFill>
              <a:srgbClr val="80808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4128515" y="854963"/>
            <a:ext cx="44450" cy="0"/>
          </a:xfrm>
          <a:custGeom>
            <a:avLst/>
            <a:gdLst/>
            <a:ahLst/>
            <a:cxnLst/>
            <a:rect l="l" t="t" r="r" b="b"/>
            <a:pathLst>
              <a:path w="44450" h="0">
                <a:moveTo>
                  <a:pt x="0" y="0"/>
                </a:moveTo>
                <a:lnTo>
                  <a:pt x="44196" y="0"/>
                </a:lnTo>
              </a:path>
            </a:pathLst>
          </a:custGeom>
          <a:ln w="6096">
            <a:solidFill>
              <a:srgbClr val="80808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4128515" y="527303"/>
            <a:ext cx="44450" cy="0"/>
          </a:xfrm>
          <a:custGeom>
            <a:avLst/>
            <a:gdLst/>
            <a:ahLst/>
            <a:cxnLst/>
            <a:rect l="l" t="t" r="r" b="b"/>
            <a:pathLst>
              <a:path w="44450" h="0">
                <a:moveTo>
                  <a:pt x="0" y="0"/>
                </a:moveTo>
                <a:lnTo>
                  <a:pt x="44196" y="0"/>
                </a:lnTo>
              </a:path>
            </a:pathLst>
          </a:custGeom>
          <a:ln w="6096">
            <a:solidFill>
              <a:srgbClr val="80808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4128515" y="199643"/>
            <a:ext cx="44450" cy="0"/>
          </a:xfrm>
          <a:custGeom>
            <a:avLst/>
            <a:gdLst/>
            <a:ahLst/>
            <a:cxnLst/>
            <a:rect l="l" t="t" r="r" b="b"/>
            <a:pathLst>
              <a:path w="44450" h="0">
                <a:moveTo>
                  <a:pt x="0" y="0"/>
                </a:moveTo>
                <a:lnTo>
                  <a:pt x="44196" y="0"/>
                </a:lnTo>
              </a:path>
            </a:pathLst>
          </a:custGeom>
          <a:ln w="6096">
            <a:solidFill>
              <a:srgbClr val="80808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4172711" y="1836419"/>
            <a:ext cx="4148454" cy="0"/>
          </a:xfrm>
          <a:custGeom>
            <a:avLst/>
            <a:gdLst/>
            <a:ahLst/>
            <a:cxnLst/>
            <a:rect l="l" t="t" r="r" b="b"/>
            <a:pathLst>
              <a:path w="4148454" h="0">
                <a:moveTo>
                  <a:pt x="0" y="0"/>
                </a:moveTo>
                <a:lnTo>
                  <a:pt x="4148328" y="0"/>
                </a:lnTo>
              </a:path>
            </a:pathLst>
          </a:custGeom>
          <a:ln w="6096">
            <a:solidFill>
              <a:srgbClr val="80808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4172711" y="1836419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0"/>
                </a:moveTo>
                <a:lnTo>
                  <a:pt x="0" y="44195"/>
                </a:lnTo>
              </a:path>
            </a:pathLst>
          </a:custGeom>
          <a:ln w="6096">
            <a:solidFill>
              <a:srgbClr val="80808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5554979" y="1836419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0"/>
                </a:moveTo>
                <a:lnTo>
                  <a:pt x="0" y="44195"/>
                </a:lnTo>
              </a:path>
            </a:pathLst>
          </a:custGeom>
          <a:ln w="6096">
            <a:solidFill>
              <a:srgbClr val="80808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6938771" y="1836419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0"/>
                </a:moveTo>
                <a:lnTo>
                  <a:pt x="0" y="44195"/>
                </a:lnTo>
              </a:path>
            </a:pathLst>
          </a:custGeom>
          <a:ln w="6096">
            <a:solidFill>
              <a:srgbClr val="80808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8321040" y="1836419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0"/>
                </a:moveTo>
                <a:lnTo>
                  <a:pt x="0" y="44195"/>
                </a:lnTo>
              </a:path>
            </a:pathLst>
          </a:custGeom>
          <a:ln w="6096">
            <a:solidFill>
              <a:srgbClr val="80808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 txBox="1"/>
          <p:nvPr/>
        </p:nvSpPr>
        <p:spPr>
          <a:xfrm>
            <a:off x="3955160" y="1718564"/>
            <a:ext cx="10160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Times New Roman"/>
                <a:cs typeface="Times New Roman"/>
              </a:rPr>
              <a:t>0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3955160" y="1391158"/>
            <a:ext cx="10160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Times New Roman"/>
                <a:cs typeface="Times New Roman"/>
              </a:rPr>
              <a:t>1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3955160" y="1063574"/>
            <a:ext cx="102235" cy="2089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Times New Roman"/>
                <a:cs typeface="Times New Roman"/>
              </a:rPr>
              <a:t>2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3955160" y="736853"/>
            <a:ext cx="10160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Times New Roman"/>
                <a:cs typeface="Times New Roman"/>
              </a:rPr>
              <a:t>3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3955160" y="409447"/>
            <a:ext cx="10160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Times New Roman"/>
                <a:cs typeface="Times New Roman"/>
              </a:rPr>
              <a:t>4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3955160" y="82422"/>
            <a:ext cx="10160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Times New Roman"/>
                <a:cs typeface="Times New Roman"/>
              </a:rPr>
              <a:t>5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4670552" y="1897506"/>
            <a:ext cx="38925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">
                <a:latin typeface="Times New Roman"/>
                <a:cs typeface="Times New Roman"/>
              </a:rPr>
              <a:t>Az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ra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7376541" y="1897506"/>
            <a:ext cx="50800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">
                <a:latin typeface="Times New Roman"/>
                <a:cs typeface="Times New Roman"/>
              </a:rPr>
              <a:t>M-Pede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3572467" y="551136"/>
            <a:ext cx="369570" cy="1465580"/>
          </a:xfrm>
          <a:prstGeom prst="rect">
            <a:avLst/>
          </a:prstGeom>
        </p:spPr>
        <p:txBody>
          <a:bodyPr wrap="square" lIns="0" tIns="8255" rIns="0" bIns="0" rtlCol="0" vert="vert270">
            <a:spAutoFit/>
          </a:bodyPr>
          <a:lstStyle/>
          <a:p>
            <a:pPr marL="561340" marR="5080" indent="-549275">
              <a:lnSpc>
                <a:spcPts val="1380"/>
              </a:lnSpc>
              <a:spcBef>
                <a:spcPts val="65"/>
              </a:spcBef>
            </a:pPr>
            <a:r>
              <a:rPr dirty="0" sz="1200" spc="-5" b="1">
                <a:latin typeface="Times New Roman"/>
                <a:cs typeface="Times New Roman"/>
              </a:rPr>
              <a:t>Mean number </a:t>
            </a:r>
            <a:r>
              <a:rPr dirty="0" sz="1200" b="1">
                <a:latin typeface="Times New Roman"/>
                <a:cs typeface="Times New Roman"/>
              </a:rPr>
              <a:t>of</a:t>
            </a:r>
            <a:r>
              <a:rPr dirty="0" sz="1200" spc="-75" b="1">
                <a:latin typeface="Times New Roman"/>
                <a:cs typeface="Times New Roman"/>
              </a:rPr>
              <a:t> </a:t>
            </a:r>
            <a:r>
              <a:rPr dirty="0" sz="1200" spc="-5" b="1">
                <a:latin typeface="Times New Roman"/>
                <a:cs typeface="Times New Roman"/>
              </a:rPr>
              <a:t>dead  </a:t>
            </a:r>
            <a:r>
              <a:rPr dirty="0" sz="1200" spc="-10" b="1">
                <a:latin typeface="Times New Roman"/>
                <a:cs typeface="Times New Roman"/>
              </a:rPr>
              <a:t>mites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5605017" y="1880446"/>
            <a:ext cx="889000" cy="426084"/>
          </a:xfrm>
          <a:prstGeom prst="rect">
            <a:avLst/>
          </a:prstGeom>
        </p:spPr>
        <p:txBody>
          <a:bodyPr wrap="square" lIns="0" tIns="29844" rIns="0" bIns="0" rtlCol="0" vert="horz">
            <a:spAutoFit/>
          </a:bodyPr>
          <a:lstStyle/>
          <a:p>
            <a:pPr marL="409575">
              <a:lnSpc>
                <a:spcPct val="100000"/>
              </a:lnSpc>
              <a:spcBef>
                <a:spcPts val="234"/>
              </a:spcBef>
            </a:pPr>
            <a:r>
              <a:rPr dirty="0" sz="1200">
                <a:latin typeface="Times New Roman"/>
                <a:cs typeface="Times New Roman"/>
              </a:rPr>
              <a:t>Control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200" spc="-5" b="1">
                <a:latin typeface="Times New Roman"/>
                <a:cs typeface="Times New Roman"/>
              </a:rPr>
              <a:t>Insecticide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6350508" y="338327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76200"/>
                </a:moveTo>
                <a:lnTo>
                  <a:pt x="76200" y="76200"/>
                </a:lnTo>
                <a:lnTo>
                  <a:pt x="76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rgbClr val="843B0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 txBox="1"/>
          <p:nvPr/>
        </p:nvSpPr>
        <p:spPr>
          <a:xfrm>
            <a:off x="6448425" y="258317"/>
            <a:ext cx="53276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">
                <a:latin typeface="Times New Roman"/>
                <a:cs typeface="Times New Roman"/>
              </a:rPr>
              <a:t>F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mal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 spc="-5">
                <a:latin typeface="Times New Roman"/>
                <a:cs typeface="Times New Roman"/>
              </a:rPr>
              <a:t>s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7080504" y="338327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76200"/>
                </a:moveTo>
                <a:lnTo>
                  <a:pt x="76200" y="76200"/>
                </a:lnTo>
                <a:lnTo>
                  <a:pt x="76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5" name="object 75"/>
          <p:cNvSpPr txBox="1"/>
          <p:nvPr/>
        </p:nvSpPr>
        <p:spPr>
          <a:xfrm>
            <a:off x="7178802" y="258317"/>
            <a:ext cx="4660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">
                <a:latin typeface="Times New Roman"/>
                <a:cs typeface="Times New Roman"/>
              </a:rPr>
              <a:t>Nymps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7743443" y="338327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76200"/>
                </a:moveTo>
                <a:lnTo>
                  <a:pt x="76200" y="76200"/>
                </a:lnTo>
                <a:lnTo>
                  <a:pt x="76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rgbClr val="A4A4A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7" name="object 77"/>
          <p:cNvSpPr txBox="1"/>
          <p:nvPr/>
        </p:nvSpPr>
        <p:spPr>
          <a:xfrm>
            <a:off x="7841360" y="258317"/>
            <a:ext cx="448309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Times New Roman"/>
                <a:cs typeface="Times New Roman"/>
              </a:rPr>
              <a:t>L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 spc="5">
                <a:latin typeface="Times New Roman"/>
                <a:cs typeface="Times New Roman"/>
              </a:rPr>
              <a:t>r</a:t>
            </a:r>
            <a:r>
              <a:rPr dirty="0" sz="1200">
                <a:latin typeface="Times New Roman"/>
                <a:cs typeface="Times New Roman"/>
              </a:rPr>
              <a:t>v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e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6213475" y="1021207"/>
            <a:ext cx="10160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Times New Roman"/>
                <a:cs typeface="Times New Roman"/>
              </a:rPr>
              <a:t>b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4817745" y="385698"/>
            <a:ext cx="9334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Times New Roman"/>
                <a:cs typeface="Times New Roman"/>
              </a:rPr>
              <a:t>a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4456938" y="555752"/>
            <a:ext cx="1612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">
                <a:latin typeface="Times New Roman"/>
                <a:cs typeface="Times New Roman"/>
              </a:rPr>
              <a:t>ns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7605141" y="1167129"/>
            <a:ext cx="40322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88290" algn="l"/>
              </a:tabLst>
            </a:pPr>
            <a:r>
              <a:rPr dirty="0" sz="1200">
                <a:latin typeface="Times New Roman"/>
                <a:cs typeface="Times New Roman"/>
              </a:rPr>
              <a:t>b	B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6510908" y="1425702"/>
            <a:ext cx="12763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Times New Roman"/>
                <a:cs typeface="Times New Roman"/>
              </a:rPr>
              <a:t>C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5094223" y="189357"/>
            <a:ext cx="1358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">
                <a:latin typeface="Times New Roman"/>
                <a:cs typeface="Times New Roman"/>
              </a:rPr>
              <a:t>A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5854953" y="875791"/>
            <a:ext cx="1612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">
                <a:latin typeface="Times New Roman"/>
                <a:cs typeface="Times New Roman"/>
              </a:rPr>
              <a:t>ns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7264654" y="951102"/>
            <a:ext cx="1612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">
                <a:latin typeface="Times New Roman"/>
                <a:cs typeface="Times New Roman"/>
              </a:rPr>
              <a:t>ns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86" name="object 86"/>
          <p:cNvSpPr/>
          <p:nvPr/>
        </p:nvSpPr>
        <p:spPr>
          <a:xfrm>
            <a:off x="6012179" y="2823972"/>
            <a:ext cx="2664460" cy="737870"/>
          </a:xfrm>
          <a:custGeom>
            <a:avLst/>
            <a:gdLst/>
            <a:ahLst/>
            <a:cxnLst/>
            <a:rect l="l" t="t" r="r" b="b"/>
            <a:pathLst>
              <a:path w="2664459" h="737870">
                <a:moveTo>
                  <a:pt x="0" y="737615"/>
                </a:moveTo>
                <a:lnTo>
                  <a:pt x="2663952" y="737615"/>
                </a:lnTo>
                <a:lnTo>
                  <a:pt x="2663952" y="0"/>
                </a:lnTo>
                <a:lnTo>
                  <a:pt x="0" y="0"/>
                </a:lnTo>
                <a:lnTo>
                  <a:pt x="0" y="73761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7" name="object 87"/>
          <p:cNvSpPr/>
          <p:nvPr/>
        </p:nvSpPr>
        <p:spPr>
          <a:xfrm>
            <a:off x="48782" y="2671566"/>
            <a:ext cx="4315887" cy="24643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8" name="object 88"/>
          <p:cNvSpPr txBox="1"/>
          <p:nvPr/>
        </p:nvSpPr>
        <p:spPr>
          <a:xfrm>
            <a:off x="1325117" y="2547365"/>
            <a:ext cx="721550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86055" indent="-173355">
              <a:lnSpc>
                <a:spcPct val="100000"/>
              </a:lnSpc>
              <a:spcBef>
                <a:spcPts val="95"/>
              </a:spcBef>
              <a:buChar char="•"/>
              <a:tabLst>
                <a:tab pos="186690" algn="l"/>
              </a:tabLst>
            </a:pPr>
            <a:r>
              <a:rPr dirty="0" sz="1600" spc="-10">
                <a:solidFill>
                  <a:srgbClr val="666666"/>
                </a:solidFill>
                <a:latin typeface="Georgia"/>
                <a:cs typeface="Georgia"/>
              </a:rPr>
              <a:t>Swirskii </a:t>
            </a:r>
            <a:r>
              <a:rPr dirty="0" sz="1600" spc="-5">
                <a:solidFill>
                  <a:srgbClr val="666666"/>
                </a:solidFill>
                <a:latin typeface="Georgia"/>
                <a:cs typeface="Georgia"/>
              </a:rPr>
              <a:t>mite populations </a:t>
            </a:r>
            <a:r>
              <a:rPr dirty="0" sz="1600" spc="-10">
                <a:solidFill>
                  <a:srgbClr val="666666"/>
                </a:solidFill>
                <a:latin typeface="Georgia"/>
                <a:cs typeface="Georgia"/>
              </a:rPr>
              <a:t>can be </a:t>
            </a:r>
            <a:r>
              <a:rPr dirty="0" sz="1600" spc="-5">
                <a:solidFill>
                  <a:srgbClr val="666666"/>
                </a:solidFill>
                <a:latin typeface="Georgia"/>
                <a:cs typeface="Georgia"/>
              </a:rPr>
              <a:t>resilient </a:t>
            </a:r>
            <a:r>
              <a:rPr dirty="0" sz="1600" spc="-10">
                <a:solidFill>
                  <a:srgbClr val="666666"/>
                </a:solidFill>
                <a:latin typeface="Georgia"/>
                <a:cs typeface="Georgia"/>
              </a:rPr>
              <a:t>when </a:t>
            </a:r>
            <a:r>
              <a:rPr dirty="0" sz="1600" spc="-5">
                <a:solidFill>
                  <a:srgbClr val="666666"/>
                </a:solidFill>
                <a:latin typeface="Georgia"/>
                <a:cs typeface="Georgia"/>
              </a:rPr>
              <a:t>low-risk </a:t>
            </a:r>
            <a:r>
              <a:rPr dirty="0" sz="1600" spc="-10">
                <a:solidFill>
                  <a:srgbClr val="666666"/>
                </a:solidFill>
                <a:latin typeface="Georgia"/>
                <a:cs typeface="Georgia"/>
              </a:rPr>
              <a:t>pesticides are</a:t>
            </a:r>
            <a:r>
              <a:rPr dirty="0" sz="1600" spc="-5">
                <a:solidFill>
                  <a:srgbClr val="666666"/>
                </a:solidFill>
                <a:latin typeface="Georgia"/>
                <a:cs typeface="Georgia"/>
              </a:rPr>
              <a:t> applied</a:t>
            </a:r>
            <a:endParaRPr sz="1600">
              <a:latin typeface="Georgia"/>
              <a:cs typeface="Georgia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8034908" y="4932679"/>
            <a:ext cx="996950" cy="1778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000" spc="-5">
                <a:solidFill>
                  <a:srgbClr val="666666"/>
                </a:solidFill>
                <a:latin typeface="Georgia"/>
                <a:cs typeface="Georgia"/>
              </a:rPr>
              <a:t>Lopez et al.,</a:t>
            </a:r>
            <a:r>
              <a:rPr dirty="0" sz="1000" spc="-35">
                <a:solidFill>
                  <a:srgbClr val="666666"/>
                </a:solidFill>
                <a:latin typeface="Georgia"/>
                <a:cs typeface="Georgia"/>
              </a:rPr>
              <a:t> </a:t>
            </a:r>
            <a:r>
              <a:rPr dirty="0" sz="1000" spc="-5">
                <a:solidFill>
                  <a:srgbClr val="666666"/>
                </a:solidFill>
                <a:latin typeface="Georgia"/>
                <a:cs typeface="Georgia"/>
              </a:rPr>
              <a:t>2015</a:t>
            </a:r>
            <a:endParaRPr sz="10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188719" cy="51450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7876031" y="3221735"/>
            <a:ext cx="1016507" cy="11887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014971" y="2467355"/>
            <a:ext cx="1016507" cy="9936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412494" y="360425"/>
            <a:ext cx="4195445" cy="51371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-5"/>
              <a:t>Pesticide</a:t>
            </a:r>
            <a:r>
              <a:rPr dirty="0" spc="-30"/>
              <a:t> </a:t>
            </a:r>
            <a:r>
              <a:rPr dirty="0" spc="-5"/>
              <a:t>Compatibility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410969" y="1019556"/>
            <a:ext cx="6372860" cy="684530"/>
          </a:xfrm>
          <a:prstGeom prst="rect">
            <a:avLst/>
          </a:prstGeom>
        </p:spPr>
        <p:txBody>
          <a:bodyPr wrap="square" lIns="0" tIns="67945" rIns="0" bIns="0" rtlCol="0" vert="horz">
            <a:spAutoFit/>
          </a:bodyPr>
          <a:lstStyle/>
          <a:p>
            <a:pPr marL="180340" indent="-167640">
              <a:lnSpc>
                <a:spcPct val="100000"/>
              </a:lnSpc>
              <a:spcBef>
                <a:spcPts val="535"/>
              </a:spcBef>
              <a:buFont typeface="Arial"/>
              <a:buChar char="•"/>
              <a:tabLst>
                <a:tab pos="180340" algn="l"/>
              </a:tabLst>
            </a:pPr>
            <a:r>
              <a:rPr dirty="0" sz="1800">
                <a:solidFill>
                  <a:srgbClr val="666666"/>
                </a:solidFill>
                <a:latin typeface="Georgia"/>
                <a:cs typeface="Georgia"/>
              </a:rPr>
              <a:t>Azera</a:t>
            </a:r>
            <a:r>
              <a:rPr dirty="0" sz="1000">
                <a:solidFill>
                  <a:srgbClr val="666666"/>
                </a:solidFill>
                <a:latin typeface="Georgia"/>
                <a:cs typeface="Georgia"/>
              </a:rPr>
              <a:t>® </a:t>
            </a:r>
            <a:r>
              <a:rPr dirty="0" sz="1800" spc="-5">
                <a:solidFill>
                  <a:srgbClr val="666666"/>
                </a:solidFill>
                <a:latin typeface="Georgia"/>
                <a:cs typeface="Georgia"/>
              </a:rPr>
              <a:t>(Azadirachtin+Pyrethrins) </a:t>
            </a:r>
            <a:r>
              <a:rPr dirty="0" sz="1800">
                <a:solidFill>
                  <a:srgbClr val="666666"/>
                </a:solidFill>
                <a:latin typeface="Georgia"/>
                <a:cs typeface="Georgia"/>
              </a:rPr>
              <a:t>– </a:t>
            </a:r>
            <a:r>
              <a:rPr dirty="0" sz="1800" spc="-5">
                <a:solidFill>
                  <a:srgbClr val="666666"/>
                </a:solidFill>
                <a:latin typeface="Georgia"/>
                <a:cs typeface="Georgia"/>
              </a:rPr>
              <a:t>thrips, aphids,</a:t>
            </a:r>
            <a:r>
              <a:rPr dirty="0" sz="1800" spc="50">
                <a:solidFill>
                  <a:srgbClr val="666666"/>
                </a:solidFill>
                <a:latin typeface="Georgia"/>
                <a:cs typeface="Georgia"/>
              </a:rPr>
              <a:t> </a:t>
            </a:r>
            <a:r>
              <a:rPr dirty="0" sz="1800" spc="-5">
                <a:solidFill>
                  <a:srgbClr val="666666"/>
                </a:solidFill>
                <a:latin typeface="Georgia"/>
                <a:cs typeface="Georgia"/>
              </a:rPr>
              <a:t>whiteflies</a:t>
            </a:r>
            <a:endParaRPr sz="1800">
              <a:latin typeface="Georgia"/>
              <a:cs typeface="Georgia"/>
            </a:endParaRPr>
          </a:p>
          <a:p>
            <a:pPr marL="180340" indent="-167640">
              <a:lnSpc>
                <a:spcPct val="100000"/>
              </a:lnSpc>
              <a:spcBef>
                <a:spcPts val="434"/>
              </a:spcBef>
              <a:buFont typeface="Arial"/>
              <a:buChar char="•"/>
              <a:tabLst>
                <a:tab pos="180340" algn="l"/>
              </a:tabLst>
            </a:pPr>
            <a:r>
              <a:rPr dirty="0" sz="1800" spc="-5">
                <a:solidFill>
                  <a:srgbClr val="666666"/>
                </a:solidFill>
                <a:latin typeface="Georgia"/>
                <a:cs typeface="Georgia"/>
              </a:rPr>
              <a:t>Entrust</a:t>
            </a:r>
            <a:r>
              <a:rPr dirty="0" sz="1000" spc="-5">
                <a:solidFill>
                  <a:srgbClr val="666666"/>
                </a:solidFill>
                <a:latin typeface="Georgia"/>
                <a:cs typeface="Georgia"/>
              </a:rPr>
              <a:t>® </a:t>
            </a:r>
            <a:r>
              <a:rPr dirty="0" sz="1800">
                <a:solidFill>
                  <a:srgbClr val="666666"/>
                </a:solidFill>
                <a:latin typeface="Georgia"/>
                <a:cs typeface="Georgia"/>
              </a:rPr>
              <a:t>(spinosad) - </a:t>
            </a:r>
            <a:r>
              <a:rPr dirty="0" sz="1800" spc="-5">
                <a:solidFill>
                  <a:srgbClr val="666666"/>
                </a:solidFill>
                <a:latin typeface="Georgia"/>
                <a:cs typeface="Georgia"/>
              </a:rPr>
              <a:t>thrips, lepidopteran</a:t>
            </a:r>
            <a:r>
              <a:rPr dirty="0" sz="1800" spc="-60">
                <a:solidFill>
                  <a:srgbClr val="666666"/>
                </a:solidFill>
                <a:latin typeface="Georgia"/>
                <a:cs typeface="Georgia"/>
              </a:rPr>
              <a:t> </a:t>
            </a:r>
            <a:r>
              <a:rPr dirty="0" sz="1800" spc="-5">
                <a:solidFill>
                  <a:srgbClr val="666666"/>
                </a:solidFill>
                <a:latin typeface="Georgia"/>
                <a:cs typeface="Georgia"/>
              </a:rPr>
              <a:t>pests</a:t>
            </a:r>
            <a:endParaRPr sz="1800">
              <a:latin typeface="Georgia"/>
              <a:cs typeface="Georgia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67310" rIns="0" bIns="0" rtlCol="0" vert="horz">
            <a:spAutoFit/>
          </a:bodyPr>
          <a:lstStyle/>
          <a:p>
            <a:pPr marL="180340" indent="-167640">
              <a:lnSpc>
                <a:spcPct val="100000"/>
              </a:lnSpc>
              <a:spcBef>
                <a:spcPts val="530"/>
              </a:spcBef>
              <a:buFont typeface="Arial"/>
              <a:buChar char="•"/>
              <a:tabLst>
                <a:tab pos="180340" algn="l"/>
              </a:tabLst>
            </a:pPr>
            <a:r>
              <a:rPr dirty="0" spc="-5" i="1">
                <a:latin typeface="Georgia"/>
                <a:cs typeface="Georgia"/>
              </a:rPr>
              <a:t>Bacillus thuringiensis </a:t>
            </a:r>
            <a:r>
              <a:rPr dirty="0" spc="-5"/>
              <a:t>(Bt) </a:t>
            </a:r>
            <a:r>
              <a:rPr dirty="0"/>
              <a:t>– </a:t>
            </a:r>
            <a:r>
              <a:rPr dirty="0" spc="-5"/>
              <a:t>lepidopteran</a:t>
            </a:r>
            <a:r>
              <a:rPr dirty="0" spc="10"/>
              <a:t> </a:t>
            </a:r>
            <a:r>
              <a:rPr dirty="0" spc="-5"/>
              <a:t>pests</a:t>
            </a:r>
          </a:p>
          <a:p>
            <a:pPr marL="180340" indent="-167640">
              <a:lnSpc>
                <a:spcPct val="100000"/>
              </a:lnSpc>
              <a:spcBef>
                <a:spcPts val="430"/>
              </a:spcBef>
              <a:buFont typeface="Arial"/>
              <a:buChar char="•"/>
              <a:tabLst>
                <a:tab pos="180340" algn="l"/>
              </a:tabLst>
            </a:pPr>
            <a:r>
              <a:rPr dirty="0" spc="-5"/>
              <a:t>M-Pede</a:t>
            </a:r>
            <a:r>
              <a:rPr dirty="0" sz="1000" spc="-5"/>
              <a:t>® </a:t>
            </a:r>
            <a:r>
              <a:rPr dirty="0"/>
              <a:t>(soap </a:t>
            </a:r>
            <a:r>
              <a:rPr dirty="0" spc="-5"/>
              <a:t>concentrate) </a:t>
            </a:r>
            <a:r>
              <a:rPr dirty="0"/>
              <a:t>– </a:t>
            </a:r>
            <a:r>
              <a:rPr dirty="0" spc="-5"/>
              <a:t>insecticide,</a:t>
            </a:r>
            <a:r>
              <a:rPr dirty="0" spc="-30"/>
              <a:t> </a:t>
            </a:r>
            <a:r>
              <a:rPr dirty="0"/>
              <a:t>miticide,</a:t>
            </a:r>
            <a:endParaRPr sz="1000"/>
          </a:p>
          <a:p>
            <a:pPr marL="180340">
              <a:lnSpc>
                <a:spcPct val="100000"/>
              </a:lnSpc>
            </a:pPr>
            <a:r>
              <a:rPr dirty="0" spc="-5"/>
              <a:t>fungicide</a:t>
            </a:r>
          </a:p>
          <a:p>
            <a:pPr marL="180340" indent="-167640">
              <a:lnSpc>
                <a:spcPct val="100000"/>
              </a:lnSpc>
              <a:spcBef>
                <a:spcPts val="434"/>
              </a:spcBef>
              <a:buFont typeface="Arial"/>
              <a:buChar char="•"/>
              <a:tabLst>
                <a:tab pos="180340" algn="l"/>
              </a:tabLst>
            </a:pPr>
            <a:r>
              <a:rPr dirty="0" spc="-5"/>
              <a:t>MilStop</a:t>
            </a:r>
            <a:r>
              <a:rPr dirty="0" sz="1000" spc="-5"/>
              <a:t>® </a:t>
            </a:r>
            <a:r>
              <a:rPr dirty="0"/>
              <a:t>-</a:t>
            </a:r>
            <a:r>
              <a:rPr dirty="0" spc="-45"/>
              <a:t> </a:t>
            </a:r>
            <a:r>
              <a:rPr dirty="0" spc="-5"/>
              <a:t>fungicide</a:t>
            </a:r>
            <a:endParaRPr sz="1000"/>
          </a:p>
        </p:txBody>
      </p:sp>
      <p:sp>
        <p:nvSpPr>
          <p:cNvPr id="8" name="object 8"/>
          <p:cNvSpPr txBox="1"/>
          <p:nvPr/>
        </p:nvSpPr>
        <p:spPr>
          <a:xfrm>
            <a:off x="1410969" y="3245307"/>
            <a:ext cx="5895975" cy="15798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80340" indent="-16764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180340" algn="l"/>
              </a:tabLst>
            </a:pPr>
            <a:r>
              <a:rPr dirty="0" sz="1800" spc="-5" b="1">
                <a:solidFill>
                  <a:srgbClr val="666666"/>
                </a:solidFill>
                <a:latin typeface="Georgia"/>
                <a:cs typeface="Georgia"/>
              </a:rPr>
              <a:t>Naturally-occurring natural</a:t>
            </a:r>
            <a:r>
              <a:rPr dirty="0" sz="1800" spc="25" b="1">
                <a:solidFill>
                  <a:srgbClr val="666666"/>
                </a:solidFill>
                <a:latin typeface="Georgia"/>
                <a:cs typeface="Georgia"/>
              </a:rPr>
              <a:t> </a:t>
            </a:r>
            <a:r>
              <a:rPr dirty="0" sz="1800" spc="-5" b="1">
                <a:solidFill>
                  <a:srgbClr val="666666"/>
                </a:solidFill>
                <a:latin typeface="Georgia"/>
                <a:cs typeface="Georgia"/>
              </a:rPr>
              <a:t>enemies?</a:t>
            </a:r>
            <a:endParaRPr sz="18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050">
              <a:latin typeface="Times New Roman"/>
              <a:cs typeface="Times New Roman"/>
            </a:endParaRPr>
          </a:p>
          <a:p>
            <a:pPr marL="180340" indent="-167640">
              <a:lnSpc>
                <a:spcPct val="100000"/>
              </a:lnSpc>
              <a:spcBef>
                <a:spcPts val="5"/>
              </a:spcBef>
              <a:buChar char="•"/>
              <a:tabLst>
                <a:tab pos="180340" algn="l"/>
              </a:tabLst>
            </a:pPr>
            <a:r>
              <a:rPr dirty="0" sz="2000" spc="-5">
                <a:solidFill>
                  <a:srgbClr val="666666"/>
                </a:solidFill>
                <a:latin typeface="Georgia"/>
                <a:cs typeface="Georgia"/>
              </a:rPr>
              <a:t>Organic </a:t>
            </a:r>
            <a:r>
              <a:rPr dirty="0" sz="2000">
                <a:solidFill>
                  <a:srgbClr val="666666"/>
                </a:solidFill>
                <a:latin typeface="Georgia"/>
                <a:cs typeface="Georgia"/>
              </a:rPr>
              <a:t>vs. </a:t>
            </a:r>
            <a:r>
              <a:rPr dirty="0" sz="2000" spc="-5">
                <a:solidFill>
                  <a:srgbClr val="666666"/>
                </a:solidFill>
                <a:latin typeface="Georgia"/>
                <a:cs typeface="Georgia"/>
              </a:rPr>
              <a:t>conventional</a:t>
            </a:r>
            <a:r>
              <a:rPr dirty="0" sz="2000" spc="-25">
                <a:solidFill>
                  <a:srgbClr val="666666"/>
                </a:solidFill>
                <a:latin typeface="Georgia"/>
                <a:cs typeface="Georgia"/>
              </a:rPr>
              <a:t> </a:t>
            </a:r>
            <a:r>
              <a:rPr dirty="0" sz="2000" spc="-5">
                <a:solidFill>
                  <a:srgbClr val="666666"/>
                </a:solidFill>
                <a:latin typeface="Georgia"/>
                <a:cs typeface="Georgia"/>
              </a:rPr>
              <a:t>pesticides?</a:t>
            </a:r>
            <a:endParaRPr sz="2000">
              <a:latin typeface="Georgia"/>
              <a:cs typeface="Georgia"/>
            </a:endParaRPr>
          </a:p>
          <a:p>
            <a:pPr marL="180340" indent="-167640">
              <a:lnSpc>
                <a:spcPct val="100000"/>
              </a:lnSpc>
              <a:spcBef>
                <a:spcPts val="480"/>
              </a:spcBef>
              <a:buChar char="•"/>
              <a:tabLst>
                <a:tab pos="180340" algn="l"/>
              </a:tabLst>
            </a:pPr>
            <a:r>
              <a:rPr dirty="0" sz="2000">
                <a:solidFill>
                  <a:srgbClr val="666666"/>
                </a:solidFill>
                <a:latin typeface="Georgia"/>
                <a:cs typeface="Georgia"/>
              </a:rPr>
              <a:t>The principles of IPM </a:t>
            </a:r>
            <a:r>
              <a:rPr dirty="0" sz="2000" spc="-5">
                <a:solidFill>
                  <a:srgbClr val="666666"/>
                </a:solidFill>
                <a:latin typeface="Georgia"/>
                <a:cs typeface="Georgia"/>
              </a:rPr>
              <a:t>are the same for </a:t>
            </a:r>
            <a:r>
              <a:rPr dirty="0" sz="2000">
                <a:solidFill>
                  <a:srgbClr val="666666"/>
                </a:solidFill>
                <a:latin typeface="Georgia"/>
                <a:cs typeface="Georgia"/>
              </a:rPr>
              <a:t>all</a:t>
            </a:r>
            <a:r>
              <a:rPr dirty="0" sz="2000" spc="-40">
                <a:solidFill>
                  <a:srgbClr val="666666"/>
                </a:solidFill>
                <a:latin typeface="Georgia"/>
                <a:cs typeface="Georgia"/>
              </a:rPr>
              <a:t> </a:t>
            </a:r>
            <a:r>
              <a:rPr dirty="0" sz="2000" spc="-5">
                <a:solidFill>
                  <a:srgbClr val="666666"/>
                </a:solidFill>
                <a:latin typeface="Georgia"/>
                <a:cs typeface="Georgia"/>
              </a:rPr>
              <a:t>cropping</a:t>
            </a:r>
            <a:endParaRPr sz="2000">
              <a:latin typeface="Georgia"/>
              <a:cs typeface="Georgia"/>
            </a:endParaRPr>
          </a:p>
          <a:p>
            <a:pPr marL="180340">
              <a:lnSpc>
                <a:spcPct val="100000"/>
              </a:lnSpc>
            </a:pPr>
            <a:r>
              <a:rPr dirty="0" sz="2000" spc="-5">
                <a:solidFill>
                  <a:srgbClr val="666666"/>
                </a:solidFill>
                <a:latin typeface="Georgia"/>
                <a:cs typeface="Georgia"/>
              </a:rPr>
              <a:t>systems</a:t>
            </a:r>
            <a:endParaRPr sz="2000">
              <a:latin typeface="Georgia"/>
              <a:cs typeface="Georgi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894708" y="150426"/>
            <a:ext cx="1002404" cy="70062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7030339" y="1907285"/>
            <a:ext cx="1815464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5" b="1">
                <a:solidFill>
                  <a:srgbClr val="666666"/>
                </a:solidFill>
                <a:latin typeface="Georgia"/>
                <a:cs typeface="Georgia"/>
              </a:rPr>
              <a:t>Monitoring</a:t>
            </a:r>
            <a:endParaRPr sz="2400">
              <a:latin typeface="Georgia"/>
              <a:cs typeface="Georgi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975472" y="4932679"/>
            <a:ext cx="1116330" cy="1778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000" spc="-5">
                <a:solidFill>
                  <a:srgbClr val="666666"/>
                </a:solidFill>
                <a:latin typeface="Georgia"/>
                <a:cs typeface="Georgia"/>
              </a:rPr>
              <a:t>Photos </a:t>
            </a:r>
            <a:r>
              <a:rPr dirty="0" sz="1000" spc="-10">
                <a:solidFill>
                  <a:srgbClr val="666666"/>
                </a:solidFill>
                <a:latin typeface="Georgia"/>
                <a:cs typeface="Georgia"/>
              </a:rPr>
              <a:t>by </a:t>
            </a:r>
            <a:r>
              <a:rPr dirty="0" sz="1000" spc="-5">
                <a:solidFill>
                  <a:srgbClr val="666666"/>
                </a:solidFill>
                <a:latin typeface="Georgia"/>
                <a:cs typeface="Georgia"/>
              </a:rPr>
              <a:t>L.</a:t>
            </a:r>
            <a:r>
              <a:rPr dirty="0" sz="1000" spc="-15">
                <a:solidFill>
                  <a:srgbClr val="666666"/>
                </a:solidFill>
                <a:latin typeface="Georgia"/>
                <a:cs typeface="Georgia"/>
              </a:rPr>
              <a:t> </a:t>
            </a:r>
            <a:r>
              <a:rPr dirty="0" sz="1000" spc="-10">
                <a:solidFill>
                  <a:srgbClr val="666666"/>
                </a:solidFill>
                <a:latin typeface="Georgia"/>
                <a:cs typeface="Georgia"/>
              </a:rPr>
              <a:t>Lopez.</a:t>
            </a:r>
            <a:endParaRPr sz="10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188719" cy="51450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60020">
              <a:lnSpc>
                <a:spcPct val="100000"/>
              </a:lnSpc>
              <a:spcBef>
                <a:spcPts val="105"/>
              </a:spcBef>
            </a:pPr>
            <a:r>
              <a:rPr dirty="0" spc="-5"/>
              <a:t>Key </a:t>
            </a:r>
            <a:r>
              <a:rPr dirty="0"/>
              <a:t>Points About Biological</a:t>
            </a:r>
            <a:r>
              <a:rPr dirty="0" spc="-95"/>
              <a:t> </a:t>
            </a:r>
            <a:r>
              <a:rPr dirty="0" spc="-5"/>
              <a:t>Control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410969" y="1084579"/>
            <a:ext cx="7175500" cy="353123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55600" marR="223520" indent="-342900">
              <a:lnSpc>
                <a:spcPct val="100000"/>
              </a:lnSpc>
              <a:spcBef>
                <a:spcPts val="95"/>
              </a:spcBef>
              <a:buChar char="•"/>
              <a:tabLst>
                <a:tab pos="354965" algn="l"/>
                <a:tab pos="355600" algn="l"/>
              </a:tabLst>
            </a:pPr>
            <a:r>
              <a:rPr dirty="0" sz="1900" spc="-5">
                <a:solidFill>
                  <a:srgbClr val="666666"/>
                </a:solidFill>
                <a:latin typeface="Georgia"/>
                <a:cs typeface="Georgia"/>
              </a:rPr>
              <a:t>Detailed </a:t>
            </a:r>
            <a:r>
              <a:rPr dirty="0" sz="1900" spc="-10">
                <a:solidFill>
                  <a:srgbClr val="666666"/>
                </a:solidFill>
                <a:latin typeface="Georgia"/>
                <a:cs typeface="Georgia"/>
              </a:rPr>
              <a:t>knowledge </a:t>
            </a:r>
            <a:r>
              <a:rPr dirty="0" sz="1900" spc="-5">
                <a:solidFill>
                  <a:srgbClr val="666666"/>
                </a:solidFill>
                <a:latin typeface="Georgia"/>
                <a:cs typeface="Georgia"/>
              </a:rPr>
              <a:t>about </a:t>
            </a:r>
            <a:r>
              <a:rPr dirty="0" sz="1900" spc="-10">
                <a:solidFill>
                  <a:srgbClr val="666666"/>
                </a:solidFill>
                <a:latin typeface="Georgia"/>
                <a:cs typeface="Georgia"/>
              </a:rPr>
              <a:t>biotic </a:t>
            </a:r>
            <a:r>
              <a:rPr dirty="0" sz="1900" spc="-5">
                <a:solidFill>
                  <a:srgbClr val="666666"/>
                </a:solidFill>
                <a:latin typeface="Georgia"/>
                <a:cs typeface="Georgia"/>
              </a:rPr>
              <a:t>and abiotic factors </a:t>
            </a:r>
            <a:r>
              <a:rPr dirty="0" sz="1900" spc="-10">
                <a:solidFill>
                  <a:srgbClr val="666666"/>
                </a:solidFill>
                <a:latin typeface="Georgia"/>
                <a:cs typeface="Georgia"/>
              </a:rPr>
              <a:t>within the  cropping system </a:t>
            </a:r>
            <a:r>
              <a:rPr dirty="0" sz="1900" spc="-5">
                <a:solidFill>
                  <a:srgbClr val="666666"/>
                </a:solidFill>
                <a:latin typeface="Georgia"/>
                <a:cs typeface="Georgia"/>
              </a:rPr>
              <a:t>is vital </a:t>
            </a:r>
            <a:r>
              <a:rPr dirty="0" sz="1900" spc="-10">
                <a:solidFill>
                  <a:srgbClr val="666666"/>
                </a:solidFill>
                <a:latin typeface="Georgia"/>
                <a:cs typeface="Georgia"/>
              </a:rPr>
              <a:t>for </a:t>
            </a:r>
            <a:r>
              <a:rPr dirty="0" sz="1900" spc="-5">
                <a:solidFill>
                  <a:srgbClr val="666666"/>
                </a:solidFill>
                <a:latin typeface="Georgia"/>
                <a:cs typeface="Georgia"/>
              </a:rPr>
              <a:t>the </a:t>
            </a:r>
            <a:r>
              <a:rPr dirty="0" sz="1900" spc="-10">
                <a:solidFill>
                  <a:srgbClr val="666666"/>
                </a:solidFill>
                <a:latin typeface="Georgia"/>
                <a:cs typeface="Georgia"/>
              </a:rPr>
              <a:t>success </a:t>
            </a:r>
            <a:r>
              <a:rPr dirty="0" sz="1900" spc="-5">
                <a:solidFill>
                  <a:srgbClr val="666666"/>
                </a:solidFill>
                <a:latin typeface="Georgia"/>
                <a:cs typeface="Georgia"/>
              </a:rPr>
              <a:t>of </a:t>
            </a:r>
            <a:r>
              <a:rPr dirty="0" sz="1900" spc="-10">
                <a:solidFill>
                  <a:srgbClr val="666666"/>
                </a:solidFill>
                <a:latin typeface="Georgia"/>
                <a:cs typeface="Georgia"/>
              </a:rPr>
              <a:t>biological</a:t>
            </a:r>
            <a:r>
              <a:rPr dirty="0" sz="1900" spc="215">
                <a:solidFill>
                  <a:srgbClr val="666666"/>
                </a:solidFill>
                <a:latin typeface="Georgia"/>
                <a:cs typeface="Georgia"/>
              </a:rPr>
              <a:t> </a:t>
            </a:r>
            <a:r>
              <a:rPr dirty="0" sz="1900" spc="-10">
                <a:solidFill>
                  <a:srgbClr val="666666"/>
                </a:solidFill>
                <a:latin typeface="Georgia"/>
                <a:cs typeface="Georgia"/>
              </a:rPr>
              <a:t>control</a:t>
            </a:r>
            <a:endParaRPr sz="1900">
              <a:latin typeface="Georgia"/>
              <a:cs typeface="Georgia"/>
            </a:endParaRPr>
          </a:p>
          <a:p>
            <a:pPr marL="355600" marR="239395" indent="-342900">
              <a:lnSpc>
                <a:spcPct val="100000"/>
              </a:lnSpc>
              <a:spcBef>
                <a:spcPts val="1200"/>
              </a:spcBef>
              <a:buChar char="•"/>
              <a:tabLst>
                <a:tab pos="354965" algn="l"/>
                <a:tab pos="355600" algn="l"/>
              </a:tabLst>
            </a:pPr>
            <a:r>
              <a:rPr dirty="0" sz="1900" spc="-5">
                <a:solidFill>
                  <a:srgbClr val="666666"/>
                </a:solidFill>
                <a:latin typeface="Georgia"/>
                <a:cs typeface="Georgia"/>
              </a:rPr>
              <a:t>Annual and perennial crops </a:t>
            </a:r>
            <a:r>
              <a:rPr dirty="0" sz="1900" spc="-10">
                <a:solidFill>
                  <a:srgbClr val="666666"/>
                </a:solidFill>
                <a:latin typeface="Georgia"/>
                <a:cs typeface="Georgia"/>
              </a:rPr>
              <a:t>have different </a:t>
            </a:r>
            <a:r>
              <a:rPr dirty="0" sz="1900" spc="-5">
                <a:solidFill>
                  <a:srgbClr val="666666"/>
                </a:solidFill>
                <a:latin typeface="Georgia"/>
                <a:cs typeface="Georgia"/>
              </a:rPr>
              <a:t>characteristics </a:t>
            </a:r>
            <a:r>
              <a:rPr dirty="0" sz="1900" spc="-10">
                <a:solidFill>
                  <a:srgbClr val="666666"/>
                </a:solidFill>
                <a:latin typeface="Georgia"/>
                <a:cs typeface="Georgia"/>
              </a:rPr>
              <a:t>that  </a:t>
            </a:r>
            <a:r>
              <a:rPr dirty="0" sz="1900" spc="-5">
                <a:solidFill>
                  <a:srgbClr val="666666"/>
                </a:solidFill>
                <a:latin typeface="Georgia"/>
                <a:cs typeface="Georgia"/>
              </a:rPr>
              <a:t>may facilitate the </a:t>
            </a:r>
            <a:r>
              <a:rPr dirty="0" sz="1900" spc="-10">
                <a:solidFill>
                  <a:srgbClr val="666666"/>
                </a:solidFill>
                <a:latin typeface="Georgia"/>
                <a:cs typeface="Georgia"/>
              </a:rPr>
              <a:t>establishment </a:t>
            </a:r>
            <a:r>
              <a:rPr dirty="0" sz="1900" spc="-5">
                <a:solidFill>
                  <a:srgbClr val="666666"/>
                </a:solidFill>
                <a:latin typeface="Georgia"/>
                <a:cs typeface="Georgia"/>
              </a:rPr>
              <a:t>of</a:t>
            </a:r>
            <a:r>
              <a:rPr dirty="0" sz="1900" spc="55">
                <a:solidFill>
                  <a:srgbClr val="666666"/>
                </a:solidFill>
                <a:latin typeface="Georgia"/>
                <a:cs typeface="Georgia"/>
              </a:rPr>
              <a:t> </a:t>
            </a:r>
            <a:r>
              <a:rPr dirty="0" sz="1900" spc="-5">
                <a:solidFill>
                  <a:srgbClr val="666666"/>
                </a:solidFill>
                <a:latin typeface="Georgia"/>
                <a:cs typeface="Georgia"/>
              </a:rPr>
              <a:t>BCAs</a:t>
            </a:r>
            <a:endParaRPr sz="1900">
              <a:latin typeface="Georgia"/>
              <a:cs typeface="Georgia"/>
            </a:endParaRPr>
          </a:p>
          <a:p>
            <a:pPr marL="355600" marR="106045" indent="-342900">
              <a:lnSpc>
                <a:spcPct val="100000"/>
              </a:lnSpc>
              <a:spcBef>
                <a:spcPts val="1205"/>
              </a:spcBef>
              <a:buChar char="•"/>
              <a:tabLst>
                <a:tab pos="354965" algn="l"/>
                <a:tab pos="355600" algn="l"/>
              </a:tabLst>
            </a:pPr>
            <a:r>
              <a:rPr dirty="0" sz="1900" spc="-5">
                <a:solidFill>
                  <a:srgbClr val="666666"/>
                </a:solidFill>
                <a:latin typeface="Georgia"/>
                <a:cs typeface="Georgia"/>
              </a:rPr>
              <a:t>Application </a:t>
            </a:r>
            <a:r>
              <a:rPr dirty="0" sz="1900" spc="-10">
                <a:solidFill>
                  <a:srgbClr val="666666"/>
                </a:solidFill>
                <a:latin typeface="Georgia"/>
                <a:cs typeface="Georgia"/>
              </a:rPr>
              <a:t>technology </a:t>
            </a:r>
            <a:r>
              <a:rPr dirty="0" sz="1900" spc="-5">
                <a:solidFill>
                  <a:srgbClr val="666666"/>
                </a:solidFill>
                <a:latin typeface="Georgia"/>
                <a:cs typeface="Georgia"/>
              </a:rPr>
              <a:t>is </a:t>
            </a:r>
            <a:r>
              <a:rPr dirty="0" sz="1900" spc="-10">
                <a:solidFill>
                  <a:srgbClr val="666666"/>
                </a:solidFill>
                <a:latin typeface="Georgia"/>
                <a:cs typeface="Georgia"/>
              </a:rPr>
              <a:t>moving </a:t>
            </a:r>
            <a:r>
              <a:rPr dirty="0" sz="1900" spc="-5">
                <a:solidFill>
                  <a:srgbClr val="666666"/>
                </a:solidFill>
                <a:latin typeface="Georgia"/>
                <a:cs typeface="Georgia"/>
              </a:rPr>
              <a:t>towards </a:t>
            </a:r>
            <a:r>
              <a:rPr dirty="0" sz="1900" spc="-10">
                <a:solidFill>
                  <a:srgbClr val="666666"/>
                </a:solidFill>
                <a:latin typeface="Georgia"/>
                <a:cs typeface="Georgia"/>
              </a:rPr>
              <a:t>improving biological  control</a:t>
            </a:r>
            <a:r>
              <a:rPr dirty="0" sz="1900">
                <a:solidFill>
                  <a:srgbClr val="666666"/>
                </a:solidFill>
                <a:latin typeface="Georgia"/>
                <a:cs typeface="Georgia"/>
              </a:rPr>
              <a:t> </a:t>
            </a:r>
            <a:r>
              <a:rPr dirty="0" sz="1900" spc="-5">
                <a:solidFill>
                  <a:srgbClr val="666666"/>
                </a:solidFill>
                <a:latin typeface="Georgia"/>
                <a:cs typeface="Georgia"/>
              </a:rPr>
              <a:t>implementation</a:t>
            </a:r>
            <a:endParaRPr sz="1900">
              <a:latin typeface="Georgia"/>
              <a:cs typeface="Georgia"/>
            </a:endParaRPr>
          </a:p>
          <a:p>
            <a:pPr marL="355600" indent="-342900">
              <a:lnSpc>
                <a:spcPct val="100000"/>
              </a:lnSpc>
              <a:spcBef>
                <a:spcPts val="1200"/>
              </a:spcBef>
              <a:buChar char="•"/>
              <a:tabLst>
                <a:tab pos="354965" algn="l"/>
                <a:tab pos="355600" algn="l"/>
              </a:tabLst>
            </a:pPr>
            <a:r>
              <a:rPr dirty="0" sz="1900" spc="-5">
                <a:solidFill>
                  <a:srgbClr val="666666"/>
                </a:solidFill>
                <a:latin typeface="Georgia"/>
                <a:cs typeface="Georgia"/>
              </a:rPr>
              <a:t>Each </a:t>
            </a:r>
            <a:r>
              <a:rPr dirty="0" sz="1900" spc="-10">
                <a:solidFill>
                  <a:srgbClr val="666666"/>
                </a:solidFill>
                <a:latin typeface="Georgia"/>
                <a:cs typeface="Georgia"/>
              </a:rPr>
              <a:t>biological </a:t>
            </a:r>
            <a:r>
              <a:rPr dirty="0" sz="1900" spc="-5">
                <a:solidFill>
                  <a:srgbClr val="666666"/>
                </a:solidFill>
                <a:latin typeface="Georgia"/>
                <a:cs typeface="Georgia"/>
              </a:rPr>
              <a:t>control </a:t>
            </a:r>
            <a:r>
              <a:rPr dirty="0" sz="1900" spc="-10">
                <a:solidFill>
                  <a:srgbClr val="666666"/>
                </a:solidFill>
                <a:latin typeface="Georgia"/>
                <a:cs typeface="Georgia"/>
              </a:rPr>
              <a:t>program </a:t>
            </a:r>
            <a:r>
              <a:rPr dirty="0" sz="1900" spc="-5">
                <a:solidFill>
                  <a:srgbClr val="666666"/>
                </a:solidFill>
                <a:latin typeface="Georgia"/>
                <a:cs typeface="Georgia"/>
              </a:rPr>
              <a:t>is</a:t>
            </a:r>
            <a:r>
              <a:rPr dirty="0" sz="1900" spc="85">
                <a:solidFill>
                  <a:srgbClr val="666666"/>
                </a:solidFill>
                <a:latin typeface="Georgia"/>
                <a:cs typeface="Georgia"/>
              </a:rPr>
              <a:t> </a:t>
            </a:r>
            <a:r>
              <a:rPr dirty="0" sz="1900" spc="-10">
                <a:solidFill>
                  <a:srgbClr val="666666"/>
                </a:solidFill>
                <a:latin typeface="Georgia"/>
                <a:cs typeface="Georgia"/>
              </a:rPr>
              <a:t>unique</a:t>
            </a:r>
            <a:endParaRPr sz="1900">
              <a:latin typeface="Georgia"/>
              <a:cs typeface="Georgia"/>
            </a:endParaRPr>
          </a:p>
          <a:p>
            <a:pPr marL="355600" marR="5080" indent="-342900">
              <a:lnSpc>
                <a:spcPct val="100000"/>
              </a:lnSpc>
              <a:spcBef>
                <a:spcPts val="1200"/>
              </a:spcBef>
              <a:buChar char="•"/>
              <a:tabLst>
                <a:tab pos="354965" algn="l"/>
                <a:tab pos="355600" algn="l"/>
              </a:tabLst>
            </a:pPr>
            <a:r>
              <a:rPr dirty="0" sz="1900" spc="-10">
                <a:solidFill>
                  <a:srgbClr val="666666"/>
                </a:solidFill>
                <a:latin typeface="Georgia"/>
                <a:cs typeface="Georgia"/>
              </a:rPr>
              <a:t>Biological control does not </a:t>
            </a:r>
            <a:r>
              <a:rPr dirty="0" sz="1900" spc="-5">
                <a:solidFill>
                  <a:srgbClr val="666666"/>
                </a:solidFill>
                <a:latin typeface="Georgia"/>
                <a:cs typeface="Georgia"/>
              </a:rPr>
              <a:t>eradicate </a:t>
            </a:r>
            <a:r>
              <a:rPr dirty="0" sz="1900" spc="-10">
                <a:solidFill>
                  <a:srgbClr val="666666"/>
                </a:solidFill>
                <a:latin typeface="Georgia"/>
                <a:cs typeface="Georgia"/>
              </a:rPr>
              <a:t>pests nor </a:t>
            </a:r>
            <a:r>
              <a:rPr dirty="0" sz="1900" spc="-5">
                <a:solidFill>
                  <a:srgbClr val="666666"/>
                </a:solidFill>
                <a:latin typeface="Georgia"/>
                <a:cs typeface="Georgia"/>
              </a:rPr>
              <a:t>replace the </a:t>
            </a:r>
            <a:r>
              <a:rPr dirty="0" sz="1900" spc="-10">
                <a:solidFill>
                  <a:srgbClr val="666666"/>
                </a:solidFill>
                <a:latin typeface="Georgia"/>
                <a:cs typeface="Georgia"/>
              </a:rPr>
              <a:t>use of  pesticides, but </a:t>
            </a:r>
            <a:r>
              <a:rPr dirty="0" sz="1900" spc="-5">
                <a:solidFill>
                  <a:srgbClr val="666666"/>
                </a:solidFill>
                <a:latin typeface="Georgia"/>
                <a:cs typeface="Georgia"/>
              </a:rPr>
              <a:t>it reduces </a:t>
            </a:r>
            <a:r>
              <a:rPr dirty="0" sz="1900" spc="-10">
                <a:solidFill>
                  <a:srgbClr val="666666"/>
                </a:solidFill>
                <a:latin typeface="Georgia"/>
                <a:cs typeface="Georgia"/>
              </a:rPr>
              <a:t>pest populations by complementing  </a:t>
            </a:r>
            <a:r>
              <a:rPr dirty="0" sz="1900" spc="-5">
                <a:solidFill>
                  <a:srgbClr val="666666"/>
                </a:solidFill>
                <a:latin typeface="Georgia"/>
                <a:cs typeface="Georgia"/>
              </a:rPr>
              <a:t>the use of biorational</a:t>
            </a:r>
            <a:r>
              <a:rPr dirty="0" sz="1900" spc="30">
                <a:solidFill>
                  <a:srgbClr val="666666"/>
                </a:solidFill>
                <a:latin typeface="Georgia"/>
                <a:cs typeface="Georgia"/>
              </a:rPr>
              <a:t> </a:t>
            </a:r>
            <a:r>
              <a:rPr dirty="0" sz="1900" spc="-10">
                <a:solidFill>
                  <a:srgbClr val="666666"/>
                </a:solidFill>
                <a:latin typeface="Georgia"/>
                <a:cs typeface="Georgia"/>
              </a:rPr>
              <a:t>pesticides</a:t>
            </a:r>
            <a:endParaRPr sz="19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12494" y="360425"/>
            <a:ext cx="4222115" cy="51371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-5"/>
              <a:t>Additional</a:t>
            </a:r>
            <a:r>
              <a:rPr dirty="0" spc="-60"/>
              <a:t> </a:t>
            </a:r>
            <a:r>
              <a:rPr dirty="0"/>
              <a:t>Information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410969" y="1076909"/>
            <a:ext cx="3434715" cy="38303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5095" marR="59690" indent="-112395">
              <a:lnSpc>
                <a:spcPct val="100000"/>
              </a:lnSpc>
              <a:spcBef>
                <a:spcPts val="95"/>
              </a:spcBef>
              <a:buChar char="•"/>
              <a:tabLst>
                <a:tab pos="125730" algn="l"/>
              </a:tabLst>
            </a:pPr>
            <a:r>
              <a:rPr dirty="0" sz="1300" spc="-5">
                <a:solidFill>
                  <a:srgbClr val="666666"/>
                </a:solidFill>
                <a:latin typeface="Georgia"/>
                <a:cs typeface="Georgia"/>
              </a:rPr>
              <a:t>EDIS, UF/IFAS Extension. </a:t>
            </a:r>
            <a:r>
              <a:rPr dirty="0" u="sng" sz="1300" spc="-5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latin typeface="Georgia"/>
                <a:cs typeface="Georgia"/>
              </a:rPr>
              <a:t> </a:t>
            </a:r>
            <a:r>
              <a:rPr dirty="0" u="sng" sz="1300" spc="-10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latin typeface="Georgia"/>
                <a:cs typeface="Georgia"/>
                <a:hlinkClick r:id="rId2"/>
              </a:rPr>
              <a:t>https://edis.ifas.ufl.edu/topic_biological_co </a:t>
            </a:r>
            <a:r>
              <a:rPr dirty="0" u="sng" sz="1300" spc="-10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latin typeface="Georgia"/>
                <a:cs typeface="Georgia"/>
                <a:hlinkClick r:id="rId2"/>
              </a:rPr>
              <a:t> </a:t>
            </a:r>
            <a:r>
              <a:rPr dirty="0" u="sng" sz="1300" spc="-5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latin typeface="Georgia"/>
                <a:cs typeface="Georgia"/>
                <a:hlinkClick r:id="rId2"/>
              </a:rPr>
              <a:t>ntrol</a:t>
            </a:r>
            <a:endParaRPr sz="1300">
              <a:latin typeface="Georgia"/>
              <a:cs typeface="Georgia"/>
            </a:endParaRPr>
          </a:p>
          <a:p>
            <a:pPr marL="125095" marR="61594" indent="-112395">
              <a:lnSpc>
                <a:spcPct val="100000"/>
              </a:lnSpc>
              <a:spcBef>
                <a:spcPts val="315"/>
              </a:spcBef>
              <a:buChar char="•"/>
              <a:tabLst>
                <a:tab pos="125730" algn="l"/>
              </a:tabLst>
            </a:pPr>
            <a:r>
              <a:rPr dirty="0" sz="1300" spc="-10">
                <a:solidFill>
                  <a:srgbClr val="666666"/>
                </a:solidFill>
                <a:latin typeface="Georgia"/>
                <a:cs typeface="Georgia"/>
              </a:rPr>
              <a:t>FDACS. </a:t>
            </a:r>
            <a:r>
              <a:rPr dirty="0" u="sng" sz="1300" spc="-10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latin typeface="Georgia"/>
                <a:cs typeface="Georgia"/>
              </a:rPr>
              <a:t> </a:t>
            </a:r>
            <a:r>
              <a:rPr dirty="0" u="sng" sz="1300" spc="-5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latin typeface="Georgia"/>
                <a:cs typeface="Georgia"/>
                <a:hlinkClick r:id="rId3"/>
              </a:rPr>
              <a:t>https://www.freshfromflorida.com/Division </a:t>
            </a:r>
            <a:r>
              <a:rPr dirty="0" u="sng" sz="1300" spc="-5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latin typeface="Georgia"/>
                <a:cs typeface="Georgia"/>
                <a:hlinkClick r:id="rId3"/>
              </a:rPr>
              <a:t> s-Offices/Plant-Industry/Bureaus-and- </a:t>
            </a:r>
            <a:r>
              <a:rPr dirty="0" u="sng" sz="1300" spc="-5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latin typeface="Georgia"/>
                <a:cs typeface="Georgia"/>
                <a:hlinkClick r:id="rId3"/>
              </a:rPr>
              <a:t> Services/Bureau-Of-Methods-Development- </a:t>
            </a:r>
            <a:r>
              <a:rPr dirty="0" u="sng" sz="1300" spc="-5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latin typeface="Georgia"/>
                <a:cs typeface="Georgia"/>
                <a:hlinkClick r:id="rId3"/>
              </a:rPr>
              <a:t> </a:t>
            </a:r>
            <a:r>
              <a:rPr dirty="0" u="sng" sz="1300" spc="-10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latin typeface="Georgia"/>
                <a:cs typeface="Georgia"/>
                <a:hlinkClick r:id="rId3"/>
              </a:rPr>
              <a:t>Biological-Control/Biological-Control</a:t>
            </a:r>
            <a:endParaRPr sz="1300">
              <a:latin typeface="Georgia"/>
              <a:cs typeface="Georgia"/>
            </a:endParaRPr>
          </a:p>
          <a:p>
            <a:pPr marL="125095" marR="558165" indent="-112395">
              <a:lnSpc>
                <a:spcPct val="100000"/>
              </a:lnSpc>
              <a:spcBef>
                <a:spcPts val="315"/>
              </a:spcBef>
              <a:buChar char="•"/>
              <a:tabLst>
                <a:tab pos="125730" algn="l"/>
              </a:tabLst>
            </a:pPr>
            <a:r>
              <a:rPr dirty="0" sz="1300" spc="-5">
                <a:solidFill>
                  <a:srgbClr val="666666"/>
                </a:solidFill>
                <a:latin typeface="Georgia"/>
                <a:cs typeface="Georgia"/>
                <a:hlinkClick r:id="rId4"/>
              </a:rPr>
              <a:t>SARE.</a:t>
            </a:r>
            <a:r>
              <a:rPr dirty="0" sz="1300" spc="-5">
                <a:solidFill>
                  <a:srgbClr val="009999"/>
                </a:solidFill>
                <a:latin typeface="Georgia"/>
                <a:cs typeface="Georgia"/>
                <a:hlinkClick r:id="rId4"/>
              </a:rPr>
              <a:t> </a:t>
            </a:r>
            <a:r>
              <a:rPr dirty="0" u="sng" sz="1300" spc="-5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latin typeface="Georgia"/>
                <a:cs typeface="Georgia"/>
                <a:hlinkClick r:id="rId4"/>
              </a:rPr>
              <a:t>https://www.sare.org/Project- </a:t>
            </a:r>
            <a:r>
              <a:rPr dirty="0" u="sng" sz="1300" spc="-5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latin typeface="Georgia"/>
                <a:cs typeface="Georgia"/>
                <a:hlinkClick r:id="rId4"/>
              </a:rPr>
              <a:t> </a:t>
            </a:r>
            <a:r>
              <a:rPr dirty="0" u="sng" sz="1300" spc="-10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latin typeface="Georgia"/>
                <a:cs typeface="Georgia"/>
                <a:hlinkClick r:id="rId4"/>
              </a:rPr>
              <a:t>Reports</a:t>
            </a:r>
            <a:endParaRPr sz="1300">
              <a:latin typeface="Georgia"/>
              <a:cs typeface="Georgia"/>
            </a:endParaRPr>
          </a:p>
          <a:p>
            <a:pPr marL="125095" indent="-112395">
              <a:lnSpc>
                <a:spcPct val="100000"/>
              </a:lnSpc>
              <a:spcBef>
                <a:spcPts val="315"/>
              </a:spcBef>
              <a:buChar char="•"/>
              <a:tabLst>
                <a:tab pos="125730" algn="l"/>
              </a:tabLst>
            </a:pPr>
            <a:r>
              <a:rPr dirty="0" sz="1300" spc="-10">
                <a:solidFill>
                  <a:srgbClr val="666666"/>
                </a:solidFill>
                <a:latin typeface="Georgia"/>
                <a:cs typeface="Georgia"/>
              </a:rPr>
              <a:t>ATTRA, NCAT.</a:t>
            </a:r>
            <a:r>
              <a:rPr dirty="0" sz="1300" spc="15">
                <a:solidFill>
                  <a:srgbClr val="009999"/>
                </a:solidFill>
                <a:latin typeface="Georgia"/>
                <a:cs typeface="Georgia"/>
              </a:rPr>
              <a:t> </a:t>
            </a:r>
            <a:r>
              <a:rPr dirty="0" u="sng" sz="1300" spc="-5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latin typeface="Georgia"/>
                <a:cs typeface="Georgia"/>
                <a:hlinkClick r:id="rId5"/>
              </a:rPr>
              <a:t>https://attra.ncat.org/pest/</a:t>
            </a:r>
            <a:endParaRPr sz="1300">
              <a:latin typeface="Georgia"/>
              <a:cs typeface="Georgia"/>
            </a:endParaRPr>
          </a:p>
          <a:p>
            <a:pPr marL="125095" marR="99695" indent="-112395">
              <a:lnSpc>
                <a:spcPct val="100000"/>
              </a:lnSpc>
              <a:spcBef>
                <a:spcPts val="315"/>
              </a:spcBef>
              <a:buChar char="•"/>
              <a:tabLst>
                <a:tab pos="125730" algn="l"/>
              </a:tabLst>
            </a:pPr>
            <a:r>
              <a:rPr dirty="0" sz="1300" spc="-5">
                <a:solidFill>
                  <a:srgbClr val="666666"/>
                </a:solidFill>
                <a:latin typeface="Georgia"/>
                <a:cs typeface="Georgia"/>
              </a:rPr>
              <a:t>UC, IPM. </a:t>
            </a:r>
            <a:r>
              <a:rPr dirty="0" u="sng" sz="1300" spc="-5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latin typeface="Georgia"/>
                <a:cs typeface="Georgia"/>
              </a:rPr>
              <a:t> </a:t>
            </a:r>
            <a:r>
              <a:rPr dirty="0" u="sng" sz="1300" spc="-5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latin typeface="Georgia"/>
                <a:cs typeface="Georgia"/>
                <a:hlinkClick r:id="rId6"/>
              </a:rPr>
              <a:t>http://ipm.ucanr.edu/PMG/NE/index.html</a:t>
            </a:r>
            <a:endParaRPr sz="1300">
              <a:latin typeface="Georgia"/>
              <a:cs typeface="Georgia"/>
            </a:endParaRPr>
          </a:p>
          <a:p>
            <a:pPr marL="125095" marR="5080" indent="-112395">
              <a:lnSpc>
                <a:spcPct val="100000"/>
              </a:lnSpc>
              <a:spcBef>
                <a:spcPts val="310"/>
              </a:spcBef>
              <a:buChar char="•"/>
              <a:tabLst>
                <a:tab pos="125730" algn="l"/>
              </a:tabLst>
            </a:pPr>
            <a:r>
              <a:rPr dirty="0" sz="1300" spc="-10">
                <a:solidFill>
                  <a:srgbClr val="666666"/>
                </a:solidFill>
                <a:latin typeface="Georgia"/>
                <a:cs typeface="Georgia"/>
              </a:rPr>
              <a:t>Xerces Society </a:t>
            </a:r>
            <a:r>
              <a:rPr dirty="0" sz="1300" spc="-5">
                <a:solidFill>
                  <a:srgbClr val="666666"/>
                </a:solidFill>
                <a:latin typeface="Georgia"/>
                <a:cs typeface="Georgia"/>
              </a:rPr>
              <a:t>for </a:t>
            </a:r>
            <a:r>
              <a:rPr dirty="0" sz="1300" spc="-10">
                <a:solidFill>
                  <a:srgbClr val="666666"/>
                </a:solidFill>
                <a:latin typeface="Georgia"/>
                <a:cs typeface="Georgia"/>
              </a:rPr>
              <a:t>Invertebrate Conservation. </a:t>
            </a:r>
            <a:r>
              <a:rPr dirty="0" u="sng" sz="1300" spc="-10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latin typeface="Georgia"/>
                <a:cs typeface="Georgia"/>
              </a:rPr>
              <a:t> </a:t>
            </a:r>
            <a:r>
              <a:rPr dirty="0" u="sng" sz="1300" spc="-10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latin typeface="Georgia"/>
                <a:cs typeface="Georgia"/>
                <a:hlinkClick r:id="rId7"/>
              </a:rPr>
              <a:t>https://xerces.org/conservationbiocontrol/</a:t>
            </a:r>
            <a:endParaRPr sz="1300">
              <a:latin typeface="Georgia"/>
              <a:cs typeface="Georgia"/>
            </a:endParaRPr>
          </a:p>
          <a:p>
            <a:pPr marL="125095" marR="339725" indent="-112395">
              <a:lnSpc>
                <a:spcPct val="100000"/>
              </a:lnSpc>
              <a:spcBef>
                <a:spcPts val="315"/>
              </a:spcBef>
              <a:buChar char="•"/>
              <a:tabLst>
                <a:tab pos="125730" algn="l"/>
              </a:tabLst>
            </a:pPr>
            <a:r>
              <a:rPr dirty="0" sz="1300" spc="-5">
                <a:solidFill>
                  <a:srgbClr val="666666"/>
                </a:solidFill>
                <a:latin typeface="Georgia"/>
                <a:cs typeface="Georgia"/>
              </a:rPr>
              <a:t>International Organization for </a:t>
            </a:r>
            <a:r>
              <a:rPr dirty="0" sz="1300" spc="-10">
                <a:solidFill>
                  <a:srgbClr val="666666"/>
                </a:solidFill>
                <a:latin typeface="Georgia"/>
                <a:cs typeface="Georgia"/>
              </a:rPr>
              <a:t>Biological </a:t>
            </a:r>
            <a:r>
              <a:rPr dirty="0" sz="1300" spc="-10">
                <a:solidFill>
                  <a:srgbClr val="666666"/>
                </a:solidFill>
                <a:latin typeface="Georgia"/>
                <a:cs typeface="Georgia"/>
                <a:hlinkClick r:id="rId8"/>
              </a:rPr>
              <a:t> Control </a:t>
            </a:r>
            <a:r>
              <a:rPr dirty="0" sz="1300" spc="-5">
                <a:solidFill>
                  <a:srgbClr val="666666"/>
                </a:solidFill>
                <a:latin typeface="Georgia"/>
                <a:cs typeface="Georgia"/>
                <a:hlinkClick r:id="rId8"/>
              </a:rPr>
              <a:t>(IOBC).</a:t>
            </a:r>
            <a:r>
              <a:rPr dirty="0" sz="1300" spc="-5">
                <a:solidFill>
                  <a:srgbClr val="009999"/>
                </a:solidFill>
                <a:latin typeface="Georgia"/>
                <a:cs typeface="Georgia"/>
                <a:hlinkClick r:id="rId8"/>
              </a:rPr>
              <a:t> </a:t>
            </a:r>
            <a:r>
              <a:rPr dirty="0" u="sng" sz="1300" spc="-5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latin typeface="Georgia"/>
                <a:cs typeface="Georgia"/>
                <a:hlinkClick r:id="rId8"/>
              </a:rPr>
              <a:t>http://www.iobc- </a:t>
            </a:r>
            <a:r>
              <a:rPr dirty="0" u="sng" sz="1300" spc="-5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latin typeface="Georgia"/>
                <a:cs typeface="Georgia"/>
                <a:hlinkClick r:id="rId8"/>
              </a:rPr>
              <a:t> </a:t>
            </a:r>
            <a:r>
              <a:rPr dirty="0" u="sng" sz="1300" spc="-10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latin typeface="Georgia"/>
                <a:cs typeface="Georgia"/>
                <a:hlinkClick r:id="rId8"/>
              </a:rPr>
              <a:t>global.org/publications.html</a:t>
            </a:r>
            <a:endParaRPr sz="1300">
              <a:latin typeface="Georgia"/>
              <a:cs typeface="Georgia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idx="3" sz="half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5095" indent="-112395">
              <a:lnSpc>
                <a:spcPct val="100000"/>
              </a:lnSpc>
              <a:spcBef>
                <a:spcPts val="95"/>
              </a:spcBef>
              <a:buChar char="•"/>
              <a:tabLst>
                <a:tab pos="125730" algn="l"/>
              </a:tabLst>
            </a:pPr>
            <a:r>
              <a:rPr dirty="0" spc="-10"/>
              <a:t>Natural </a:t>
            </a:r>
            <a:r>
              <a:rPr dirty="0" spc="-5"/>
              <a:t>Enemies</a:t>
            </a:r>
            <a:r>
              <a:rPr dirty="0" spc="25"/>
              <a:t> </a:t>
            </a:r>
            <a:r>
              <a:rPr dirty="0" spc="-5"/>
              <a:t>Handbook:</a:t>
            </a:r>
          </a:p>
          <a:p>
            <a:pPr marL="125095" marR="93345">
              <a:lnSpc>
                <a:spcPct val="100000"/>
              </a:lnSpc>
              <a:spcBef>
                <a:spcPts val="5"/>
              </a:spcBef>
            </a:pPr>
            <a:r>
              <a:rPr dirty="0" spc="-5"/>
              <a:t>The </a:t>
            </a:r>
            <a:r>
              <a:rPr dirty="0" spc="-10"/>
              <a:t>Illustrated Guide </a:t>
            </a:r>
            <a:r>
              <a:rPr dirty="0" spc="-5"/>
              <a:t>to </a:t>
            </a:r>
            <a:r>
              <a:rPr dirty="0" spc="-10"/>
              <a:t>Biological </a:t>
            </a:r>
            <a:r>
              <a:rPr dirty="0" spc="-5"/>
              <a:t>Pest  </a:t>
            </a:r>
            <a:r>
              <a:rPr dirty="0" spc="-10"/>
              <a:t>Control.  </a:t>
            </a:r>
            <a:r>
              <a:rPr dirty="0" u="sng" spc="-5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hlinkClick r:id="rId9"/>
              </a:rPr>
              <a:t>ht</a:t>
            </a:r>
            <a:r>
              <a:rPr dirty="0" u="sng" spc="-10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hlinkClick r:id="rId9"/>
              </a:rPr>
              <a:t>t</a:t>
            </a:r>
            <a:r>
              <a:rPr dirty="0" u="sng" spc="-5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hlinkClick r:id="rId9"/>
              </a:rPr>
              <a:t>p:</a:t>
            </a:r>
            <a:r>
              <a:rPr dirty="0" u="sng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hlinkClick r:id="rId9"/>
              </a:rPr>
              <a:t>/</a:t>
            </a:r>
            <a:r>
              <a:rPr dirty="0" u="sng" spc="-5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hlinkClick r:id="rId9"/>
              </a:rPr>
              <a:t>/ipm.</a:t>
            </a:r>
            <a:r>
              <a:rPr dirty="0" u="sng" spc="-10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hlinkClick r:id="rId9"/>
              </a:rPr>
              <a:t>uc</a:t>
            </a:r>
            <a:r>
              <a:rPr dirty="0" u="sng" spc="-15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hlinkClick r:id="rId9"/>
              </a:rPr>
              <a:t>a</a:t>
            </a:r>
            <a:r>
              <a:rPr dirty="0" u="sng" spc="-5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hlinkClick r:id="rId9"/>
              </a:rPr>
              <a:t>nr.</a:t>
            </a:r>
            <a:r>
              <a:rPr dirty="0" u="sng" spc="-10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hlinkClick r:id="rId9"/>
              </a:rPr>
              <a:t>edu/IPMP</a:t>
            </a:r>
            <a:r>
              <a:rPr dirty="0" u="sng" spc="-5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hlinkClick r:id="rId9"/>
              </a:rPr>
              <a:t>R</a:t>
            </a:r>
            <a:r>
              <a:rPr dirty="0" u="sng" spc="-10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hlinkClick r:id="rId9"/>
              </a:rPr>
              <a:t>O</a:t>
            </a:r>
            <a:r>
              <a:rPr dirty="0" u="sng" spc="-5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hlinkClick r:id="rId9"/>
              </a:rPr>
              <a:t>J</a:t>
            </a:r>
            <a:r>
              <a:rPr dirty="0" u="sng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hlinkClick r:id="rId9"/>
              </a:rPr>
              <a:t>E</a:t>
            </a:r>
            <a:r>
              <a:rPr dirty="0" u="sng" spc="-10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hlinkClick r:id="rId9"/>
              </a:rPr>
              <a:t>C</a:t>
            </a:r>
            <a:r>
              <a:rPr dirty="0" u="sng" spc="-5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hlinkClick r:id="rId9"/>
              </a:rPr>
              <a:t>T</a:t>
            </a:r>
            <a:r>
              <a:rPr dirty="0" u="sng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hlinkClick r:id="rId9"/>
              </a:rPr>
              <a:t>/</a:t>
            </a:r>
            <a:r>
              <a:rPr dirty="0" u="sng" spc="-15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hlinkClick r:id="rId9"/>
              </a:rPr>
              <a:t>A</a:t>
            </a:r>
            <a:r>
              <a:rPr dirty="0" u="sng" spc="-5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hlinkClick r:id="rId9"/>
              </a:rPr>
              <a:t>D</a:t>
            </a:r>
            <a:r>
              <a:rPr dirty="0" u="sng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hlinkClick r:id="rId9"/>
              </a:rPr>
              <a:t>S</a:t>
            </a:r>
            <a:r>
              <a:rPr dirty="0" u="sng" spc="-5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hlinkClick r:id="rId9"/>
              </a:rPr>
              <a:t>/ </a:t>
            </a:r>
            <a:r>
              <a:rPr dirty="0" spc="-5">
                <a:solidFill>
                  <a:srgbClr val="009999"/>
                </a:solidFill>
                <a:hlinkClick r:id="rId9"/>
              </a:rPr>
              <a:t> </a:t>
            </a:r>
            <a:r>
              <a:rPr dirty="0" u="sng" spc="-10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hlinkClick r:id="rId9"/>
              </a:rPr>
              <a:t>manual_naturalenemies.html</a:t>
            </a:r>
          </a:p>
          <a:p>
            <a:pPr marL="125095" marR="17780" indent="-112395">
              <a:lnSpc>
                <a:spcPct val="100000"/>
              </a:lnSpc>
              <a:spcBef>
                <a:spcPts val="310"/>
              </a:spcBef>
              <a:buChar char="•"/>
              <a:tabLst>
                <a:tab pos="125730" algn="l"/>
              </a:tabLst>
            </a:pPr>
            <a:r>
              <a:rPr dirty="0" spc="-10"/>
              <a:t>Prospects for </a:t>
            </a:r>
            <a:r>
              <a:rPr dirty="0" spc="-5"/>
              <a:t>Biological </a:t>
            </a:r>
            <a:r>
              <a:rPr dirty="0" spc="-10"/>
              <a:t>Control </a:t>
            </a:r>
            <a:r>
              <a:rPr dirty="0" spc="-5"/>
              <a:t>of Plant  Feeding </a:t>
            </a:r>
            <a:r>
              <a:rPr dirty="0" spc="-10"/>
              <a:t>Mites </a:t>
            </a:r>
            <a:r>
              <a:rPr dirty="0" spc="-5"/>
              <a:t>and </a:t>
            </a:r>
            <a:r>
              <a:rPr dirty="0" spc="-10"/>
              <a:t>Other Harmful  </a:t>
            </a:r>
            <a:r>
              <a:rPr dirty="0" spc="-5"/>
              <a:t>Organisms. </a:t>
            </a:r>
            <a:r>
              <a:rPr dirty="0" u="sng" spc="-5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</a:rPr>
              <a:t> </a:t>
            </a:r>
            <a:r>
              <a:rPr dirty="0" u="sng" spc="-5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hlinkClick r:id="rId10"/>
              </a:rPr>
              <a:t>https://play.google.com/store/books/details</a:t>
            </a:r>
          </a:p>
          <a:p>
            <a:pPr marL="125095" marR="5080">
              <a:lnSpc>
                <a:spcPct val="100000"/>
              </a:lnSpc>
              <a:spcBef>
                <a:spcPts val="5"/>
              </a:spcBef>
            </a:pPr>
            <a:r>
              <a:rPr dirty="0" u="sng" spc="-5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hlinkClick r:id="rId10"/>
              </a:rPr>
              <a:t>?id=g-39CAAAQBAJ&amp;rdid=book-g- </a:t>
            </a:r>
            <a:r>
              <a:rPr dirty="0" spc="-5">
                <a:solidFill>
                  <a:srgbClr val="009999"/>
                </a:solidFill>
                <a:hlinkClick r:id="rId10"/>
              </a:rPr>
              <a:t> </a:t>
            </a:r>
            <a:r>
              <a:rPr dirty="0" u="sng" spc="-5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hlinkClick r:id="rId10"/>
              </a:rPr>
              <a:t>39CAAAQBAJ&amp;rdot=1&amp;source=gbs_vpt_rea </a:t>
            </a:r>
            <a:r>
              <a:rPr dirty="0" spc="-5">
                <a:solidFill>
                  <a:srgbClr val="009999"/>
                </a:solidFill>
                <a:hlinkClick r:id="rId10"/>
              </a:rPr>
              <a:t> </a:t>
            </a:r>
            <a:r>
              <a:rPr dirty="0" u="sng" spc="-5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hlinkClick r:id="rId10"/>
              </a:rPr>
              <a:t>d</a:t>
            </a:r>
          </a:p>
          <a:p>
            <a:pPr marL="125095" marR="93345" indent="-112395">
              <a:lnSpc>
                <a:spcPct val="100000"/>
              </a:lnSpc>
              <a:spcBef>
                <a:spcPts val="315"/>
              </a:spcBef>
              <a:buChar char="•"/>
              <a:tabLst>
                <a:tab pos="125730" algn="l"/>
              </a:tabLst>
            </a:pPr>
            <a:r>
              <a:rPr dirty="0" spc="-5"/>
              <a:t>IPM in </a:t>
            </a:r>
            <a:r>
              <a:rPr dirty="0" spc="-10"/>
              <a:t>Practice: </a:t>
            </a:r>
            <a:r>
              <a:rPr dirty="0" spc="-5"/>
              <a:t>Principles </a:t>
            </a:r>
            <a:r>
              <a:rPr dirty="0" spc="-10"/>
              <a:t>and Methods of  Integrated </a:t>
            </a:r>
            <a:r>
              <a:rPr dirty="0" spc="-5"/>
              <a:t>Pest Management. </a:t>
            </a:r>
            <a:r>
              <a:rPr dirty="0" u="sng" spc="-5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</a:rPr>
              <a:t> </a:t>
            </a:r>
            <a:r>
              <a:rPr dirty="0" u="sng" spc="-5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hlinkClick r:id="rId11"/>
              </a:rPr>
              <a:t>ht</a:t>
            </a:r>
            <a:r>
              <a:rPr dirty="0" u="sng" spc="-10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hlinkClick r:id="rId11"/>
              </a:rPr>
              <a:t>t</a:t>
            </a:r>
            <a:r>
              <a:rPr dirty="0" u="sng" spc="-5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hlinkClick r:id="rId11"/>
              </a:rPr>
              <a:t>p:</a:t>
            </a:r>
            <a:r>
              <a:rPr dirty="0" u="sng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hlinkClick r:id="rId11"/>
              </a:rPr>
              <a:t>/</a:t>
            </a:r>
            <a:r>
              <a:rPr dirty="0" u="sng" spc="-5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hlinkClick r:id="rId11"/>
              </a:rPr>
              <a:t>/ipm.</a:t>
            </a:r>
            <a:r>
              <a:rPr dirty="0" u="sng" spc="-10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hlinkClick r:id="rId11"/>
              </a:rPr>
              <a:t>uc</a:t>
            </a:r>
            <a:r>
              <a:rPr dirty="0" u="sng" spc="-15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hlinkClick r:id="rId11"/>
              </a:rPr>
              <a:t>a</a:t>
            </a:r>
            <a:r>
              <a:rPr dirty="0" u="sng" spc="-5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hlinkClick r:id="rId11"/>
              </a:rPr>
              <a:t>nr.</a:t>
            </a:r>
            <a:r>
              <a:rPr dirty="0" u="sng" spc="-10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hlinkClick r:id="rId11"/>
              </a:rPr>
              <a:t>edu/IPMP</a:t>
            </a:r>
            <a:r>
              <a:rPr dirty="0" u="sng" spc="-5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hlinkClick r:id="rId11"/>
              </a:rPr>
              <a:t>R</a:t>
            </a:r>
            <a:r>
              <a:rPr dirty="0" u="sng" spc="-10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hlinkClick r:id="rId11"/>
              </a:rPr>
              <a:t>O</a:t>
            </a:r>
            <a:r>
              <a:rPr dirty="0" u="sng" spc="-5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hlinkClick r:id="rId11"/>
              </a:rPr>
              <a:t>J</a:t>
            </a:r>
            <a:r>
              <a:rPr dirty="0" u="sng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hlinkClick r:id="rId11"/>
              </a:rPr>
              <a:t>E</a:t>
            </a:r>
            <a:r>
              <a:rPr dirty="0" u="sng" spc="-10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hlinkClick r:id="rId11"/>
              </a:rPr>
              <a:t>C</a:t>
            </a:r>
            <a:r>
              <a:rPr dirty="0" u="sng" spc="-5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hlinkClick r:id="rId11"/>
              </a:rPr>
              <a:t>T</a:t>
            </a:r>
            <a:r>
              <a:rPr dirty="0" u="sng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hlinkClick r:id="rId11"/>
              </a:rPr>
              <a:t>/</a:t>
            </a:r>
            <a:r>
              <a:rPr dirty="0" u="sng" spc="-15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hlinkClick r:id="rId11"/>
              </a:rPr>
              <a:t>A</a:t>
            </a:r>
            <a:r>
              <a:rPr dirty="0" u="sng" spc="-5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hlinkClick r:id="rId11"/>
              </a:rPr>
              <a:t>D</a:t>
            </a:r>
            <a:r>
              <a:rPr dirty="0" u="sng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hlinkClick r:id="rId11"/>
              </a:rPr>
              <a:t>S</a:t>
            </a:r>
            <a:r>
              <a:rPr dirty="0" u="sng" spc="-5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hlinkClick r:id="rId11"/>
              </a:rPr>
              <a:t>/ </a:t>
            </a:r>
            <a:r>
              <a:rPr dirty="0" spc="-5">
                <a:solidFill>
                  <a:srgbClr val="009999"/>
                </a:solidFill>
                <a:hlinkClick r:id="rId11"/>
              </a:rPr>
              <a:t> </a:t>
            </a:r>
            <a:r>
              <a:rPr dirty="0" u="sng" spc="-5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hlinkClick r:id="rId11"/>
              </a:rPr>
              <a:t>manual_ipminpractice.html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51450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079792" y="790320"/>
            <a:ext cx="2743923" cy="5439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1050442" y="628345"/>
            <a:ext cx="2828290" cy="6972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400">
                <a:solidFill>
                  <a:srgbClr val="FFFFFF"/>
                </a:solidFill>
                <a:latin typeface="Georgia"/>
                <a:cs typeface="Georgia"/>
              </a:rPr>
              <a:t>Thank</a:t>
            </a:r>
            <a:r>
              <a:rPr dirty="0" sz="4400" spc="-8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4400" spc="-5">
                <a:solidFill>
                  <a:srgbClr val="FFFFFF"/>
                </a:solidFill>
                <a:latin typeface="Georgia"/>
                <a:cs typeface="Georgia"/>
              </a:rPr>
              <a:t>you!</a:t>
            </a:r>
            <a:endParaRPr sz="4400">
              <a:latin typeface="Georgia"/>
              <a:cs typeface="Georg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667881" y="485393"/>
            <a:ext cx="1842135" cy="3149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900" spc="-5" b="1">
                <a:solidFill>
                  <a:srgbClr val="FFFFFF"/>
                </a:solidFill>
                <a:latin typeface="Georgia"/>
                <a:cs typeface="Georgia"/>
              </a:rPr>
              <a:t>@l</a:t>
            </a:r>
            <a:r>
              <a:rPr dirty="0" sz="1900" spc="-15" b="1">
                <a:solidFill>
                  <a:srgbClr val="FFFFFF"/>
                </a:solidFill>
                <a:latin typeface="Georgia"/>
                <a:cs typeface="Georgia"/>
              </a:rPr>
              <a:t>o</a:t>
            </a:r>
            <a:r>
              <a:rPr dirty="0" sz="1900" spc="-5" b="1">
                <a:solidFill>
                  <a:srgbClr val="FFFFFF"/>
                </a:solidFill>
                <a:latin typeface="Georgia"/>
                <a:cs typeface="Georgia"/>
              </a:rPr>
              <a:t>r</a:t>
            </a:r>
            <a:r>
              <a:rPr dirty="0" sz="1900" spc="-15" b="1">
                <a:solidFill>
                  <a:srgbClr val="FFFFFF"/>
                </a:solidFill>
                <a:latin typeface="Georgia"/>
                <a:cs typeface="Georgia"/>
              </a:rPr>
              <a:t>e</a:t>
            </a:r>
            <a:r>
              <a:rPr dirty="0" sz="1900" spc="-10" b="1">
                <a:solidFill>
                  <a:srgbClr val="FFFFFF"/>
                </a:solidFill>
                <a:latin typeface="Georgia"/>
                <a:cs typeface="Georgia"/>
              </a:rPr>
              <a:t>l</a:t>
            </a:r>
            <a:r>
              <a:rPr dirty="0" sz="1900" spc="-15" b="1">
                <a:solidFill>
                  <a:srgbClr val="FFFFFF"/>
                </a:solidFill>
                <a:latin typeface="Georgia"/>
                <a:cs typeface="Georgia"/>
              </a:rPr>
              <a:t>o</a:t>
            </a:r>
            <a:r>
              <a:rPr dirty="0" sz="1900" spc="-5" b="1">
                <a:solidFill>
                  <a:srgbClr val="FFFFFF"/>
                </a:solidFill>
                <a:latin typeface="Georgia"/>
                <a:cs typeface="Georgia"/>
              </a:rPr>
              <a:t>pez257</a:t>
            </a:r>
            <a:endParaRPr sz="1900">
              <a:latin typeface="Georgia"/>
              <a:cs typeface="Georgi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978652" y="326135"/>
            <a:ext cx="618007" cy="6179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6105271" y="1266571"/>
            <a:ext cx="2959100" cy="3149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u="heavy" sz="1900" spc="-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eorgia"/>
                <a:cs typeface="Georgia"/>
                <a:hlinkClick r:id="rId5"/>
              </a:rPr>
              <a:t>lorelopezq.257@ufl.edu</a:t>
            </a:r>
            <a:endParaRPr sz="1900">
              <a:latin typeface="Georgia"/>
              <a:cs typeface="Georgi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561076" y="1129283"/>
            <a:ext cx="465594" cy="46405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188719" cy="51450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376421" y="335661"/>
            <a:ext cx="3258185" cy="51371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Biological</a:t>
            </a:r>
            <a:r>
              <a:rPr dirty="0" spc="-95"/>
              <a:t> </a:t>
            </a:r>
            <a:r>
              <a:rPr dirty="0" spc="-5"/>
              <a:t>Control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337817" y="1017902"/>
            <a:ext cx="7155815" cy="1704975"/>
          </a:xfrm>
          <a:prstGeom prst="rect">
            <a:avLst/>
          </a:prstGeom>
        </p:spPr>
        <p:txBody>
          <a:bodyPr wrap="square" lIns="0" tIns="46990" rIns="0" bIns="0" rtlCol="0" vert="horz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370"/>
              </a:spcBef>
              <a:buChar char="•"/>
              <a:tabLst>
                <a:tab pos="241300" algn="l"/>
              </a:tabLst>
            </a:pPr>
            <a:r>
              <a:rPr dirty="0" sz="2200" spc="-5">
                <a:solidFill>
                  <a:srgbClr val="666666"/>
                </a:solidFill>
                <a:latin typeface="Georgia"/>
                <a:cs typeface="Georgia"/>
              </a:rPr>
              <a:t>The use of natural </a:t>
            </a:r>
            <a:r>
              <a:rPr dirty="0" sz="2200" spc="-10">
                <a:solidFill>
                  <a:srgbClr val="666666"/>
                </a:solidFill>
                <a:latin typeface="Georgia"/>
                <a:cs typeface="Georgia"/>
              </a:rPr>
              <a:t>enemies </a:t>
            </a:r>
            <a:r>
              <a:rPr dirty="0" sz="2200" spc="-5">
                <a:solidFill>
                  <a:srgbClr val="666666"/>
                </a:solidFill>
                <a:latin typeface="Georgia"/>
                <a:cs typeface="Georgia"/>
              </a:rPr>
              <a:t>to </a:t>
            </a:r>
            <a:r>
              <a:rPr dirty="0" sz="2200" spc="-10">
                <a:solidFill>
                  <a:srgbClr val="666666"/>
                </a:solidFill>
                <a:latin typeface="Georgia"/>
                <a:cs typeface="Georgia"/>
              </a:rPr>
              <a:t>control</a:t>
            </a:r>
            <a:r>
              <a:rPr dirty="0" sz="2200" spc="45">
                <a:solidFill>
                  <a:srgbClr val="666666"/>
                </a:solidFill>
                <a:latin typeface="Georgia"/>
                <a:cs typeface="Georgia"/>
              </a:rPr>
              <a:t> </a:t>
            </a:r>
            <a:r>
              <a:rPr dirty="0" sz="2200" spc="-10">
                <a:solidFill>
                  <a:srgbClr val="666666"/>
                </a:solidFill>
                <a:latin typeface="Georgia"/>
                <a:cs typeface="Georgia"/>
              </a:rPr>
              <a:t>pests.</a:t>
            </a:r>
            <a:endParaRPr sz="2200">
              <a:latin typeface="Georgia"/>
              <a:cs typeface="Georgia"/>
            </a:endParaRPr>
          </a:p>
          <a:p>
            <a:pPr marL="241300" indent="-228600">
              <a:lnSpc>
                <a:spcPts val="2510"/>
              </a:lnSpc>
              <a:spcBef>
                <a:spcPts val="265"/>
              </a:spcBef>
              <a:buChar char="•"/>
              <a:tabLst>
                <a:tab pos="241300" algn="l"/>
              </a:tabLst>
            </a:pPr>
            <a:r>
              <a:rPr dirty="0" sz="2200" spc="-10">
                <a:solidFill>
                  <a:srgbClr val="666666"/>
                </a:solidFill>
                <a:latin typeface="Georgia"/>
                <a:cs typeface="Georgia"/>
              </a:rPr>
              <a:t>Natural enemies </a:t>
            </a:r>
            <a:r>
              <a:rPr dirty="0" sz="2200" spc="-5">
                <a:solidFill>
                  <a:srgbClr val="666666"/>
                </a:solidFill>
                <a:latin typeface="Georgia"/>
                <a:cs typeface="Georgia"/>
              </a:rPr>
              <a:t>include </a:t>
            </a:r>
            <a:r>
              <a:rPr dirty="0" sz="2200" spc="-5" b="1">
                <a:solidFill>
                  <a:srgbClr val="666666"/>
                </a:solidFill>
                <a:latin typeface="Georgia"/>
                <a:cs typeface="Georgia"/>
              </a:rPr>
              <a:t>predators</a:t>
            </a:r>
            <a:r>
              <a:rPr dirty="0" sz="2200" spc="-5">
                <a:solidFill>
                  <a:srgbClr val="666666"/>
                </a:solidFill>
                <a:latin typeface="Georgia"/>
                <a:cs typeface="Georgia"/>
              </a:rPr>
              <a:t>, </a:t>
            </a:r>
            <a:r>
              <a:rPr dirty="0" sz="2200" spc="-5" b="1">
                <a:solidFill>
                  <a:srgbClr val="666666"/>
                </a:solidFill>
                <a:latin typeface="Georgia"/>
                <a:cs typeface="Georgia"/>
              </a:rPr>
              <a:t>parasitoids</a:t>
            </a:r>
            <a:r>
              <a:rPr dirty="0" sz="2200" spc="-5">
                <a:solidFill>
                  <a:srgbClr val="666666"/>
                </a:solidFill>
                <a:latin typeface="Georgia"/>
                <a:cs typeface="Georgia"/>
              </a:rPr>
              <a:t>,</a:t>
            </a:r>
            <a:r>
              <a:rPr dirty="0" sz="2200" spc="155">
                <a:solidFill>
                  <a:srgbClr val="666666"/>
                </a:solidFill>
                <a:latin typeface="Georgia"/>
                <a:cs typeface="Georgia"/>
              </a:rPr>
              <a:t> </a:t>
            </a:r>
            <a:r>
              <a:rPr dirty="0" sz="2200" spc="-5">
                <a:solidFill>
                  <a:srgbClr val="666666"/>
                </a:solidFill>
                <a:latin typeface="Georgia"/>
                <a:cs typeface="Georgia"/>
              </a:rPr>
              <a:t>and</a:t>
            </a:r>
            <a:endParaRPr sz="2200">
              <a:latin typeface="Georgia"/>
              <a:cs typeface="Georgia"/>
            </a:endParaRPr>
          </a:p>
          <a:p>
            <a:pPr marL="241300">
              <a:lnSpc>
                <a:spcPts val="2510"/>
              </a:lnSpc>
            </a:pPr>
            <a:r>
              <a:rPr dirty="0" sz="2200" spc="-5" b="1">
                <a:solidFill>
                  <a:srgbClr val="666666"/>
                </a:solidFill>
                <a:latin typeface="Georgia"/>
                <a:cs typeface="Georgia"/>
              </a:rPr>
              <a:t>pathogens</a:t>
            </a:r>
            <a:r>
              <a:rPr dirty="0" sz="2200" spc="-5">
                <a:solidFill>
                  <a:srgbClr val="666666"/>
                </a:solidFill>
                <a:latin typeface="Georgia"/>
                <a:cs typeface="Georgia"/>
              </a:rPr>
              <a:t>.</a:t>
            </a:r>
            <a:endParaRPr sz="2200">
              <a:latin typeface="Georgia"/>
              <a:cs typeface="Georgia"/>
            </a:endParaRPr>
          </a:p>
          <a:p>
            <a:pPr marL="695960">
              <a:lnSpc>
                <a:spcPct val="100000"/>
              </a:lnSpc>
              <a:spcBef>
                <a:spcPts val="1190"/>
              </a:spcBef>
              <a:tabLst>
                <a:tab pos="3165475" algn="l"/>
                <a:tab pos="4334510" algn="l"/>
              </a:tabLst>
            </a:pPr>
            <a:r>
              <a:rPr dirty="0" sz="3200">
                <a:solidFill>
                  <a:srgbClr val="666666"/>
                </a:solidFill>
                <a:latin typeface="Georgia"/>
                <a:cs typeface="Georgia"/>
              </a:rPr>
              <a:t>Advant</a:t>
            </a:r>
            <a:r>
              <a:rPr dirty="0" sz="3200" spc="5">
                <a:solidFill>
                  <a:srgbClr val="666666"/>
                </a:solidFill>
                <a:latin typeface="Georgia"/>
                <a:cs typeface="Georgia"/>
              </a:rPr>
              <a:t>a</a:t>
            </a:r>
            <a:r>
              <a:rPr dirty="0" sz="3200" spc="-5">
                <a:solidFill>
                  <a:srgbClr val="666666"/>
                </a:solidFill>
                <a:latin typeface="Georgia"/>
                <a:cs typeface="Georgia"/>
              </a:rPr>
              <a:t>ge</a:t>
            </a:r>
            <a:r>
              <a:rPr dirty="0" sz="3200">
                <a:solidFill>
                  <a:srgbClr val="666666"/>
                </a:solidFill>
                <a:latin typeface="Georgia"/>
                <a:cs typeface="Georgia"/>
              </a:rPr>
              <a:t>s</a:t>
            </a:r>
            <a:r>
              <a:rPr dirty="0" sz="3200">
                <a:solidFill>
                  <a:srgbClr val="666666"/>
                </a:solidFill>
                <a:latin typeface="Georgia"/>
                <a:cs typeface="Georgia"/>
              </a:rPr>
              <a:t>	</a:t>
            </a:r>
            <a:r>
              <a:rPr dirty="0" sz="3200">
                <a:solidFill>
                  <a:srgbClr val="666666"/>
                </a:solidFill>
                <a:latin typeface="Georgia"/>
                <a:cs typeface="Georgia"/>
              </a:rPr>
              <a:t>and</a:t>
            </a:r>
            <a:r>
              <a:rPr dirty="0" sz="3200">
                <a:solidFill>
                  <a:srgbClr val="666666"/>
                </a:solidFill>
                <a:latin typeface="Georgia"/>
                <a:cs typeface="Georgia"/>
              </a:rPr>
              <a:t>	</a:t>
            </a:r>
            <a:r>
              <a:rPr dirty="0" sz="3200" spc="-5">
                <a:solidFill>
                  <a:srgbClr val="666666"/>
                </a:solidFill>
                <a:latin typeface="Georgia"/>
                <a:cs typeface="Georgia"/>
              </a:rPr>
              <a:t>Disadv</a:t>
            </a:r>
            <a:r>
              <a:rPr dirty="0" sz="3200" spc="5">
                <a:solidFill>
                  <a:srgbClr val="666666"/>
                </a:solidFill>
                <a:latin typeface="Georgia"/>
                <a:cs typeface="Georgia"/>
              </a:rPr>
              <a:t>a</a:t>
            </a:r>
            <a:r>
              <a:rPr dirty="0" sz="3200">
                <a:solidFill>
                  <a:srgbClr val="666666"/>
                </a:solidFill>
                <a:latin typeface="Georgia"/>
                <a:cs typeface="Georgia"/>
              </a:rPr>
              <a:t>ntages?</a:t>
            </a:r>
            <a:endParaRPr sz="3200">
              <a:latin typeface="Georgia"/>
              <a:cs typeface="Georg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401317" y="2859404"/>
            <a:ext cx="3547110" cy="21932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87960" indent="-175260">
              <a:lnSpc>
                <a:spcPts val="2050"/>
              </a:lnSpc>
              <a:spcBef>
                <a:spcPts val="100"/>
              </a:spcBef>
              <a:buChar char="•"/>
              <a:tabLst>
                <a:tab pos="187960" algn="l"/>
              </a:tabLst>
            </a:pPr>
            <a:r>
              <a:rPr dirty="0" sz="1800">
                <a:solidFill>
                  <a:srgbClr val="666666"/>
                </a:solidFill>
                <a:latin typeface="Georgia"/>
                <a:cs typeface="Georgia"/>
              </a:rPr>
              <a:t>Biological </a:t>
            </a:r>
            <a:r>
              <a:rPr dirty="0" sz="1800" spc="-5">
                <a:solidFill>
                  <a:srgbClr val="666666"/>
                </a:solidFill>
                <a:latin typeface="Georgia"/>
                <a:cs typeface="Georgia"/>
              </a:rPr>
              <a:t>control </a:t>
            </a:r>
            <a:r>
              <a:rPr dirty="0" sz="1800">
                <a:solidFill>
                  <a:srgbClr val="666666"/>
                </a:solidFill>
                <a:latin typeface="Georgia"/>
                <a:cs typeface="Georgia"/>
              </a:rPr>
              <a:t>agents</a:t>
            </a:r>
            <a:r>
              <a:rPr dirty="0" sz="1800" spc="-40">
                <a:solidFill>
                  <a:srgbClr val="666666"/>
                </a:solidFill>
                <a:latin typeface="Georgia"/>
                <a:cs typeface="Georgia"/>
              </a:rPr>
              <a:t> </a:t>
            </a:r>
            <a:r>
              <a:rPr dirty="0" sz="1800" spc="-5">
                <a:solidFill>
                  <a:srgbClr val="666666"/>
                </a:solidFill>
                <a:latin typeface="Georgia"/>
                <a:cs typeface="Georgia"/>
              </a:rPr>
              <a:t>(BCAs)</a:t>
            </a:r>
            <a:endParaRPr sz="1800">
              <a:latin typeface="Georgia"/>
              <a:cs typeface="Georgia"/>
            </a:endParaRPr>
          </a:p>
          <a:p>
            <a:pPr marL="102235">
              <a:lnSpc>
                <a:spcPts val="1945"/>
              </a:lnSpc>
            </a:pPr>
            <a:r>
              <a:rPr dirty="0" sz="1800" spc="-5">
                <a:solidFill>
                  <a:srgbClr val="666666"/>
                </a:solidFill>
                <a:latin typeface="Georgia"/>
                <a:cs typeface="Georgia"/>
              </a:rPr>
              <a:t>can be </a:t>
            </a:r>
            <a:r>
              <a:rPr dirty="0" sz="1800">
                <a:solidFill>
                  <a:srgbClr val="666666"/>
                </a:solidFill>
                <a:latin typeface="Georgia"/>
                <a:cs typeface="Georgia"/>
              </a:rPr>
              <a:t>already </a:t>
            </a:r>
            <a:r>
              <a:rPr dirty="0" sz="1800" spc="-5">
                <a:solidFill>
                  <a:srgbClr val="666666"/>
                </a:solidFill>
                <a:latin typeface="Georgia"/>
                <a:cs typeface="Georgia"/>
              </a:rPr>
              <a:t>established</a:t>
            </a:r>
            <a:r>
              <a:rPr dirty="0" sz="1800" spc="-10">
                <a:solidFill>
                  <a:srgbClr val="666666"/>
                </a:solidFill>
                <a:latin typeface="Georgia"/>
                <a:cs typeface="Georgia"/>
              </a:rPr>
              <a:t> </a:t>
            </a:r>
            <a:r>
              <a:rPr dirty="0" sz="1800" spc="-5">
                <a:solidFill>
                  <a:srgbClr val="666666"/>
                </a:solidFill>
                <a:latin typeface="Georgia"/>
                <a:cs typeface="Georgia"/>
              </a:rPr>
              <a:t>around</a:t>
            </a:r>
            <a:endParaRPr sz="1800">
              <a:latin typeface="Georgia"/>
              <a:cs typeface="Georgia"/>
            </a:endParaRPr>
          </a:p>
          <a:p>
            <a:pPr algn="ctr" marL="90805">
              <a:lnSpc>
                <a:spcPts val="2055"/>
              </a:lnSpc>
            </a:pPr>
            <a:r>
              <a:rPr dirty="0" sz="1800" spc="-5">
                <a:solidFill>
                  <a:srgbClr val="666666"/>
                </a:solidFill>
                <a:latin typeface="Georgia"/>
                <a:cs typeface="Georgia"/>
              </a:rPr>
              <a:t>the</a:t>
            </a:r>
            <a:r>
              <a:rPr dirty="0" sz="1800" spc="5">
                <a:solidFill>
                  <a:srgbClr val="666666"/>
                </a:solidFill>
                <a:latin typeface="Georgia"/>
                <a:cs typeface="Georgia"/>
              </a:rPr>
              <a:t> </a:t>
            </a:r>
            <a:r>
              <a:rPr dirty="0" sz="1800" spc="-10">
                <a:solidFill>
                  <a:srgbClr val="666666"/>
                </a:solidFill>
                <a:latin typeface="Georgia"/>
                <a:cs typeface="Georgia"/>
              </a:rPr>
              <a:t>crop</a:t>
            </a:r>
            <a:endParaRPr sz="1800">
              <a:latin typeface="Georgia"/>
              <a:cs typeface="Georgia"/>
            </a:endParaRPr>
          </a:p>
          <a:p>
            <a:pPr lvl="1" marL="652780" marR="555625" indent="-111760">
              <a:lnSpc>
                <a:spcPts val="1939"/>
              </a:lnSpc>
              <a:spcBef>
                <a:spcPts val="459"/>
              </a:spcBef>
              <a:buChar char="•"/>
              <a:tabLst>
                <a:tab pos="716915" algn="l"/>
              </a:tabLst>
            </a:pPr>
            <a:r>
              <a:rPr dirty="0" sz="1800" spc="-5">
                <a:solidFill>
                  <a:srgbClr val="666666"/>
                </a:solidFill>
                <a:latin typeface="Georgia"/>
                <a:cs typeface="Georgia"/>
              </a:rPr>
              <a:t>No human health </a:t>
            </a:r>
            <a:r>
              <a:rPr dirty="0" sz="1800">
                <a:solidFill>
                  <a:srgbClr val="666666"/>
                </a:solidFill>
                <a:latin typeface="Georgia"/>
                <a:cs typeface="Georgia"/>
              </a:rPr>
              <a:t>and  </a:t>
            </a:r>
            <a:r>
              <a:rPr dirty="0" sz="1800" spc="-5">
                <a:solidFill>
                  <a:srgbClr val="666666"/>
                </a:solidFill>
                <a:latin typeface="Georgia"/>
                <a:cs typeface="Georgia"/>
              </a:rPr>
              <a:t>environmental</a:t>
            </a:r>
            <a:r>
              <a:rPr dirty="0" sz="1800" spc="-25">
                <a:solidFill>
                  <a:srgbClr val="666666"/>
                </a:solidFill>
                <a:latin typeface="Georgia"/>
                <a:cs typeface="Georgia"/>
              </a:rPr>
              <a:t> </a:t>
            </a:r>
            <a:r>
              <a:rPr dirty="0" sz="1800" spc="-5">
                <a:solidFill>
                  <a:srgbClr val="666666"/>
                </a:solidFill>
                <a:latin typeface="Georgia"/>
                <a:cs typeface="Georgia"/>
              </a:rPr>
              <a:t>hazards</a:t>
            </a:r>
            <a:endParaRPr sz="1800">
              <a:latin typeface="Georgia"/>
              <a:cs typeface="Georgia"/>
            </a:endParaRPr>
          </a:p>
          <a:p>
            <a:pPr marL="335280" indent="-175260">
              <a:lnSpc>
                <a:spcPts val="2055"/>
              </a:lnSpc>
              <a:spcBef>
                <a:spcPts val="195"/>
              </a:spcBef>
              <a:buChar char="•"/>
              <a:tabLst>
                <a:tab pos="335915" algn="l"/>
              </a:tabLst>
            </a:pPr>
            <a:r>
              <a:rPr dirty="0" sz="1800" spc="-5">
                <a:solidFill>
                  <a:srgbClr val="666666"/>
                </a:solidFill>
                <a:latin typeface="Georgia"/>
                <a:cs typeface="Georgia"/>
              </a:rPr>
              <a:t>Can be compatible with some</a:t>
            </a:r>
            <a:endParaRPr sz="1800">
              <a:latin typeface="Georgia"/>
              <a:cs typeface="Georgia"/>
            </a:endParaRPr>
          </a:p>
          <a:p>
            <a:pPr algn="ctr" marL="88900">
              <a:lnSpc>
                <a:spcPts val="2055"/>
              </a:lnSpc>
            </a:pPr>
            <a:r>
              <a:rPr dirty="0" sz="1800" spc="-5">
                <a:solidFill>
                  <a:srgbClr val="666666"/>
                </a:solidFill>
                <a:latin typeface="Georgia"/>
                <a:cs typeface="Georgia"/>
              </a:rPr>
              <a:t>pesticides</a:t>
            </a:r>
            <a:endParaRPr sz="1800">
              <a:latin typeface="Georgia"/>
              <a:cs typeface="Georgia"/>
            </a:endParaRPr>
          </a:p>
          <a:p>
            <a:pPr lvl="1" marL="1148080" indent="-175260">
              <a:lnSpc>
                <a:spcPct val="100000"/>
              </a:lnSpc>
              <a:spcBef>
                <a:spcPts val="215"/>
              </a:spcBef>
              <a:buChar char="•"/>
              <a:tabLst>
                <a:tab pos="1148080" algn="l"/>
              </a:tabLst>
            </a:pPr>
            <a:r>
              <a:rPr dirty="0" sz="1800" spc="-5">
                <a:solidFill>
                  <a:srgbClr val="666666"/>
                </a:solidFill>
                <a:latin typeface="Georgia"/>
                <a:cs typeface="Georgia"/>
              </a:rPr>
              <a:t>Can be</a:t>
            </a:r>
            <a:r>
              <a:rPr dirty="0" sz="1800" spc="10">
                <a:solidFill>
                  <a:srgbClr val="666666"/>
                </a:solidFill>
                <a:latin typeface="Georgia"/>
                <a:cs typeface="Georgia"/>
              </a:rPr>
              <a:t> </a:t>
            </a:r>
            <a:r>
              <a:rPr dirty="0" sz="1800" spc="-5">
                <a:solidFill>
                  <a:srgbClr val="666666"/>
                </a:solidFill>
                <a:latin typeface="Georgia"/>
                <a:cs typeface="Georgia"/>
              </a:rPr>
              <a:t>cheap</a:t>
            </a:r>
            <a:endParaRPr sz="1800">
              <a:latin typeface="Georgia"/>
              <a:cs typeface="Georgi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156961" y="2833342"/>
            <a:ext cx="3724910" cy="1727835"/>
          </a:xfrm>
          <a:prstGeom prst="rect">
            <a:avLst/>
          </a:prstGeom>
        </p:spPr>
        <p:txBody>
          <a:bodyPr wrap="square" lIns="0" tIns="40640" rIns="0" bIns="0" rtlCol="0" vert="horz">
            <a:spAutoFit/>
          </a:bodyPr>
          <a:lstStyle/>
          <a:p>
            <a:pPr marL="187960" indent="-175260">
              <a:lnSpc>
                <a:spcPct val="100000"/>
              </a:lnSpc>
              <a:spcBef>
                <a:spcPts val="320"/>
              </a:spcBef>
              <a:buChar char="•"/>
              <a:tabLst>
                <a:tab pos="187960" algn="l"/>
              </a:tabLst>
            </a:pPr>
            <a:r>
              <a:rPr dirty="0" sz="1800" spc="-5">
                <a:solidFill>
                  <a:srgbClr val="666666"/>
                </a:solidFill>
                <a:latin typeface="Georgia"/>
                <a:cs typeface="Georgia"/>
              </a:rPr>
              <a:t>May </a:t>
            </a:r>
            <a:r>
              <a:rPr dirty="0" sz="1800">
                <a:solidFill>
                  <a:srgbClr val="666666"/>
                </a:solidFill>
                <a:latin typeface="Georgia"/>
                <a:cs typeface="Georgia"/>
              </a:rPr>
              <a:t>need </a:t>
            </a:r>
            <a:r>
              <a:rPr dirty="0" sz="1800" spc="-5">
                <a:solidFill>
                  <a:srgbClr val="666666"/>
                </a:solidFill>
                <a:latin typeface="Georgia"/>
                <a:cs typeface="Georgia"/>
              </a:rPr>
              <a:t>to release multiple times</a:t>
            </a:r>
            <a:endParaRPr sz="1800">
              <a:latin typeface="Georgia"/>
              <a:cs typeface="Georgia"/>
            </a:endParaRPr>
          </a:p>
          <a:p>
            <a:pPr lvl="1" marL="304165" marR="117475" indent="-304165">
              <a:lnSpc>
                <a:spcPts val="1939"/>
              </a:lnSpc>
              <a:spcBef>
                <a:spcPts val="465"/>
              </a:spcBef>
              <a:buChar char="•"/>
              <a:tabLst>
                <a:tab pos="304165" algn="l"/>
              </a:tabLst>
            </a:pPr>
            <a:r>
              <a:rPr dirty="0" sz="1800">
                <a:solidFill>
                  <a:srgbClr val="666666"/>
                </a:solidFill>
                <a:latin typeface="Georgia"/>
                <a:cs typeface="Georgia"/>
              </a:rPr>
              <a:t>Detailed </a:t>
            </a:r>
            <a:r>
              <a:rPr dirty="0" sz="1800" spc="-5">
                <a:solidFill>
                  <a:srgbClr val="666666"/>
                </a:solidFill>
                <a:latin typeface="Georgia"/>
                <a:cs typeface="Georgia"/>
              </a:rPr>
              <a:t>knowledge </a:t>
            </a:r>
            <a:r>
              <a:rPr dirty="0" sz="1800">
                <a:solidFill>
                  <a:srgbClr val="666666"/>
                </a:solidFill>
                <a:latin typeface="Georgia"/>
                <a:cs typeface="Georgia"/>
              </a:rPr>
              <a:t>about plant-  </a:t>
            </a:r>
            <a:r>
              <a:rPr dirty="0" sz="1800" spc="-5">
                <a:solidFill>
                  <a:srgbClr val="666666"/>
                </a:solidFill>
                <a:latin typeface="Georgia"/>
                <a:cs typeface="Georgia"/>
              </a:rPr>
              <a:t>pest-BCA</a:t>
            </a:r>
            <a:r>
              <a:rPr dirty="0" sz="1800" spc="-20">
                <a:solidFill>
                  <a:srgbClr val="666666"/>
                </a:solidFill>
                <a:latin typeface="Georgia"/>
                <a:cs typeface="Georgia"/>
              </a:rPr>
              <a:t> </a:t>
            </a:r>
            <a:r>
              <a:rPr dirty="0" sz="1800">
                <a:solidFill>
                  <a:srgbClr val="666666"/>
                </a:solidFill>
                <a:latin typeface="Georgia"/>
                <a:cs typeface="Georgia"/>
              </a:rPr>
              <a:t>interactions</a:t>
            </a:r>
            <a:endParaRPr sz="1800">
              <a:latin typeface="Georgia"/>
              <a:cs typeface="Georgia"/>
            </a:endParaRPr>
          </a:p>
          <a:p>
            <a:pPr lvl="2" marL="597535" indent="-175260">
              <a:lnSpc>
                <a:spcPts val="2050"/>
              </a:lnSpc>
              <a:spcBef>
                <a:spcPts val="190"/>
              </a:spcBef>
              <a:buChar char="•"/>
              <a:tabLst>
                <a:tab pos="598170" algn="l"/>
              </a:tabLst>
            </a:pPr>
            <a:r>
              <a:rPr dirty="0" sz="1800">
                <a:solidFill>
                  <a:srgbClr val="666666"/>
                </a:solidFill>
                <a:latin typeface="Georgia"/>
                <a:cs typeface="Georgia"/>
              </a:rPr>
              <a:t>Time </a:t>
            </a:r>
            <a:r>
              <a:rPr dirty="0" sz="1800" spc="-5">
                <a:solidFill>
                  <a:srgbClr val="666666"/>
                </a:solidFill>
                <a:latin typeface="Georgia"/>
                <a:cs typeface="Georgia"/>
              </a:rPr>
              <a:t>consuming </a:t>
            </a:r>
            <a:r>
              <a:rPr dirty="0" sz="1800">
                <a:solidFill>
                  <a:srgbClr val="666666"/>
                </a:solidFill>
                <a:latin typeface="Georgia"/>
                <a:cs typeface="Georgia"/>
              </a:rPr>
              <a:t>and</a:t>
            </a:r>
            <a:r>
              <a:rPr dirty="0" sz="1800" spc="-30">
                <a:solidFill>
                  <a:srgbClr val="666666"/>
                </a:solidFill>
                <a:latin typeface="Georgia"/>
                <a:cs typeface="Georgia"/>
              </a:rPr>
              <a:t> </a:t>
            </a:r>
            <a:r>
              <a:rPr dirty="0" sz="1800" spc="-5">
                <a:solidFill>
                  <a:srgbClr val="666666"/>
                </a:solidFill>
                <a:latin typeface="Georgia"/>
                <a:cs typeface="Georgia"/>
              </a:rPr>
              <a:t>labor</a:t>
            </a:r>
            <a:endParaRPr sz="1800">
              <a:latin typeface="Georgia"/>
              <a:cs typeface="Georgia"/>
            </a:endParaRPr>
          </a:p>
          <a:p>
            <a:pPr algn="ctr" marL="178435">
              <a:lnSpc>
                <a:spcPts val="2050"/>
              </a:lnSpc>
            </a:pPr>
            <a:r>
              <a:rPr dirty="0" sz="1800">
                <a:solidFill>
                  <a:srgbClr val="666666"/>
                </a:solidFill>
                <a:latin typeface="Georgia"/>
                <a:cs typeface="Georgia"/>
              </a:rPr>
              <a:t>intensive</a:t>
            </a:r>
            <a:endParaRPr sz="1800">
              <a:latin typeface="Georgia"/>
              <a:cs typeface="Georgia"/>
            </a:endParaRPr>
          </a:p>
          <a:p>
            <a:pPr lvl="3" marL="1079500" indent="-175260">
              <a:lnSpc>
                <a:spcPct val="100000"/>
              </a:lnSpc>
              <a:spcBef>
                <a:spcPts val="220"/>
              </a:spcBef>
              <a:buChar char="•"/>
              <a:tabLst>
                <a:tab pos="1079500" algn="l"/>
              </a:tabLst>
            </a:pPr>
            <a:r>
              <a:rPr dirty="0" sz="1800" spc="-5">
                <a:solidFill>
                  <a:srgbClr val="666666"/>
                </a:solidFill>
                <a:latin typeface="Georgia"/>
                <a:cs typeface="Georgia"/>
              </a:rPr>
              <a:t>Can be</a:t>
            </a:r>
            <a:r>
              <a:rPr dirty="0" sz="1800" spc="5">
                <a:solidFill>
                  <a:srgbClr val="666666"/>
                </a:solidFill>
                <a:latin typeface="Georgia"/>
                <a:cs typeface="Georgia"/>
              </a:rPr>
              <a:t> </a:t>
            </a:r>
            <a:r>
              <a:rPr dirty="0" sz="1800">
                <a:solidFill>
                  <a:srgbClr val="666666"/>
                </a:solidFill>
                <a:latin typeface="Georgia"/>
                <a:cs typeface="Georgia"/>
              </a:rPr>
              <a:t>expensive</a:t>
            </a:r>
            <a:endParaRPr sz="18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973960" y="4759553"/>
            <a:ext cx="5197475" cy="3314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>
                <a:solidFill>
                  <a:srgbClr val="666666"/>
                </a:solidFill>
                <a:latin typeface="Georgia"/>
                <a:cs typeface="Georgia"/>
              </a:rPr>
              <a:t>Trash bug </a:t>
            </a:r>
            <a:r>
              <a:rPr dirty="0" sz="2000" spc="-5">
                <a:solidFill>
                  <a:srgbClr val="666666"/>
                </a:solidFill>
                <a:latin typeface="Georgia"/>
                <a:cs typeface="Georgia"/>
              </a:rPr>
              <a:t>eating two-spotted </a:t>
            </a:r>
            <a:r>
              <a:rPr dirty="0" sz="2000">
                <a:solidFill>
                  <a:srgbClr val="666666"/>
                </a:solidFill>
                <a:latin typeface="Georgia"/>
                <a:cs typeface="Georgia"/>
              </a:rPr>
              <a:t>spider mite</a:t>
            </a:r>
            <a:r>
              <a:rPr dirty="0" sz="2000" spc="-75">
                <a:solidFill>
                  <a:srgbClr val="666666"/>
                </a:solidFill>
                <a:latin typeface="Georgia"/>
                <a:cs typeface="Georgia"/>
              </a:rPr>
              <a:t> </a:t>
            </a:r>
            <a:r>
              <a:rPr dirty="0" sz="2000" spc="-5">
                <a:solidFill>
                  <a:srgbClr val="666666"/>
                </a:solidFill>
                <a:latin typeface="Georgia"/>
                <a:cs typeface="Georgia"/>
              </a:rPr>
              <a:t>eggs</a:t>
            </a:r>
            <a:endParaRPr sz="2000">
              <a:latin typeface="Georgia"/>
              <a:cs typeface="Georgi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673351" y="28955"/>
            <a:ext cx="5797296" cy="43494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20392" y="4759553"/>
            <a:ext cx="5902960" cy="3314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spc="-5">
                <a:solidFill>
                  <a:srgbClr val="666666"/>
                </a:solidFill>
                <a:latin typeface="Georgia"/>
                <a:cs typeface="Georgia"/>
              </a:rPr>
              <a:t>Predatory </a:t>
            </a:r>
            <a:r>
              <a:rPr dirty="0" sz="2000">
                <a:solidFill>
                  <a:srgbClr val="666666"/>
                </a:solidFill>
                <a:latin typeface="Georgia"/>
                <a:cs typeface="Georgia"/>
              </a:rPr>
              <a:t>mites </a:t>
            </a:r>
            <a:r>
              <a:rPr dirty="0" sz="2000" spc="-5">
                <a:solidFill>
                  <a:srgbClr val="666666"/>
                </a:solidFill>
                <a:latin typeface="Georgia"/>
                <a:cs typeface="Georgia"/>
              </a:rPr>
              <a:t>feeding </a:t>
            </a:r>
            <a:r>
              <a:rPr dirty="0" sz="2000">
                <a:solidFill>
                  <a:srgbClr val="666666"/>
                </a:solidFill>
                <a:latin typeface="Georgia"/>
                <a:cs typeface="Georgia"/>
              </a:rPr>
              <a:t>on </a:t>
            </a:r>
            <a:r>
              <a:rPr dirty="0" sz="2000" spc="-5">
                <a:solidFill>
                  <a:srgbClr val="666666"/>
                </a:solidFill>
                <a:latin typeface="Georgia"/>
                <a:cs typeface="Georgia"/>
              </a:rPr>
              <a:t>two-spotted </a:t>
            </a:r>
            <a:r>
              <a:rPr dirty="0" sz="2000">
                <a:solidFill>
                  <a:srgbClr val="666666"/>
                </a:solidFill>
                <a:latin typeface="Georgia"/>
                <a:cs typeface="Georgia"/>
              </a:rPr>
              <a:t>spider</a:t>
            </a:r>
            <a:r>
              <a:rPr dirty="0" sz="2000" spc="-40">
                <a:solidFill>
                  <a:srgbClr val="666666"/>
                </a:solidFill>
                <a:latin typeface="Georgia"/>
                <a:cs typeface="Georgia"/>
              </a:rPr>
              <a:t> </a:t>
            </a:r>
            <a:r>
              <a:rPr dirty="0" sz="2000">
                <a:solidFill>
                  <a:srgbClr val="666666"/>
                </a:solidFill>
                <a:latin typeface="Georgia"/>
                <a:cs typeface="Georgia"/>
              </a:rPr>
              <a:t>mites</a:t>
            </a:r>
            <a:endParaRPr sz="2000">
              <a:latin typeface="Georgia"/>
              <a:cs typeface="Georgi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691639" y="51815"/>
            <a:ext cx="5760720" cy="43205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98677" y="360425"/>
            <a:ext cx="7505700" cy="51371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-5"/>
              <a:t>Entomopathogenic Nematodes </a:t>
            </a:r>
            <a:r>
              <a:rPr dirty="0"/>
              <a:t>and</a:t>
            </a:r>
            <a:r>
              <a:rPr dirty="0" spc="-15"/>
              <a:t> </a:t>
            </a:r>
            <a:r>
              <a:rPr dirty="0" spc="-5"/>
              <a:t>Fungi</a:t>
            </a:r>
          </a:p>
        </p:txBody>
      </p:sp>
      <p:sp>
        <p:nvSpPr>
          <p:cNvPr id="3" name="object 3"/>
          <p:cNvSpPr/>
          <p:nvPr/>
        </p:nvSpPr>
        <p:spPr>
          <a:xfrm>
            <a:off x="4684776" y="1051559"/>
            <a:ext cx="3198114" cy="365226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4820539" y="4692497"/>
            <a:ext cx="2930525" cy="3613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615950" marR="5080" indent="-603885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solidFill>
                  <a:srgbClr val="666666"/>
                </a:solidFill>
                <a:latin typeface="Georgia"/>
                <a:cs typeface="Georgia"/>
              </a:rPr>
              <a:t>Entomopathogenic fungi attacking </a:t>
            </a:r>
            <a:r>
              <a:rPr dirty="0" sz="1100">
                <a:solidFill>
                  <a:srgbClr val="666666"/>
                </a:solidFill>
                <a:latin typeface="Georgia"/>
                <a:cs typeface="Georgia"/>
              </a:rPr>
              <a:t>armyworms  in hops. Photo by H.</a:t>
            </a:r>
            <a:r>
              <a:rPr dirty="0" sz="1100" spc="-120">
                <a:solidFill>
                  <a:srgbClr val="666666"/>
                </a:solidFill>
                <a:latin typeface="Georgia"/>
                <a:cs typeface="Georgia"/>
              </a:rPr>
              <a:t> </a:t>
            </a:r>
            <a:r>
              <a:rPr dirty="0" sz="1100">
                <a:solidFill>
                  <a:srgbClr val="666666"/>
                </a:solidFill>
                <a:latin typeface="Georgia"/>
                <a:cs typeface="Georgia"/>
              </a:rPr>
              <a:t>Smith.</a:t>
            </a:r>
            <a:endParaRPr sz="1100">
              <a:latin typeface="Georgia"/>
              <a:cs typeface="Georgi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196339" y="1184147"/>
            <a:ext cx="3201162" cy="338709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1111402" y="4699812"/>
            <a:ext cx="3372485" cy="3619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solidFill>
                  <a:srgbClr val="666666"/>
                </a:solidFill>
                <a:latin typeface="Georgia"/>
                <a:cs typeface="Georgia"/>
              </a:rPr>
              <a:t>Entomopathogenic nematodes attacking sap beetles</a:t>
            </a:r>
            <a:r>
              <a:rPr dirty="0" sz="1100" spc="-50">
                <a:solidFill>
                  <a:srgbClr val="666666"/>
                </a:solidFill>
                <a:latin typeface="Georgia"/>
                <a:cs typeface="Georgia"/>
              </a:rPr>
              <a:t> </a:t>
            </a:r>
            <a:r>
              <a:rPr dirty="0" sz="1100">
                <a:solidFill>
                  <a:srgbClr val="666666"/>
                </a:solidFill>
                <a:latin typeface="Georgia"/>
                <a:cs typeface="Georgia"/>
              </a:rPr>
              <a:t>in</a:t>
            </a:r>
            <a:endParaRPr sz="1100">
              <a:latin typeface="Georgia"/>
              <a:cs typeface="Georgia"/>
            </a:endParaRPr>
          </a:p>
          <a:p>
            <a:pPr algn="ctr" marL="1270">
              <a:lnSpc>
                <a:spcPct val="100000"/>
              </a:lnSpc>
              <a:spcBef>
                <a:spcPts val="5"/>
              </a:spcBef>
            </a:pPr>
            <a:r>
              <a:rPr dirty="0" sz="1100">
                <a:solidFill>
                  <a:srgbClr val="666666"/>
                </a:solidFill>
                <a:latin typeface="Georgia"/>
                <a:cs typeface="Georgia"/>
              </a:rPr>
              <a:t>strawberries. </a:t>
            </a:r>
            <a:r>
              <a:rPr dirty="0" sz="1100" spc="-5">
                <a:solidFill>
                  <a:srgbClr val="666666"/>
                </a:solidFill>
                <a:latin typeface="Georgia"/>
                <a:cs typeface="Georgia"/>
              </a:rPr>
              <a:t>Eliceche et al.,</a:t>
            </a:r>
            <a:r>
              <a:rPr dirty="0" sz="1100" spc="-50">
                <a:solidFill>
                  <a:srgbClr val="666666"/>
                </a:solidFill>
                <a:latin typeface="Georgia"/>
                <a:cs typeface="Georgia"/>
              </a:rPr>
              <a:t> </a:t>
            </a:r>
            <a:r>
              <a:rPr dirty="0" sz="1100" spc="-5">
                <a:solidFill>
                  <a:srgbClr val="666666"/>
                </a:solidFill>
                <a:latin typeface="Georgia"/>
                <a:cs typeface="Georgia"/>
              </a:rPr>
              <a:t>2017.</a:t>
            </a:r>
            <a:endParaRPr sz="11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80591" y="360425"/>
            <a:ext cx="2037714" cy="51371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Parasitoids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176364" y="360425"/>
            <a:ext cx="514350" cy="51371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200">
                <a:solidFill>
                  <a:srgbClr val="666666"/>
                </a:solidFill>
                <a:latin typeface="Georgia"/>
                <a:cs typeface="Georgia"/>
              </a:rPr>
              <a:t>vs.</a:t>
            </a:r>
            <a:endParaRPr sz="3200">
              <a:latin typeface="Georgia"/>
              <a:cs typeface="Georg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76148" y="952724"/>
            <a:ext cx="3013075" cy="1793239"/>
          </a:xfrm>
          <a:prstGeom prst="rect">
            <a:avLst/>
          </a:prstGeom>
        </p:spPr>
        <p:txBody>
          <a:bodyPr wrap="square" lIns="0" tIns="73025" rIns="0" bIns="0" rtlCol="0" vert="horz">
            <a:spAutoFit/>
          </a:bodyPr>
          <a:lstStyle/>
          <a:p>
            <a:pPr marL="841375" indent="-112395">
              <a:lnSpc>
                <a:spcPct val="100000"/>
              </a:lnSpc>
              <a:spcBef>
                <a:spcPts val="575"/>
              </a:spcBef>
              <a:buChar char="•"/>
              <a:tabLst>
                <a:tab pos="842010" algn="l"/>
              </a:tabLst>
            </a:pPr>
            <a:r>
              <a:rPr dirty="0" sz="2000">
                <a:solidFill>
                  <a:srgbClr val="666666"/>
                </a:solidFill>
                <a:latin typeface="Georgia"/>
                <a:cs typeface="Georgia"/>
              </a:rPr>
              <a:t>Host</a:t>
            </a:r>
            <a:r>
              <a:rPr dirty="0" sz="2000" spc="-20">
                <a:solidFill>
                  <a:srgbClr val="666666"/>
                </a:solidFill>
                <a:latin typeface="Georgia"/>
                <a:cs typeface="Georgia"/>
              </a:rPr>
              <a:t> </a:t>
            </a:r>
            <a:r>
              <a:rPr dirty="0" sz="2000" spc="-5">
                <a:solidFill>
                  <a:srgbClr val="666666"/>
                </a:solidFill>
                <a:latin typeface="Georgia"/>
                <a:cs typeface="Georgia"/>
              </a:rPr>
              <a:t>specific</a:t>
            </a:r>
            <a:endParaRPr sz="2000">
              <a:latin typeface="Georgia"/>
              <a:cs typeface="Georgia"/>
            </a:endParaRPr>
          </a:p>
          <a:p>
            <a:pPr marL="434340" indent="-112395">
              <a:lnSpc>
                <a:spcPct val="100000"/>
              </a:lnSpc>
              <a:spcBef>
                <a:spcPts val="480"/>
              </a:spcBef>
              <a:buChar char="•"/>
              <a:tabLst>
                <a:tab pos="434975" algn="l"/>
              </a:tabLst>
            </a:pPr>
            <a:r>
              <a:rPr dirty="0" sz="2000" spc="-5">
                <a:solidFill>
                  <a:srgbClr val="666666"/>
                </a:solidFill>
                <a:latin typeface="Georgia"/>
                <a:cs typeface="Georgia"/>
              </a:rPr>
              <a:t>Target </a:t>
            </a:r>
            <a:r>
              <a:rPr dirty="0" sz="2000">
                <a:solidFill>
                  <a:srgbClr val="666666"/>
                </a:solidFill>
                <a:latin typeface="Georgia"/>
                <a:cs typeface="Georgia"/>
              </a:rPr>
              <a:t>one </a:t>
            </a:r>
            <a:r>
              <a:rPr dirty="0" sz="2000" spc="-5">
                <a:solidFill>
                  <a:srgbClr val="666666"/>
                </a:solidFill>
                <a:latin typeface="Georgia"/>
                <a:cs typeface="Georgia"/>
              </a:rPr>
              <a:t>life</a:t>
            </a:r>
            <a:r>
              <a:rPr dirty="0" sz="2000" spc="-25">
                <a:solidFill>
                  <a:srgbClr val="666666"/>
                </a:solidFill>
                <a:latin typeface="Georgia"/>
                <a:cs typeface="Georgia"/>
              </a:rPr>
              <a:t> </a:t>
            </a:r>
            <a:r>
              <a:rPr dirty="0" sz="2000" spc="-5">
                <a:solidFill>
                  <a:srgbClr val="666666"/>
                </a:solidFill>
                <a:latin typeface="Georgia"/>
                <a:cs typeface="Georgia"/>
              </a:rPr>
              <a:t>stage</a:t>
            </a:r>
            <a:endParaRPr sz="2000">
              <a:latin typeface="Georgia"/>
              <a:cs typeface="Georgia"/>
            </a:endParaRPr>
          </a:p>
          <a:p>
            <a:pPr marL="125730" marR="5080" indent="-125730">
              <a:lnSpc>
                <a:spcPct val="100000"/>
              </a:lnSpc>
              <a:spcBef>
                <a:spcPts val="480"/>
              </a:spcBef>
              <a:buChar char="•"/>
              <a:tabLst>
                <a:tab pos="125730" algn="l"/>
              </a:tabLst>
            </a:pPr>
            <a:r>
              <a:rPr dirty="0" sz="2000" spc="-5">
                <a:solidFill>
                  <a:srgbClr val="666666"/>
                </a:solidFill>
                <a:latin typeface="Georgia"/>
                <a:cs typeface="Georgia"/>
              </a:rPr>
              <a:t>Only </a:t>
            </a:r>
            <a:r>
              <a:rPr dirty="0" sz="2000">
                <a:solidFill>
                  <a:srgbClr val="666666"/>
                </a:solidFill>
                <a:latin typeface="Georgia"/>
                <a:cs typeface="Georgia"/>
              </a:rPr>
              <a:t>immature </a:t>
            </a:r>
            <a:r>
              <a:rPr dirty="0" sz="2000" spc="-5">
                <a:solidFill>
                  <a:srgbClr val="666666"/>
                </a:solidFill>
                <a:latin typeface="Georgia"/>
                <a:cs typeface="Georgia"/>
              </a:rPr>
              <a:t>stages</a:t>
            </a:r>
            <a:r>
              <a:rPr dirty="0" sz="2000" spc="-65">
                <a:solidFill>
                  <a:srgbClr val="666666"/>
                </a:solidFill>
                <a:latin typeface="Georgia"/>
                <a:cs typeface="Georgia"/>
              </a:rPr>
              <a:t> </a:t>
            </a:r>
            <a:r>
              <a:rPr dirty="0" sz="2000" spc="-5">
                <a:solidFill>
                  <a:srgbClr val="666666"/>
                </a:solidFill>
                <a:latin typeface="Georgia"/>
                <a:cs typeface="Georgia"/>
              </a:rPr>
              <a:t>are  parasitic</a:t>
            </a:r>
            <a:endParaRPr sz="2000">
              <a:latin typeface="Georgia"/>
              <a:cs typeface="Georgia"/>
            </a:endParaRPr>
          </a:p>
          <a:p>
            <a:pPr lvl="1" marL="542925" indent="-113030">
              <a:lnSpc>
                <a:spcPct val="100000"/>
              </a:lnSpc>
              <a:spcBef>
                <a:spcPts val="480"/>
              </a:spcBef>
              <a:buChar char="•"/>
              <a:tabLst>
                <a:tab pos="543560" algn="l"/>
              </a:tabLst>
            </a:pPr>
            <a:r>
              <a:rPr dirty="0" sz="2000" spc="-5">
                <a:solidFill>
                  <a:srgbClr val="666666"/>
                </a:solidFill>
                <a:latin typeface="Georgia"/>
                <a:cs typeface="Georgia"/>
              </a:rPr>
              <a:t>Dispersal</a:t>
            </a:r>
            <a:r>
              <a:rPr dirty="0" sz="2000" spc="-10">
                <a:solidFill>
                  <a:srgbClr val="666666"/>
                </a:solidFill>
                <a:latin typeface="Georgia"/>
                <a:cs typeface="Georgia"/>
              </a:rPr>
              <a:t> </a:t>
            </a:r>
            <a:r>
              <a:rPr dirty="0" sz="2000" spc="-5">
                <a:solidFill>
                  <a:srgbClr val="666666"/>
                </a:solidFill>
                <a:latin typeface="Georgia"/>
                <a:cs typeface="Georgia"/>
              </a:rPr>
              <a:t>capacity</a:t>
            </a:r>
            <a:endParaRPr sz="2000">
              <a:latin typeface="Georgia"/>
              <a:cs typeface="Georg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006085" y="98250"/>
            <a:ext cx="3129915" cy="1916430"/>
          </a:xfrm>
          <a:prstGeom prst="rect">
            <a:avLst/>
          </a:prstGeom>
        </p:spPr>
        <p:txBody>
          <a:bodyPr wrap="square" lIns="0" tIns="274955" rIns="0" bIns="0" rtlCol="0" vert="horz">
            <a:spAutoFit/>
          </a:bodyPr>
          <a:lstStyle/>
          <a:p>
            <a:pPr algn="ctr" marL="128905">
              <a:lnSpc>
                <a:spcPct val="100000"/>
              </a:lnSpc>
              <a:spcBef>
                <a:spcPts val="2165"/>
              </a:spcBef>
            </a:pPr>
            <a:r>
              <a:rPr dirty="0" sz="3200">
                <a:solidFill>
                  <a:srgbClr val="666666"/>
                </a:solidFill>
                <a:latin typeface="Georgia"/>
                <a:cs typeface="Georgia"/>
              </a:rPr>
              <a:t>Predators</a:t>
            </a:r>
            <a:endParaRPr sz="3200">
              <a:latin typeface="Georgia"/>
              <a:cs typeface="Georgia"/>
            </a:endParaRPr>
          </a:p>
          <a:p>
            <a:pPr marL="986790" indent="-113030">
              <a:lnSpc>
                <a:spcPct val="100000"/>
              </a:lnSpc>
              <a:spcBef>
                <a:spcPts val="1300"/>
              </a:spcBef>
              <a:buChar char="•"/>
              <a:tabLst>
                <a:tab pos="987425" algn="l"/>
              </a:tabLst>
            </a:pPr>
            <a:r>
              <a:rPr dirty="0" sz="2000" spc="-5">
                <a:solidFill>
                  <a:srgbClr val="666666"/>
                </a:solidFill>
                <a:latin typeface="Georgia"/>
                <a:cs typeface="Georgia"/>
              </a:rPr>
              <a:t>Generalists</a:t>
            </a:r>
            <a:endParaRPr sz="2000">
              <a:latin typeface="Georgia"/>
              <a:cs typeface="Georgia"/>
            </a:endParaRPr>
          </a:p>
          <a:p>
            <a:pPr marL="125095" indent="-112395">
              <a:lnSpc>
                <a:spcPct val="100000"/>
              </a:lnSpc>
              <a:spcBef>
                <a:spcPts val="480"/>
              </a:spcBef>
              <a:buChar char="•"/>
              <a:tabLst>
                <a:tab pos="125730" algn="l"/>
              </a:tabLst>
            </a:pPr>
            <a:r>
              <a:rPr dirty="0" sz="2000">
                <a:solidFill>
                  <a:srgbClr val="666666"/>
                </a:solidFill>
                <a:latin typeface="Georgia"/>
                <a:cs typeface="Georgia"/>
              </a:rPr>
              <a:t>One or more </a:t>
            </a:r>
            <a:r>
              <a:rPr dirty="0" sz="2000" spc="-5">
                <a:solidFill>
                  <a:srgbClr val="666666"/>
                </a:solidFill>
                <a:latin typeface="Georgia"/>
                <a:cs typeface="Georgia"/>
              </a:rPr>
              <a:t>life stages</a:t>
            </a:r>
            <a:r>
              <a:rPr dirty="0" sz="2000" spc="-85">
                <a:solidFill>
                  <a:srgbClr val="666666"/>
                </a:solidFill>
                <a:latin typeface="Georgia"/>
                <a:cs typeface="Georgia"/>
              </a:rPr>
              <a:t> </a:t>
            </a:r>
            <a:r>
              <a:rPr dirty="0" sz="2000" spc="-5">
                <a:solidFill>
                  <a:srgbClr val="666666"/>
                </a:solidFill>
                <a:latin typeface="Georgia"/>
                <a:cs typeface="Georgia"/>
              </a:rPr>
              <a:t>are</a:t>
            </a:r>
            <a:endParaRPr sz="2000">
              <a:latin typeface="Georgia"/>
              <a:cs typeface="Georgia"/>
            </a:endParaRPr>
          </a:p>
          <a:p>
            <a:pPr algn="ctr" marL="113030">
              <a:lnSpc>
                <a:spcPct val="100000"/>
              </a:lnSpc>
            </a:pPr>
            <a:r>
              <a:rPr dirty="0" sz="2000" spc="-5">
                <a:solidFill>
                  <a:srgbClr val="666666"/>
                </a:solidFill>
                <a:latin typeface="Georgia"/>
                <a:cs typeface="Georgia"/>
              </a:rPr>
              <a:t>predaceous</a:t>
            </a:r>
            <a:endParaRPr sz="2000">
              <a:latin typeface="Georgia"/>
              <a:cs typeface="Georgi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358385" y="1989298"/>
            <a:ext cx="4425950" cy="1122680"/>
          </a:xfrm>
          <a:prstGeom prst="rect">
            <a:avLst/>
          </a:prstGeom>
        </p:spPr>
        <p:txBody>
          <a:bodyPr wrap="square" lIns="0" tIns="73025" rIns="0" bIns="0" rtlCol="0" vert="horz">
            <a:spAutoFit/>
          </a:bodyPr>
          <a:lstStyle/>
          <a:p>
            <a:pPr marL="125095" indent="-112395">
              <a:lnSpc>
                <a:spcPct val="100000"/>
              </a:lnSpc>
              <a:spcBef>
                <a:spcPts val="575"/>
              </a:spcBef>
              <a:buChar char="•"/>
              <a:tabLst>
                <a:tab pos="125730" algn="l"/>
              </a:tabLst>
            </a:pPr>
            <a:r>
              <a:rPr dirty="0" sz="2000">
                <a:solidFill>
                  <a:srgbClr val="666666"/>
                </a:solidFill>
                <a:latin typeface="Georgia"/>
                <a:cs typeface="Georgia"/>
              </a:rPr>
              <a:t>Feed </a:t>
            </a:r>
            <a:r>
              <a:rPr dirty="0" sz="2000" spc="-5">
                <a:solidFill>
                  <a:srgbClr val="666666"/>
                </a:solidFill>
                <a:latin typeface="Georgia"/>
                <a:cs typeface="Georgia"/>
              </a:rPr>
              <a:t>on </a:t>
            </a:r>
            <a:r>
              <a:rPr dirty="0" sz="2000">
                <a:solidFill>
                  <a:srgbClr val="666666"/>
                </a:solidFill>
                <a:latin typeface="Georgia"/>
                <a:cs typeface="Georgia"/>
              </a:rPr>
              <a:t>multiple </a:t>
            </a:r>
            <a:r>
              <a:rPr dirty="0" sz="2000" spc="-5">
                <a:solidFill>
                  <a:srgbClr val="666666"/>
                </a:solidFill>
                <a:latin typeface="Georgia"/>
                <a:cs typeface="Georgia"/>
              </a:rPr>
              <a:t>life stages of the</a:t>
            </a:r>
            <a:r>
              <a:rPr dirty="0" sz="2000" spc="-75">
                <a:solidFill>
                  <a:srgbClr val="666666"/>
                </a:solidFill>
                <a:latin typeface="Georgia"/>
                <a:cs typeface="Georgia"/>
              </a:rPr>
              <a:t> </a:t>
            </a:r>
            <a:r>
              <a:rPr dirty="0" sz="2000" spc="-5">
                <a:solidFill>
                  <a:srgbClr val="666666"/>
                </a:solidFill>
                <a:latin typeface="Georgia"/>
                <a:cs typeface="Georgia"/>
              </a:rPr>
              <a:t>pest</a:t>
            </a:r>
            <a:endParaRPr sz="2000">
              <a:latin typeface="Georgia"/>
              <a:cs typeface="Georgia"/>
            </a:endParaRPr>
          </a:p>
          <a:p>
            <a:pPr lvl="1" marL="797560" indent="-113030">
              <a:lnSpc>
                <a:spcPct val="100000"/>
              </a:lnSpc>
              <a:spcBef>
                <a:spcPts val="480"/>
              </a:spcBef>
              <a:buChar char="•"/>
              <a:tabLst>
                <a:tab pos="797560" algn="l"/>
              </a:tabLst>
            </a:pPr>
            <a:r>
              <a:rPr dirty="0" sz="2000">
                <a:solidFill>
                  <a:srgbClr val="666666"/>
                </a:solidFill>
                <a:latin typeface="Georgia"/>
                <a:cs typeface="Georgia"/>
              </a:rPr>
              <a:t>Alternative </a:t>
            </a:r>
            <a:r>
              <a:rPr dirty="0" sz="2000" spc="-5">
                <a:solidFill>
                  <a:srgbClr val="666666"/>
                </a:solidFill>
                <a:latin typeface="Georgia"/>
                <a:cs typeface="Georgia"/>
              </a:rPr>
              <a:t>food</a:t>
            </a:r>
            <a:r>
              <a:rPr dirty="0" sz="2000" spc="-45">
                <a:solidFill>
                  <a:srgbClr val="666666"/>
                </a:solidFill>
                <a:latin typeface="Georgia"/>
                <a:cs typeface="Georgia"/>
              </a:rPr>
              <a:t> </a:t>
            </a:r>
            <a:r>
              <a:rPr dirty="0" sz="2000" spc="-5">
                <a:solidFill>
                  <a:srgbClr val="666666"/>
                </a:solidFill>
                <a:latin typeface="Georgia"/>
                <a:cs typeface="Georgia"/>
              </a:rPr>
              <a:t>resources</a:t>
            </a:r>
            <a:endParaRPr sz="2000">
              <a:latin typeface="Georgia"/>
              <a:cs typeface="Georgia"/>
            </a:endParaRPr>
          </a:p>
          <a:p>
            <a:pPr marL="471170" indent="-113030">
              <a:lnSpc>
                <a:spcPct val="100000"/>
              </a:lnSpc>
              <a:spcBef>
                <a:spcPts val="480"/>
              </a:spcBef>
              <a:buChar char="•"/>
              <a:tabLst>
                <a:tab pos="471805" algn="l"/>
              </a:tabLst>
            </a:pPr>
            <a:r>
              <a:rPr dirty="0" sz="2000">
                <a:solidFill>
                  <a:srgbClr val="666666"/>
                </a:solidFill>
                <a:latin typeface="Georgia"/>
                <a:cs typeface="Georgia"/>
              </a:rPr>
              <a:t>Ambulatory and aerial</a:t>
            </a:r>
            <a:r>
              <a:rPr dirty="0" sz="2000" spc="-10">
                <a:solidFill>
                  <a:srgbClr val="666666"/>
                </a:solidFill>
                <a:latin typeface="Georgia"/>
                <a:cs typeface="Georgia"/>
              </a:rPr>
              <a:t> </a:t>
            </a:r>
            <a:r>
              <a:rPr dirty="0" sz="2000" spc="-5">
                <a:solidFill>
                  <a:srgbClr val="666666"/>
                </a:solidFill>
                <a:latin typeface="Georgia"/>
                <a:cs typeface="Georgia"/>
              </a:rPr>
              <a:t>dispersal</a:t>
            </a:r>
            <a:endParaRPr sz="2000">
              <a:latin typeface="Georgia"/>
              <a:cs typeface="Georgi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83691" y="2932175"/>
            <a:ext cx="7976616" cy="21015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754111" y="4210811"/>
            <a:ext cx="576072" cy="4815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6947916" y="4241291"/>
            <a:ext cx="576072" cy="4815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958339" y="2842259"/>
            <a:ext cx="603504" cy="4450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58723" y="2926079"/>
            <a:ext cx="605028" cy="44500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3142488" y="3293364"/>
            <a:ext cx="603503" cy="44500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353311" y="3459479"/>
            <a:ext cx="605027" cy="44500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13632" y="225551"/>
            <a:ext cx="2385822" cy="207035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177665" y="2240026"/>
            <a:ext cx="1818005" cy="45339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1400" spc="-5"/>
              <a:t>Swirskii </a:t>
            </a:r>
            <a:r>
              <a:rPr dirty="0" sz="1400"/>
              <a:t>egg </a:t>
            </a:r>
            <a:r>
              <a:rPr dirty="0" sz="1400" spc="-5"/>
              <a:t>clusters</a:t>
            </a:r>
            <a:r>
              <a:rPr dirty="0" sz="1400" spc="-75"/>
              <a:t> </a:t>
            </a:r>
            <a:r>
              <a:rPr dirty="0" sz="1400"/>
              <a:t>in</a:t>
            </a:r>
            <a:endParaRPr sz="1400"/>
          </a:p>
          <a:p>
            <a:pPr algn="ctr" marL="44450">
              <a:lnSpc>
                <a:spcPct val="100000"/>
              </a:lnSpc>
              <a:spcBef>
                <a:spcPts val="5"/>
              </a:spcBef>
            </a:pPr>
            <a:r>
              <a:rPr dirty="0" sz="1400"/>
              <a:t>leaf</a:t>
            </a:r>
            <a:r>
              <a:rPr dirty="0" sz="1400" spc="-25"/>
              <a:t> </a:t>
            </a:r>
            <a:r>
              <a:rPr dirty="0" sz="1400" spc="-5"/>
              <a:t>domatia</a:t>
            </a:r>
            <a:endParaRPr sz="1400"/>
          </a:p>
        </p:txBody>
      </p:sp>
      <p:sp>
        <p:nvSpPr>
          <p:cNvPr id="4" name="object 4"/>
          <p:cNvSpPr/>
          <p:nvPr/>
        </p:nvSpPr>
        <p:spPr>
          <a:xfrm>
            <a:off x="1652016" y="2816351"/>
            <a:ext cx="2564130" cy="20078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1304671" y="4813503"/>
            <a:ext cx="3260090" cy="239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5" i="1">
                <a:solidFill>
                  <a:srgbClr val="666666"/>
                </a:solidFill>
                <a:latin typeface="Georgia"/>
                <a:cs typeface="Georgia"/>
              </a:rPr>
              <a:t>A. swirskii </a:t>
            </a:r>
            <a:r>
              <a:rPr dirty="0" sz="1400" spc="-5">
                <a:solidFill>
                  <a:srgbClr val="666666"/>
                </a:solidFill>
                <a:latin typeface="Georgia"/>
                <a:cs typeface="Georgia"/>
              </a:rPr>
              <a:t>females </a:t>
            </a:r>
            <a:r>
              <a:rPr dirty="0" sz="1400">
                <a:solidFill>
                  <a:srgbClr val="666666"/>
                </a:solidFill>
                <a:latin typeface="Georgia"/>
                <a:cs typeface="Georgia"/>
              </a:rPr>
              <a:t>in </a:t>
            </a:r>
            <a:r>
              <a:rPr dirty="0" sz="1400" spc="-5">
                <a:solidFill>
                  <a:srgbClr val="666666"/>
                </a:solidFill>
                <a:latin typeface="Georgia"/>
                <a:cs typeface="Georgia"/>
              </a:rPr>
              <a:t>ornamental</a:t>
            </a:r>
            <a:r>
              <a:rPr dirty="0" sz="1400" spc="-85">
                <a:solidFill>
                  <a:srgbClr val="666666"/>
                </a:solidFill>
                <a:latin typeface="Georgia"/>
                <a:cs typeface="Georgia"/>
              </a:rPr>
              <a:t> </a:t>
            </a:r>
            <a:r>
              <a:rPr dirty="0" sz="1400">
                <a:solidFill>
                  <a:srgbClr val="666666"/>
                </a:solidFill>
                <a:latin typeface="Georgia"/>
                <a:cs typeface="Georgia"/>
              </a:rPr>
              <a:t>pepper</a:t>
            </a:r>
            <a:endParaRPr sz="1400">
              <a:latin typeface="Georgia"/>
              <a:cs typeface="Georgi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21563" y="225551"/>
            <a:ext cx="2248662" cy="217093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30200" y="2334895"/>
            <a:ext cx="2234565" cy="4533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1400" spc="-5">
                <a:solidFill>
                  <a:srgbClr val="666666"/>
                </a:solidFill>
                <a:latin typeface="Georgia"/>
                <a:cs typeface="Georgia"/>
              </a:rPr>
              <a:t>Swirskii mite females </a:t>
            </a:r>
            <a:r>
              <a:rPr dirty="0" sz="1400">
                <a:solidFill>
                  <a:srgbClr val="666666"/>
                </a:solidFill>
                <a:latin typeface="Georgia"/>
                <a:cs typeface="Georgia"/>
              </a:rPr>
              <a:t>in</a:t>
            </a:r>
            <a:r>
              <a:rPr dirty="0" sz="1400" spc="-35">
                <a:solidFill>
                  <a:srgbClr val="666666"/>
                </a:solidFill>
                <a:latin typeface="Georgia"/>
                <a:cs typeface="Georgia"/>
              </a:rPr>
              <a:t> </a:t>
            </a:r>
            <a:r>
              <a:rPr dirty="0" sz="1400" spc="-5">
                <a:solidFill>
                  <a:srgbClr val="666666"/>
                </a:solidFill>
                <a:latin typeface="Georgia"/>
                <a:cs typeface="Georgia"/>
              </a:rPr>
              <a:t>bell</a:t>
            </a:r>
            <a:endParaRPr sz="1400">
              <a:latin typeface="Georgia"/>
              <a:cs typeface="Georgia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dirty="0" sz="1400">
                <a:solidFill>
                  <a:srgbClr val="666666"/>
                </a:solidFill>
                <a:latin typeface="Georgia"/>
                <a:cs typeface="Georgia"/>
              </a:rPr>
              <a:t>pepper</a:t>
            </a:r>
            <a:endParaRPr sz="1400">
              <a:latin typeface="Georgia"/>
              <a:cs typeface="Georgi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031991" y="2819400"/>
            <a:ext cx="2436114" cy="200482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5820283" y="4813503"/>
            <a:ext cx="2849880" cy="239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5">
                <a:solidFill>
                  <a:srgbClr val="666666"/>
                </a:solidFill>
                <a:latin typeface="Georgia"/>
                <a:cs typeface="Georgia"/>
              </a:rPr>
              <a:t>Minute pirate </a:t>
            </a:r>
            <a:r>
              <a:rPr dirty="0" sz="1400">
                <a:solidFill>
                  <a:srgbClr val="666666"/>
                </a:solidFill>
                <a:latin typeface="Georgia"/>
                <a:cs typeface="Georgia"/>
              </a:rPr>
              <a:t>bug </a:t>
            </a:r>
            <a:r>
              <a:rPr dirty="0" sz="1400" spc="-5">
                <a:solidFill>
                  <a:srgbClr val="666666"/>
                </a:solidFill>
                <a:latin typeface="Georgia"/>
                <a:cs typeface="Georgia"/>
              </a:rPr>
              <a:t>on </a:t>
            </a:r>
            <a:r>
              <a:rPr dirty="0" sz="1400">
                <a:solidFill>
                  <a:srgbClr val="666666"/>
                </a:solidFill>
                <a:latin typeface="Georgia"/>
                <a:cs typeface="Georgia"/>
              </a:rPr>
              <a:t>sweet</a:t>
            </a:r>
            <a:r>
              <a:rPr dirty="0" sz="1400" spc="-85">
                <a:solidFill>
                  <a:srgbClr val="666666"/>
                </a:solidFill>
                <a:latin typeface="Georgia"/>
                <a:cs typeface="Georgia"/>
              </a:rPr>
              <a:t> </a:t>
            </a:r>
            <a:r>
              <a:rPr dirty="0" sz="1400" spc="-5">
                <a:solidFill>
                  <a:srgbClr val="666666"/>
                </a:solidFill>
                <a:latin typeface="Georgia"/>
                <a:cs typeface="Georgia"/>
              </a:rPr>
              <a:t>alyssum</a:t>
            </a:r>
            <a:endParaRPr sz="1400">
              <a:latin typeface="Georgia"/>
              <a:cs typeface="Georgi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3324" y="4930241"/>
            <a:ext cx="1082675" cy="1778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000" spc="-5">
                <a:solidFill>
                  <a:srgbClr val="666666"/>
                </a:solidFill>
                <a:latin typeface="Georgia"/>
                <a:cs typeface="Georgia"/>
              </a:rPr>
              <a:t>Photos </a:t>
            </a:r>
            <a:r>
              <a:rPr dirty="0" sz="1000" spc="-10">
                <a:solidFill>
                  <a:srgbClr val="666666"/>
                </a:solidFill>
                <a:latin typeface="Georgia"/>
                <a:cs typeface="Georgia"/>
              </a:rPr>
              <a:t>by </a:t>
            </a:r>
            <a:r>
              <a:rPr dirty="0" sz="1000" spc="-5">
                <a:solidFill>
                  <a:srgbClr val="666666"/>
                </a:solidFill>
                <a:latin typeface="Georgia"/>
                <a:cs typeface="Georgia"/>
              </a:rPr>
              <a:t>L.</a:t>
            </a:r>
            <a:r>
              <a:rPr dirty="0" sz="1000" spc="-20">
                <a:solidFill>
                  <a:srgbClr val="666666"/>
                </a:solidFill>
                <a:latin typeface="Georgia"/>
                <a:cs typeface="Georgia"/>
              </a:rPr>
              <a:t> </a:t>
            </a:r>
            <a:r>
              <a:rPr dirty="0" sz="1000" spc="-10">
                <a:solidFill>
                  <a:srgbClr val="666666"/>
                </a:solidFill>
                <a:latin typeface="Georgia"/>
                <a:cs typeface="Georgia"/>
              </a:rPr>
              <a:t>Lopez</a:t>
            </a:r>
            <a:endParaRPr sz="10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4339" y="282956"/>
            <a:ext cx="4694555" cy="51371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Naturally </a:t>
            </a:r>
            <a:r>
              <a:rPr dirty="0" spc="-5"/>
              <a:t>Occurring</a:t>
            </a:r>
            <a:r>
              <a:rPr dirty="0" spc="-125"/>
              <a:t> </a:t>
            </a:r>
            <a:r>
              <a:rPr dirty="0"/>
              <a:t>BCAs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981958" y="4398670"/>
            <a:ext cx="1171575" cy="2089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">
                <a:solidFill>
                  <a:srgbClr val="666666"/>
                </a:solidFill>
                <a:latin typeface="Georgia"/>
                <a:cs typeface="Georgia"/>
              </a:rPr>
              <a:t>Long-legged</a:t>
            </a:r>
            <a:r>
              <a:rPr dirty="0" sz="1200" spc="-55">
                <a:solidFill>
                  <a:srgbClr val="666666"/>
                </a:solidFill>
                <a:latin typeface="Georgia"/>
                <a:cs typeface="Georgia"/>
              </a:rPr>
              <a:t> </a:t>
            </a:r>
            <a:r>
              <a:rPr dirty="0" sz="1200" spc="-5">
                <a:solidFill>
                  <a:srgbClr val="666666"/>
                </a:solidFill>
                <a:latin typeface="Georgia"/>
                <a:cs typeface="Georgia"/>
              </a:rPr>
              <a:t>flies</a:t>
            </a:r>
            <a:endParaRPr sz="1200">
              <a:latin typeface="Georgia"/>
              <a:cs typeface="Georg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8739" y="4873244"/>
            <a:ext cx="7917180" cy="2705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666666"/>
                </a:solidFill>
                <a:latin typeface="Georgia"/>
                <a:cs typeface="Georgia"/>
              </a:rPr>
              <a:t>Photos by </a:t>
            </a:r>
            <a:r>
              <a:rPr dirty="0" sz="800" spc="-5">
                <a:solidFill>
                  <a:srgbClr val="666666"/>
                </a:solidFill>
                <a:latin typeface="Georgia"/>
                <a:cs typeface="Georgia"/>
              </a:rPr>
              <a:t>L. Lopez, https://</a:t>
            </a:r>
            <a:r>
              <a:rPr dirty="0" sz="800" spc="-5">
                <a:solidFill>
                  <a:srgbClr val="666666"/>
                </a:solidFill>
                <a:latin typeface="Georgia"/>
                <a:cs typeface="Georgia"/>
                <a:hlinkClick r:id="rId2"/>
              </a:rPr>
              <a:t>www.fugleognatur.dk/gallery.asp?mode=ShowLarge&amp;ID=623148,</a:t>
            </a:r>
            <a:r>
              <a:rPr dirty="0" sz="800" spc="-5">
                <a:solidFill>
                  <a:srgbClr val="666666"/>
                </a:solidFill>
                <a:latin typeface="Georgia"/>
                <a:cs typeface="Georgia"/>
              </a:rPr>
              <a:t> https://</a:t>
            </a:r>
            <a:r>
              <a:rPr dirty="0" sz="800" spc="-5">
                <a:solidFill>
                  <a:srgbClr val="666666"/>
                </a:solidFill>
                <a:latin typeface="Georgia"/>
                <a:cs typeface="Georgia"/>
                <a:hlinkClick r:id="rId3"/>
              </a:rPr>
              <a:t>www.dragonfli.co.uk/products/lacewing-larvae-chrysoperla-carnea,</a:t>
            </a:r>
            <a:r>
              <a:rPr dirty="0" sz="800" spc="160">
                <a:solidFill>
                  <a:srgbClr val="666666"/>
                </a:solidFill>
                <a:latin typeface="Georgia"/>
                <a:cs typeface="Georgia"/>
                <a:hlinkClick r:id="rId3"/>
              </a:rPr>
              <a:t> </a:t>
            </a:r>
            <a:r>
              <a:rPr dirty="0" sz="800">
                <a:solidFill>
                  <a:srgbClr val="666666"/>
                </a:solidFill>
                <a:latin typeface="Georgia"/>
                <a:cs typeface="Georgia"/>
              </a:rPr>
              <a:t>and</a:t>
            </a:r>
            <a:endParaRPr sz="80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</a:pPr>
            <a:r>
              <a:rPr dirty="0" sz="800" spc="-5">
                <a:solidFill>
                  <a:srgbClr val="666666"/>
                </a:solidFill>
                <a:latin typeface="Georgia"/>
                <a:cs typeface="Georgia"/>
                <a:hlinkClick r:id="rId4"/>
              </a:rPr>
              <a:t>http://greenhouseipm.org/biocontrol-agent/neoseiulus-cucumeris/</a:t>
            </a:r>
            <a:endParaRPr sz="800">
              <a:latin typeface="Georgia"/>
              <a:cs typeface="Georgi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777996" y="3131819"/>
            <a:ext cx="1576577" cy="13007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504688" y="1063751"/>
            <a:ext cx="1575054" cy="120777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5783071" y="2241550"/>
            <a:ext cx="109537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">
                <a:solidFill>
                  <a:srgbClr val="666666"/>
                </a:solidFill>
                <a:latin typeface="Georgia"/>
                <a:cs typeface="Georgia"/>
              </a:rPr>
              <a:t>Predatory</a:t>
            </a:r>
            <a:r>
              <a:rPr dirty="0" sz="1200" spc="-65">
                <a:solidFill>
                  <a:srgbClr val="666666"/>
                </a:solidFill>
                <a:latin typeface="Georgia"/>
                <a:cs typeface="Georgia"/>
              </a:rPr>
              <a:t> </a:t>
            </a:r>
            <a:r>
              <a:rPr dirty="0" sz="1200" spc="-5">
                <a:solidFill>
                  <a:srgbClr val="666666"/>
                </a:solidFill>
                <a:latin typeface="Georgia"/>
                <a:cs typeface="Georgia"/>
              </a:rPr>
              <a:t>mites</a:t>
            </a:r>
            <a:endParaRPr sz="1200">
              <a:latin typeface="Georgia"/>
              <a:cs typeface="Georgi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948684" y="1057655"/>
            <a:ext cx="1235202" cy="137083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4084446" y="2447670"/>
            <a:ext cx="96583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">
                <a:solidFill>
                  <a:srgbClr val="666666"/>
                </a:solidFill>
                <a:latin typeface="Georgia"/>
                <a:cs typeface="Georgia"/>
              </a:rPr>
              <a:t>Big-eyed</a:t>
            </a:r>
            <a:r>
              <a:rPr dirty="0" sz="1200" spc="-65">
                <a:solidFill>
                  <a:srgbClr val="666666"/>
                </a:solidFill>
                <a:latin typeface="Georgia"/>
                <a:cs typeface="Georgia"/>
              </a:rPr>
              <a:t> </a:t>
            </a:r>
            <a:r>
              <a:rPr dirty="0" sz="1200" spc="-5">
                <a:solidFill>
                  <a:srgbClr val="666666"/>
                </a:solidFill>
                <a:latin typeface="Georgia"/>
                <a:cs typeface="Georgia"/>
              </a:rPr>
              <a:t>bugs</a:t>
            </a:r>
            <a:endParaRPr sz="1200">
              <a:latin typeface="Georgia"/>
              <a:cs typeface="Georgi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874520" y="1011935"/>
            <a:ext cx="1576578" cy="132054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2014473" y="2272029"/>
            <a:ext cx="129921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">
                <a:solidFill>
                  <a:srgbClr val="666666"/>
                </a:solidFill>
                <a:latin typeface="Georgia"/>
                <a:cs typeface="Georgia"/>
              </a:rPr>
              <a:t>Minute pirate</a:t>
            </a:r>
            <a:r>
              <a:rPr dirty="0" sz="1200" spc="-85">
                <a:solidFill>
                  <a:srgbClr val="666666"/>
                </a:solidFill>
                <a:latin typeface="Georgia"/>
                <a:cs typeface="Georgia"/>
              </a:rPr>
              <a:t> </a:t>
            </a:r>
            <a:r>
              <a:rPr dirty="0" sz="1200" spc="-5">
                <a:solidFill>
                  <a:srgbClr val="666666"/>
                </a:solidFill>
                <a:latin typeface="Georgia"/>
                <a:cs typeface="Georgia"/>
              </a:rPr>
              <a:t>bugs</a:t>
            </a:r>
            <a:endParaRPr sz="1200">
              <a:latin typeface="Georgia"/>
              <a:cs typeface="Georgi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570220" y="3017519"/>
            <a:ext cx="1443990" cy="130225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5958585" y="4330090"/>
            <a:ext cx="720725" cy="2089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">
                <a:solidFill>
                  <a:srgbClr val="666666"/>
                </a:solidFill>
                <a:latin typeface="Georgia"/>
                <a:cs typeface="Georgia"/>
              </a:rPr>
              <a:t>Hoverflies</a:t>
            </a:r>
            <a:endParaRPr sz="1200">
              <a:latin typeface="Georgia"/>
              <a:cs typeface="Georgia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200900" y="3096767"/>
            <a:ext cx="1575053" cy="129921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7724902" y="4341672"/>
            <a:ext cx="53086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666666"/>
                </a:solidFill>
                <a:latin typeface="Georgia"/>
                <a:cs typeface="Georgia"/>
              </a:rPr>
              <a:t>Sp</a:t>
            </a:r>
            <a:r>
              <a:rPr dirty="0" sz="1200" spc="-10">
                <a:solidFill>
                  <a:srgbClr val="666666"/>
                </a:solidFill>
                <a:latin typeface="Georgia"/>
                <a:cs typeface="Georgia"/>
              </a:rPr>
              <a:t>id</a:t>
            </a:r>
            <a:r>
              <a:rPr dirty="0" sz="1200" spc="-5">
                <a:solidFill>
                  <a:srgbClr val="666666"/>
                </a:solidFill>
                <a:latin typeface="Georgia"/>
                <a:cs typeface="Georgia"/>
              </a:rPr>
              <a:t>e</a:t>
            </a:r>
            <a:r>
              <a:rPr dirty="0" sz="1200">
                <a:solidFill>
                  <a:srgbClr val="666666"/>
                </a:solidFill>
                <a:latin typeface="Georgia"/>
                <a:cs typeface="Georgia"/>
              </a:rPr>
              <a:t>rs</a:t>
            </a:r>
            <a:endParaRPr sz="1200">
              <a:latin typeface="Georgia"/>
              <a:cs typeface="Georgia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775460" y="3546347"/>
            <a:ext cx="1774698" cy="100812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2301367" y="4537659"/>
            <a:ext cx="72580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">
                <a:solidFill>
                  <a:srgbClr val="666666"/>
                </a:solidFill>
                <a:latin typeface="Georgia"/>
                <a:cs typeface="Georgia"/>
              </a:rPr>
              <a:t>Lace</a:t>
            </a:r>
            <a:r>
              <a:rPr dirty="0" sz="1200">
                <a:solidFill>
                  <a:srgbClr val="666666"/>
                </a:solidFill>
                <a:latin typeface="Georgia"/>
                <a:cs typeface="Georgia"/>
              </a:rPr>
              <a:t>w</a:t>
            </a:r>
            <a:r>
              <a:rPr dirty="0" sz="1200" spc="-5">
                <a:solidFill>
                  <a:srgbClr val="666666"/>
                </a:solidFill>
                <a:latin typeface="Georgia"/>
                <a:cs typeface="Georgia"/>
              </a:rPr>
              <a:t>i</a:t>
            </a:r>
            <a:r>
              <a:rPr dirty="0" sz="1200">
                <a:solidFill>
                  <a:srgbClr val="666666"/>
                </a:solidFill>
                <a:latin typeface="Georgia"/>
                <a:cs typeface="Georgia"/>
              </a:rPr>
              <a:t>ngs</a:t>
            </a:r>
            <a:endParaRPr sz="1200">
              <a:latin typeface="Georgia"/>
              <a:cs typeface="Georgia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775460" y="2682239"/>
            <a:ext cx="1774698" cy="100965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7165847" y="1080515"/>
            <a:ext cx="1645157" cy="120167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7688326" y="2268981"/>
            <a:ext cx="67183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">
                <a:solidFill>
                  <a:srgbClr val="666666"/>
                </a:solidFill>
                <a:latin typeface="Georgia"/>
                <a:cs typeface="Georgia"/>
              </a:rPr>
              <a:t>La</a:t>
            </a:r>
            <a:r>
              <a:rPr dirty="0" sz="1200" spc="-10">
                <a:solidFill>
                  <a:srgbClr val="666666"/>
                </a:solidFill>
                <a:latin typeface="Georgia"/>
                <a:cs typeface="Georgia"/>
              </a:rPr>
              <a:t>d</a:t>
            </a:r>
            <a:r>
              <a:rPr dirty="0" sz="1200" spc="-5">
                <a:solidFill>
                  <a:srgbClr val="666666"/>
                </a:solidFill>
                <a:latin typeface="Georgia"/>
                <a:cs typeface="Georgia"/>
              </a:rPr>
              <a:t>ybu</a:t>
            </a:r>
            <a:r>
              <a:rPr dirty="0" sz="1200">
                <a:solidFill>
                  <a:srgbClr val="666666"/>
                </a:solidFill>
                <a:latin typeface="Georgia"/>
                <a:cs typeface="Georgia"/>
              </a:rPr>
              <a:t>gs</a:t>
            </a:r>
            <a:endParaRPr sz="1200">
              <a:latin typeface="Georgia"/>
              <a:cs typeface="Georgia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67284" y="1275587"/>
            <a:ext cx="1038606" cy="129006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293319" y="3940860"/>
            <a:ext cx="118999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149225">
              <a:lnSpc>
                <a:spcPct val="100000"/>
              </a:lnSpc>
              <a:spcBef>
                <a:spcPts val="100"/>
              </a:spcBef>
            </a:pPr>
            <a:r>
              <a:rPr dirty="0" sz="1200" spc="-5">
                <a:solidFill>
                  <a:srgbClr val="666666"/>
                </a:solidFill>
                <a:latin typeface="Georgia"/>
                <a:cs typeface="Georgia"/>
              </a:rPr>
              <a:t>Whitefly and  aphid</a:t>
            </a:r>
            <a:r>
              <a:rPr dirty="0" sz="1200" spc="-80">
                <a:solidFill>
                  <a:srgbClr val="666666"/>
                </a:solidFill>
                <a:latin typeface="Georgia"/>
                <a:cs typeface="Georgia"/>
              </a:rPr>
              <a:t> </a:t>
            </a:r>
            <a:r>
              <a:rPr dirty="0" sz="1200" spc="-5">
                <a:solidFill>
                  <a:srgbClr val="666666"/>
                </a:solidFill>
                <a:latin typeface="Georgia"/>
                <a:cs typeface="Georgia"/>
              </a:rPr>
              <a:t>parasitoids</a:t>
            </a:r>
            <a:endParaRPr sz="1200">
              <a:latin typeface="Georgia"/>
              <a:cs typeface="Georgia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403859" y="2517647"/>
            <a:ext cx="966978" cy="142722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90473" y="360425"/>
            <a:ext cx="3781425" cy="51371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Application</a:t>
            </a:r>
            <a:r>
              <a:rPr dirty="0" spc="-105"/>
              <a:t> </a:t>
            </a:r>
            <a:r>
              <a:rPr dirty="0" spc="-5"/>
              <a:t>Methods</a:t>
            </a:r>
          </a:p>
        </p:txBody>
      </p:sp>
      <p:sp>
        <p:nvSpPr>
          <p:cNvPr id="3" name="object 3"/>
          <p:cNvSpPr/>
          <p:nvPr/>
        </p:nvSpPr>
        <p:spPr>
          <a:xfrm>
            <a:off x="5085588" y="2561844"/>
            <a:ext cx="2011680" cy="15087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6746747" y="3369564"/>
            <a:ext cx="2011679" cy="15514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419855" y="1761744"/>
            <a:ext cx="2011679" cy="155143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749795" y="1761744"/>
            <a:ext cx="2011679" cy="155143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082540" y="973835"/>
            <a:ext cx="2011680" cy="15514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6746747" y="196595"/>
            <a:ext cx="2011679" cy="150876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3911346" y="4930241"/>
            <a:ext cx="5174615" cy="1778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000" spc="-5">
                <a:solidFill>
                  <a:srgbClr val="666666"/>
                </a:solidFill>
                <a:latin typeface="Georgia"/>
                <a:cs typeface="Georgia"/>
              </a:rPr>
              <a:t>Photos </a:t>
            </a:r>
            <a:r>
              <a:rPr dirty="0" sz="1000" spc="-10">
                <a:solidFill>
                  <a:srgbClr val="666666"/>
                </a:solidFill>
                <a:latin typeface="Georgia"/>
                <a:cs typeface="Georgia"/>
              </a:rPr>
              <a:t>by </a:t>
            </a:r>
            <a:r>
              <a:rPr dirty="0" sz="1000" spc="-5">
                <a:solidFill>
                  <a:srgbClr val="666666"/>
                </a:solidFill>
                <a:latin typeface="Georgia"/>
                <a:cs typeface="Georgia"/>
              </a:rPr>
              <a:t>L. Lopez and</a:t>
            </a:r>
            <a:r>
              <a:rPr dirty="0" sz="1000" spc="155">
                <a:solidFill>
                  <a:srgbClr val="666666"/>
                </a:solidFill>
                <a:latin typeface="Georgia"/>
                <a:cs typeface="Georgia"/>
              </a:rPr>
              <a:t> </a:t>
            </a:r>
            <a:r>
              <a:rPr dirty="0" sz="1000" spc="-5">
                <a:solidFill>
                  <a:srgbClr val="666666"/>
                </a:solidFill>
                <a:latin typeface="Georgia"/>
                <a:cs typeface="Georgia"/>
                <a:hlinkClick r:id="rId8"/>
              </a:rPr>
              <a:t>http://greenhouseipm.org/biocontrol-agent/neoseiulus-cucumeris/</a:t>
            </a:r>
            <a:endParaRPr sz="1000">
              <a:latin typeface="Georgia"/>
              <a:cs typeface="Georgi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02742" y="1313128"/>
            <a:ext cx="2673350" cy="2672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41300" marR="107314" indent="-228600">
              <a:lnSpc>
                <a:spcPct val="100000"/>
              </a:lnSpc>
              <a:spcBef>
                <a:spcPts val="100"/>
              </a:spcBef>
              <a:buChar char="•"/>
              <a:tabLst>
                <a:tab pos="241300" algn="l"/>
              </a:tabLst>
            </a:pPr>
            <a:r>
              <a:rPr dirty="0" sz="2400">
                <a:solidFill>
                  <a:srgbClr val="666666"/>
                </a:solidFill>
                <a:latin typeface="Georgia"/>
                <a:cs typeface="Georgia"/>
              </a:rPr>
              <a:t>Wide variety </a:t>
            </a:r>
            <a:r>
              <a:rPr dirty="0" sz="2400" spc="-5">
                <a:solidFill>
                  <a:srgbClr val="666666"/>
                </a:solidFill>
                <a:latin typeface="Georgia"/>
                <a:cs typeface="Georgia"/>
              </a:rPr>
              <a:t>of  </a:t>
            </a:r>
            <a:r>
              <a:rPr dirty="0" sz="2400">
                <a:solidFill>
                  <a:srgbClr val="666666"/>
                </a:solidFill>
                <a:latin typeface="Georgia"/>
                <a:cs typeface="Georgia"/>
              </a:rPr>
              <a:t>release and  </a:t>
            </a:r>
            <a:r>
              <a:rPr dirty="0" sz="2400" spc="-5">
                <a:solidFill>
                  <a:srgbClr val="666666"/>
                </a:solidFill>
                <a:latin typeface="Georgia"/>
                <a:cs typeface="Georgia"/>
              </a:rPr>
              <a:t>delivery</a:t>
            </a:r>
            <a:r>
              <a:rPr dirty="0" sz="2400" spc="-80">
                <a:solidFill>
                  <a:srgbClr val="666666"/>
                </a:solidFill>
                <a:latin typeface="Georgia"/>
                <a:cs typeface="Georgia"/>
              </a:rPr>
              <a:t> </a:t>
            </a:r>
            <a:r>
              <a:rPr dirty="0" sz="2400">
                <a:solidFill>
                  <a:srgbClr val="666666"/>
                </a:solidFill>
                <a:latin typeface="Georgia"/>
                <a:cs typeface="Georgia"/>
              </a:rPr>
              <a:t>methods</a:t>
            </a:r>
            <a:endParaRPr sz="2400">
              <a:latin typeface="Georgia"/>
              <a:cs typeface="Georgia"/>
            </a:endParaRPr>
          </a:p>
          <a:p>
            <a:pPr marL="241300" marR="863600" indent="-228600">
              <a:lnSpc>
                <a:spcPct val="100000"/>
              </a:lnSpc>
              <a:spcBef>
                <a:spcPts val="1780"/>
              </a:spcBef>
              <a:buChar char="•"/>
              <a:tabLst>
                <a:tab pos="241300" algn="l"/>
              </a:tabLst>
            </a:pPr>
            <a:r>
              <a:rPr dirty="0" sz="2400">
                <a:solidFill>
                  <a:srgbClr val="666666"/>
                </a:solidFill>
                <a:latin typeface="Georgia"/>
                <a:cs typeface="Georgia"/>
              </a:rPr>
              <a:t>Ap</a:t>
            </a:r>
            <a:r>
              <a:rPr dirty="0" sz="2400" spc="-10">
                <a:solidFill>
                  <a:srgbClr val="666666"/>
                </a:solidFill>
                <a:latin typeface="Georgia"/>
                <a:cs typeface="Georgia"/>
              </a:rPr>
              <a:t>p</a:t>
            </a:r>
            <a:r>
              <a:rPr dirty="0" sz="2400" spc="-5">
                <a:solidFill>
                  <a:srgbClr val="666666"/>
                </a:solidFill>
                <a:latin typeface="Georgia"/>
                <a:cs typeface="Georgia"/>
              </a:rPr>
              <a:t>lic</a:t>
            </a:r>
            <a:r>
              <a:rPr dirty="0" sz="2400">
                <a:solidFill>
                  <a:srgbClr val="666666"/>
                </a:solidFill>
                <a:latin typeface="Georgia"/>
                <a:cs typeface="Georgia"/>
              </a:rPr>
              <a:t>a</a:t>
            </a:r>
            <a:r>
              <a:rPr dirty="0" sz="2400" spc="-5">
                <a:solidFill>
                  <a:srgbClr val="666666"/>
                </a:solidFill>
                <a:latin typeface="Georgia"/>
                <a:cs typeface="Georgia"/>
              </a:rPr>
              <a:t>ti</a:t>
            </a:r>
            <a:r>
              <a:rPr dirty="0" sz="2400">
                <a:solidFill>
                  <a:srgbClr val="666666"/>
                </a:solidFill>
                <a:latin typeface="Georgia"/>
                <a:cs typeface="Georgia"/>
              </a:rPr>
              <a:t>on  </a:t>
            </a:r>
            <a:r>
              <a:rPr dirty="0" sz="2400" spc="-5">
                <a:solidFill>
                  <a:srgbClr val="666666"/>
                </a:solidFill>
                <a:latin typeface="Georgia"/>
                <a:cs typeface="Georgia"/>
              </a:rPr>
              <a:t>technology</a:t>
            </a:r>
            <a:endParaRPr sz="2400">
              <a:latin typeface="Georgia"/>
              <a:cs typeface="Georgia"/>
            </a:endParaRPr>
          </a:p>
          <a:p>
            <a:pPr marL="241300" indent="-228600">
              <a:lnSpc>
                <a:spcPct val="100000"/>
              </a:lnSpc>
              <a:spcBef>
                <a:spcPts val="1780"/>
              </a:spcBef>
              <a:buChar char="•"/>
              <a:tabLst>
                <a:tab pos="241300" algn="l"/>
              </a:tabLst>
            </a:pPr>
            <a:r>
              <a:rPr dirty="0" sz="2400">
                <a:solidFill>
                  <a:srgbClr val="666666"/>
                </a:solidFill>
                <a:latin typeface="Georgia"/>
                <a:cs typeface="Georgia"/>
              </a:rPr>
              <a:t>Variety </a:t>
            </a:r>
            <a:r>
              <a:rPr dirty="0" sz="2400" spc="-5">
                <a:solidFill>
                  <a:srgbClr val="666666"/>
                </a:solidFill>
                <a:latin typeface="Georgia"/>
                <a:cs typeface="Georgia"/>
              </a:rPr>
              <a:t>of</a:t>
            </a:r>
            <a:r>
              <a:rPr dirty="0" sz="2400" spc="-90">
                <a:solidFill>
                  <a:srgbClr val="666666"/>
                </a:solidFill>
                <a:latin typeface="Georgia"/>
                <a:cs typeface="Georgia"/>
              </a:rPr>
              <a:t> </a:t>
            </a:r>
            <a:r>
              <a:rPr dirty="0" sz="2400" spc="-5">
                <a:solidFill>
                  <a:srgbClr val="666666"/>
                </a:solidFill>
                <a:latin typeface="Georgia"/>
                <a:cs typeface="Georgia"/>
              </a:rPr>
              <a:t>carriers</a:t>
            </a:r>
            <a:endParaRPr sz="2400">
              <a:latin typeface="Georgia"/>
              <a:cs typeface="Georgi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835653" y="3468115"/>
            <a:ext cx="1126490" cy="7569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12700" marR="508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solidFill>
                  <a:srgbClr val="666666"/>
                </a:solidFill>
                <a:latin typeface="Georgia"/>
                <a:cs typeface="Georgia"/>
              </a:rPr>
              <a:t>Bottles</a:t>
            </a:r>
            <a:r>
              <a:rPr dirty="0" sz="1600" spc="-70" b="1">
                <a:solidFill>
                  <a:srgbClr val="666666"/>
                </a:solidFill>
                <a:latin typeface="Georgia"/>
                <a:cs typeface="Georgia"/>
              </a:rPr>
              <a:t> </a:t>
            </a:r>
            <a:r>
              <a:rPr dirty="0" sz="1600" spc="-10" b="1">
                <a:solidFill>
                  <a:srgbClr val="666666"/>
                </a:solidFill>
                <a:latin typeface="Georgia"/>
                <a:cs typeface="Georgia"/>
              </a:rPr>
              <a:t>for  </a:t>
            </a:r>
            <a:r>
              <a:rPr dirty="0" sz="1600" spc="-5" b="1">
                <a:solidFill>
                  <a:srgbClr val="666666"/>
                </a:solidFill>
                <a:latin typeface="Georgia"/>
                <a:cs typeface="Georgia"/>
              </a:rPr>
              <a:t>manual  release</a:t>
            </a:r>
            <a:endParaRPr sz="16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56303" y="364693"/>
            <a:ext cx="3782695" cy="51435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Application</a:t>
            </a:r>
            <a:r>
              <a:rPr dirty="0" spc="-90"/>
              <a:t> </a:t>
            </a:r>
            <a:r>
              <a:rPr dirty="0" spc="-5"/>
              <a:t>Methods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875782" y="1656333"/>
            <a:ext cx="1765935" cy="13487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45745" indent="-233045">
              <a:lnSpc>
                <a:spcPct val="100000"/>
              </a:lnSpc>
              <a:spcBef>
                <a:spcPts val="100"/>
              </a:spcBef>
              <a:buChar char="•"/>
              <a:tabLst>
                <a:tab pos="246379" algn="l"/>
              </a:tabLst>
            </a:pPr>
            <a:r>
              <a:rPr dirty="0" sz="2400">
                <a:solidFill>
                  <a:srgbClr val="666666"/>
                </a:solidFill>
                <a:latin typeface="Georgia"/>
                <a:cs typeface="Georgia"/>
              </a:rPr>
              <a:t>Target</a:t>
            </a:r>
            <a:r>
              <a:rPr dirty="0" sz="2400" spc="-90">
                <a:solidFill>
                  <a:srgbClr val="666666"/>
                </a:solidFill>
                <a:latin typeface="Georgia"/>
                <a:cs typeface="Georgia"/>
              </a:rPr>
              <a:t> </a:t>
            </a:r>
            <a:r>
              <a:rPr dirty="0" sz="2400" spc="-5">
                <a:solidFill>
                  <a:srgbClr val="666666"/>
                </a:solidFill>
                <a:latin typeface="Georgia"/>
                <a:cs typeface="Georgia"/>
              </a:rPr>
              <a:t>pest</a:t>
            </a:r>
            <a:endParaRPr sz="2400">
              <a:latin typeface="Georgia"/>
              <a:cs typeface="Georgia"/>
            </a:endParaRPr>
          </a:p>
          <a:p>
            <a:pPr marL="245745" marR="92710" indent="-233045">
              <a:lnSpc>
                <a:spcPct val="100000"/>
              </a:lnSpc>
              <a:spcBef>
                <a:spcPts val="1775"/>
              </a:spcBef>
              <a:buChar char="•"/>
              <a:tabLst>
                <a:tab pos="246379" algn="l"/>
              </a:tabLst>
            </a:pPr>
            <a:r>
              <a:rPr dirty="0" sz="2400" spc="-5">
                <a:solidFill>
                  <a:srgbClr val="666666"/>
                </a:solidFill>
                <a:latin typeface="Georgia"/>
                <a:cs typeface="Georgia"/>
              </a:rPr>
              <a:t>Cropping  cond</a:t>
            </a:r>
            <a:r>
              <a:rPr dirty="0" sz="2400" spc="5">
                <a:solidFill>
                  <a:srgbClr val="666666"/>
                </a:solidFill>
                <a:latin typeface="Georgia"/>
                <a:cs typeface="Georgia"/>
              </a:rPr>
              <a:t>i</a:t>
            </a:r>
            <a:r>
              <a:rPr dirty="0" sz="2400" spc="-5">
                <a:solidFill>
                  <a:srgbClr val="666666"/>
                </a:solidFill>
                <a:latin typeface="Georgia"/>
                <a:cs typeface="Georgia"/>
              </a:rPr>
              <a:t>ti</a:t>
            </a:r>
            <a:r>
              <a:rPr dirty="0" sz="2400">
                <a:solidFill>
                  <a:srgbClr val="666666"/>
                </a:solidFill>
                <a:latin typeface="Georgia"/>
                <a:cs typeface="Georgia"/>
              </a:rPr>
              <a:t>ons</a:t>
            </a:r>
            <a:endParaRPr sz="2400">
              <a:latin typeface="Georgia"/>
              <a:cs typeface="Georg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875782" y="3205352"/>
            <a:ext cx="2518410" cy="7575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45745" marR="5080" indent="-233045">
              <a:lnSpc>
                <a:spcPct val="100000"/>
              </a:lnSpc>
              <a:spcBef>
                <a:spcPts val="100"/>
              </a:spcBef>
              <a:buChar char="•"/>
              <a:tabLst>
                <a:tab pos="246379" algn="l"/>
              </a:tabLst>
            </a:pPr>
            <a:r>
              <a:rPr dirty="0" sz="2400" spc="-5">
                <a:solidFill>
                  <a:srgbClr val="666666"/>
                </a:solidFill>
                <a:latin typeface="Georgia"/>
                <a:cs typeface="Georgia"/>
              </a:rPr>
              <a:t>Food </a:t>
            </a:r>
            <a:r>
              <a:rPr dirty="0" sz="2400">
                <a:solidFill>
                  <a:srgbClr val="666666"/>
                </a:solidFill>
                <a:latin typeface="Georgia"/>
                <a:cs typeface="Georgia"/>
              </a:rPr>
              <a:t>and</a:t>
            </a:r>
            <a:r>
              <a:rPr dirty="0" sz="2400" spc="-75">
                <a:solidFill>
                  <a:srgbClr val="666666"/>
                </a:solidFill>
                <a:latin typeface="Georgia"/>
                <a:cs typeface="Georgia"/>
              </a:rPr>
              <a:t> </a:t>
            </a:r>
            <a:r>
              <a:rPr dirty="0" sz="2400" spc="-10">
                <a:solidFill>
                  <a:srgbClr val="666666"/>
                </a:solidFill>
                <a:latin typeface="Georgia"/>
                <a:cs typeface="Georgia"/>
              </a:rPr>
              <a:t>shelter  </a:t>
            </a:r>
            <a:r>
              <a:rPr dirty="0" sz="2400" spc="-5">
                <a:solidFill>
                  <a:srgbClr val="666666"/>
                </a:solidFill>
                <a:latin typeface="Georgia"/>
                <a:cs typeface="Georgia"/>
              </a:rPr>
              <a:t>availability</a:t>
            </a:r>
            <a:endParaRPr sz="2400">
              <a:latin typeface="Georgia"/>
              <a:cs typeface="Georgi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191255" y="1662683"/>
            <a:ext cx="1895856" cy="154495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08204" y="62483"/>
            <a:ext cx="1895856" cy="15544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648967" y="2468879"/>
            <a:ext cx="1897380" cy="15544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648967" y="867155"/>
            <a:ext cx="1897380" cy="155447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08204" y="3279647"/>
            <a:ext cx="1895856" cy="155448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08204" y="1671827"/>
            <a:ext cx="1895856" cy="155448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10160" y="4930241"/>
            <a:ext cx="5175250" cy="1778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000" spc="-5">
                <a:solidFill>
                  <a:srgbClr val="666666"/>
                </a:solidFill>
                <a:latin typeface="Georgia"/>
                <a:cs typeface="Georgia"/>
              </a:rPr>
              <a:t>Photos </a:t>
            </a:r>
            <a:r>
              <a:rPr dirty="0" sz="1000" spc="-10">
                <a:solidFill>
                  <a:srgbClr val="666666"/>
                </a:solidFill>
                <a:latin typeface="Georgia"/>
                <a:cs typeface="Georgia"/>
              </a:rPr>
              <a:t>by </a:t>
            </a:r>
            <a:r>
              <a:rPr dirty="0" sz="1000" spc="-5">
                <a:solidFill>
                  <a:srgbClr val="666666"/>
                </a:solidFill>
                <a:latin typeface="Georgia"/>
                <a:cs typeface="Georgia"/>
              </a:rPr>
              <a:t>L. Lopez and</a:t>
            </a:r>
            <a:r>
              <a:rPr dirty="0" sz="1000" spc="150">
                <a:solidFill>
                  <a:srgbClr val="666666"/>
                </a:solidFill>
                <a:latin typeface="Georgia"/>
                <a:cs typeface="Georgia"/>
              </a:rPr>
              <a:t> </a:t>
            </a:r>
            <a:r>
              <a:rPr dirty="0" sz="1000" spc="-5">
                <a:solidFill>
                  <a:srgbClr val="666666"/>
                </a:solidFill>
                <a:latin typeface="Georgia"/>
                <a:cs typeface="Georgia"/>
                <a:hlinkClick r:id="rId8"/>
              </a:rPr>
              <a:t>http://greenhouseipm.org/biocontrol-agent/neoseiulus-cucumeris/</a:t>
            </a:r>
            <a:endParaRPr sz="1000">
              <a:latin typeface="Georgia"/>
              <a:cs typeface="Georgi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544061" y="3337940"/>
            <a:ext cx="1190625" cy="7569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12065" marR="5080">
              <a:lnSpc>
                <a:spcPct val="100000"/>
              </a:lnSpc>
              <a:spcBef>
                <a:spcPts val="95"/>
              </a:spcBef>
            </a:pPr>
            <a:r>
              <a:rPr dirty="0" sz="1600" spc="-10" b="1">
                <a:solidFill>
                  <a:srgbClr val="666666"/>
                </a:solidFill>
                <a:latin typeface="Georgia"/>
                <a:cs typeface="Georgia"/>
              </a:rPr>
              <a:t>Sachets</a:t>
            </a:r>
            <a:r>
              <a:rPr dirty="0" sz="1600" spc="-45" b="1">
                <a:solidFill>
                  <a:srgbClr val="666666"/>
                </a:solidFill>
                <a:latin typeface="Georgia"/>
                <a:cs typeface="Georgia"/>
              </a:rPr>
              <a:t> </a:t>
            </a:r>
            <a:r>
              <a:rPr dirty="0" sz="1600" spc="-10" b="1">
                <a:solidFill>
                  <a:srgbClr val="666666"/>
                </a:solidFill>
                <a:latin typeface="Georgia"/>
                <a:cs typeface="Georgia"/>
              </a:rPr>
              <a:t>for  </a:t>
            </a:r>
            <a:r>
              <a:rPr dirty="0" sz="1600" spc="-5" b="1">
                <a:solidFill>
                  <a:srgbClr val="666666"/>
                </a:solidFill>
                <a:latin typeface="Georgia"/>
                <a:cs typeface="Georgia"/>
              </a:rPr>
              <a:t>long-term  release</a:t>
            </a:r>
            <a:endParaRPr sz="16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90473" y="360425"/>
            <a:ext cx="3781425" cy="51371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Application</a:t>
            </a:r>
            <a:r>
              <a:rPr dirty="0" spc="-105"/>
              <a:t> </a:t>
            </a:r>
            <a:r>
              <a:rPr dirty="0" spc="-5"/>
              <a:t>Methods</a:t>
            </a:r>
          </a:p>
        </p:txBody>
      </p:sp>
      <p:sp>
        <p:nvSpPr>
          <p:cNvPr id="3" name="object 3"/>
          <p:cNvSpPr/>
          <p:nvPr/>
        </p:nvSpPr>
        <p:spPr>
          <a:xfrm>
            <a:off x="288036" y="2478023"/>
            <a:ext cx="2910078" cy="21831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73023" y="1039367"/>
            <a:ext cx="1558289" cy="148056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78739" y="4965598"/>
            <a:ext cx="878840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>
                <a:solidFill>
                  <a:srgbClr val="666666"/>
                </a:solidFill>
                <a:latin typeface="Georgia"/>
                <a:cs typeface="Georgia"/>
              </a:rPr>
              <a:t>Photos by L. Lopez, https://</a:t>
            </a:r>
            <a:r>
              <a:rPr dirty="0" sz="900" spc="-5">
                <a:solidFill>
                  <a:srgbClr val="666666"/>
                </a:solidFill>
                <a:latin typeface="Georgia"/>
                <a:cs typeface="Georgia"/>
                <a:hlinkClick r:id="rId4"/>
              </a:rPr>
              <a:t>www.biolineagrosciences.com/, </a:t>
            </a:r>
            <a:r>
              <a:rPr dirty="0" sz="900" spc="-5">
                <a:solidFill>
                  <a:srgbClr val="666666"/>
                </a:solidFill>
                <a:latin typeface="Georgia"/>
                <a:cs typeface="Georgia"/>
              </a:rPr>
              <a:t>https://</a:t>
            </a:r>
            <a:r>
              <a:rPr dirty="0" sz="900" spc="-5">
                <a:solidFill>
                  <a:srgbClr val="666666"/>
                </a:solidFill>
                <a:latin typeface="Georgia"/>
                <a:cs typeface="Georgia"/>
                <a:hlinkClick r:id="rId5"/>
              </a:rPr>
              <a:t>www.uaviq.com/en/biocontrol/, </a:t>
            </a:r>
            <a:r>
              <a:rPr dirty="0" sz="900">
                <a:solidFill>
                  <a:srgbClr val="666666"/>
                </a:solidFill>
                <a:latin typeface="Georgia"/>
                <a:cs typeface="Georgia"/>
              </a:rPr>
              <a:t>and</a:t>
            </a:r>
            <a:r>
              <a:rPr dirty="0" sz="900" spc="15">
                <a:solidFill>
                  <a:srgbClr val="666666"/>
                </a:solidFill>
                <a:latin typeface="Georgia"/>
                <a:cs typeface="Georgia"/>
              </a:rPr>
              <a:t> </a:t>
            </a:r>
            <a:r>
              <a:rPr dirty="0" sz="900" spc="-5">
                <a:solidFill>
                  <a:srgbClr val="666666"/>
                </a:solidFill>
                <a:latin typeface="Georgia"/>
                <a:cs typeface="Georgia"/>
                <a:hlinkClick r:id="rId6"/>
              </a:rPr>
              <a:t>http://greenhouseipm.org/biocontrol-agent/neoseiulus-cucumeris/</a:t>
            </a:r>
            <a:endParaRPr sz="900">
              <a:latin typeface="Georgia"/>
              <a:cs typeface="Georgi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658236" y="930585"/>
            <a:ext cx="2829560" cy="1398270"/>
          </a:xfrm>
          <a:prstGeom prst="rect">
            <a:avLst/>
          </a:prstGeom>
        </p:spPr>
        <p:txBody>
          <a:bodyPr wrap="square" lIns="0" tIns="165735" rIns="0" bIns="0" rtlCol="0" vert="horz">
            <a:spAutoFit/>
          </a:bodyPr>
          <a:lstStyle/>
          <a:p>
            <a:pPr marL="245745" indent="-233045">
              <a:lnSpc>
                <a:spcPct val="100000"/>
              </a:lnSpc>
              <a:spcBef>
                <a:spcPts val="1305"/>
              </a:spcBef>
              <a:buChar char="•"/>
              <a:tabLst>
                <a:tab pos="245745" algn="l"/>
                <a:tab pos="246379" algn="l"/>
              </a:tabLst>
            </a:pPr>
            <a:r>
              <a:rPr dirty="0" sz="2000">
                <a:solidFill>
                  <a:srgbClr val="666666"/>
                </a:solidFill>
                <a:latin typeface="Georgia"/>
                <a:cs typeface="Georgia"/>
              </a:rPr>
              <a:t>Large </a:t>
            </a:r>
            <a:r>
              <a:rPr dirty="0" sz="2000" spc="-5">
                <a:solidFill>
                  <a:srgbClr val="666666"/>
                </a:solidFill>
                <a:latin typeface="Georgia"/>
                <a:cs typeface="Georgia"/>
              </a:rPr>
              <a:t>scale</a:t>
            </a:r>
            <a:r>
              <a:rPr dirty="0" sz="2000" spc="-50">
                <a:solidFill>
                  <a:srgbClr val="666666"/>
                </a:solidFill>
                <a:latin typeface="Georgia"/>
                <a:cs typeface="Georgia"/>
              </a:rPr>
              <a:t> </a:t>
            </a:r>
            <a:r>
              <a:rPr dirty="0" sz="2000" spc="-5">
                <a:solidFill>
                  <a:srgbClr val="666666"/>
                </a:solidFill>
                <a:latin typeface="Georgia"/>
                <a:cs typeface="Georgia"/>
              </a:rPr>
              <a:t>application</a:t>
            </a:r>
            <a:endParaRPr sz="2000">
              <a:latin typeface="Georgia"/>
              <a:cs typeface="Georgia"/>
            </a:endParaRPr>
          </a:p>
          <a:p>
            <a:pPr marL="245745" indent="-233045">
              <a:lnSpc>
                <a:spcPct val="100000"/>
              </a:lnSpc>
              <a:spcBef>
                <a:spcPts val="1200"/>
              </a:spcBef>
              <a:buChar char="•"/>
              <a:tabLst>
                <a:tab pos="245745" algn="l"/>
                <a:tab pos="246379" algn="l"/>
              </a:tabLst>
            </a:pPr>
            <a:r>
              <a:rPr dirty="0" sz="2000" spc="-5">
                <a:solidFill>
                  <a:srgbClr val="666666"/>
                </a:solidFill>
                <a:latin typeface="Georgia"/>
                <a:cs typeface="Georgia"/>
              </a:rPr>
              <a:t>Crop </a:t>
            </a:r>
            <a:r>
              <a:rPr dirty="0" sz="2000">
                <a:solidFill>
                  <a:srgbClr val="666666"/>
                </a:solidFill>
                <a:latin typeface="Georgia"/>
                <a:cs typeface="Georgia"/>
              </a:rPr>
              <a:t>value</a:t>
            </a:r>
            <a:endParaRPr sz="2000">
              <a:latin typeface="Georgia"/>
              <a:cs typeface="Georgia"/>
            </a:endParaRPr>
          </a:p>
          <a:p>
            <a:pPr marL="245745" indent="-233045">
              <a:lnSpc>
                <a:spcPct val="100000"/>
              </a:lnSpc>
              <a:spcBef>
                <a:spcPts val="1200"/>
              </a:spcBef>
              <a:buChar char="•"/>
              <a:tabLst>
                <a:tab pos="245745" algn="l"/>
                <a:tab pos="246379" algn="l"/>
              </a:tabLst>
            </a:pPr>
            <a:r>
              <a:rPr dirty="0" sz="2000">
                <a:solidFill>
                  <a:srgbClr val="666666"/>
                </a:solidFill>
                <a:latin typeface="Georgia"/>
                <a:cs typeface="Georgia"/>
              </a:rPr>
              <a:t>SSPM </a:t>
            </a:r>
            <a:r>
              <a:rPr dirty="0" sz="2000" spc="-5">
                <a:solidFill>
                  <a:srgbClr val="666666"/>
                </a:solidFill>
                <a:latin typeface="Georgia"/>
                <a:cs typeface="Georgia"/>
              </a:rPr>
              <a:t>or</a:t>
            </a:r>
            <a:r>
              <a:rPr dirty="0" sz="2000" spc="-25">
                <a:solidFill>
                  <a:srgbClr val="666666"/>
                </a:solidFill>
                <a:latin typeface="Georgia"/>
                <a:cs typeface="Georgia"/>
              </a:rPr>
              <a:t> </a:t>
            </a:r>
            <a:r>
              <a:rPr dirty="0" sz="2000">
                <a:solidFill>
                  <a:srgbClr val="666666"/>
                </a:solidFill>
                <a:latin typeface="Georgia"/>
                <a:cs typeface="Georgia"/>
              </a:rPr>
              <a:t>PIPM</a:t>
            </a:r>
            <a:endParaRPr sz="2000">
              <a:latin typeface="Georgia"/>
              <a:cs typeface="Georgi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209288" y="2930651"/>
            <a:ext cx="2451354" cy="159791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6659880" y="341375"/>
            <a:ext cx="2193798" cy="349224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4171569" y="4570272"/>
            <a:ext cx="294195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u="heavy" sz="1600" spc="-5" b="1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latin typeface="Arial"/>
                <a:cs typeface="Arial"/>
                <a:hlinkClick r:id="rId9"/>
              </a:rPr>
              <a:t>https://youtu.be/KeY_o2muhcI</a:t>
            </a:r>
            <a:endParaRPr sz="16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06425" y="4599533"/>
            <a:ext cx="2874010" cy="239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5">
                <a:solidFill>
                  <a:srgbClr val="666666"/>
                </a:solidFill>
                <a:latin typeface="Georgia"/>
                <a:cs typeface="Georgia"/>
              </a:rPr>
              <a:t>Bugline for greenhouse</a:t>
            </a:r>
            <a:r>
              <a:rPr dirty="0" sz="1400" spc="-75">
                <a:solidFill>
                  <a:srgbClr val="666666"/>
                </a:solidFill>
                <a:latin typeface="Georgia"/>
                <a:cs typeface="Georgia"/>
              </a:rPr>
              <a:t> </a:t>
            </a:r>
            <a:r>
              <a:rPr dirty="0" sz="1400" spc="-5">
                <a:solidFill>
                  <a:srgbClr val="666666"/>
                </a:solidFill>
                <a:latin typeface="Georgia"/>
                <a:cs typeface="Georgia"/>
              </a:rPr>
              <a:t>ornamentals</a:t>
            </a:r>
            <a:endParaRPr sz="1400">
              <a:latin typeface="Georgia"/>
              <a:cs typeface="Georgi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835267" y="3824732"/>
            <a:ext cx="1847850" cy="4533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solidFill>
                  <a:srgbClr val="666666"/>
                </a:solidFill>
                <a:latin typeface="Georgia"/>
                <a:cs typeface="Georgia"/>
              </a:rPr>
              <a:t>Drones </a:t>
            </a:r>
            <a:r>
              <a:rPr dirty="0" sz="1400" spc="-5">
                <a:solidFill>
                  <a:srgbClr val="666666"/>
                </a:solidFill>
                <a:latin typeface="Georgia"/>
                <a:cs typeface="Georgia"/>
              </a:rPr>
              <a:t>for BCA</a:t>
            </a:r>
            <a:r>
              <a:rPr dirty="0" sz="1400" spc="-110">
                <a:solidFill>
                  <a:srgbClr val="666666"/>
                </a:solidFill>
                <a:latin typeface="Georgia"/>
                <a:cs typeface="Georgia"/>
              </a:rPr>
              <a:t> </a:t>
            </a:r>
            <a:r>
              <a:rPr dirty="0" sz="1400">
                <a:solidFill>
                  <a:srgbClr val="666666"/>
                </a:solidFill>
                <a:latin typeface="Georgia"/>
                <a:cs typeface="Georgia"/>
              </a:rPr>
              <a:t>release</a:t>
            </a:r>
            <a:endParaRPr sz="1400">
              <a:latin typeface="Georgia"/>
              <a:cs typeface="Georgia"/>
            </a:endParaRPr>
          </a:p>
          <a:p>
            <a:pPr algn="ctr">
              <a:lnSpc>
                <a:spcPct val="100000"/>
              </a:lnSpc>
            </a:pPr>
            <a:r>
              <a:rPr dirty="0" sz="1400">
                <a:solidFill>
                  <a:srgbClr val="666666"/>
                </a:solidFill>
                <a:latin typeface="Georgia"/>
                <a:cs typeface="Georgia"/>
              </a:rPr>
              <a:t>in </a:t>
            </a:r>
            <a:r>
              <a:rPr dirty="0" sz="1400" spc="-5">
                <a:solidFill>
                  <a:srgbClr val="666666"/>
                </a:solidFill>
                <a:latin typeface="Georgia"/>
                <a:cs typeface="Georgia"/>
              </a:rPr>
              <a:t>open</a:t>
            </a:r>
            <a:r>
              <a:rPr dirty="0" sz="1400" spc="-45">
                <a:solidFill>
                  <a:srgbClr val="666666"/>
                </a:solidFill>
                <a:latin typeface="Georgia"/>
                <a:cs typeface="Georgia"/>
              </a:rPr>
              <a:t> </a:t>
            </a:r>
            <a:r>
              <a:rPr dirty="0" sz="1400" spc="-5">
                <a:solidFill>
                  <a:srgbClr val="666666"/>
                </a:solidFill>
                <a:latin typeface="Georgia"/>
                <a:cs typeface="Georgia"/>
              </a:rPr>
              <a:t>fields</a:t>
            </a:r>
            <a:endParaRPr sz="14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PoweredTemplates.com</dc:creator>
  <dc:title>PowerPoint Template</dc:title>
  <dcterms:created xsi:type="dcterms:W3CDTF">2019-11-08T14:43:54Z</dcterms:created>
  <dcterms:modified xsi:type="dcterms:W3CDTF">2019-11-08T14:43:54Z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2019-10-15T00:00:00Z</vt:filetime>
  </property>
  <property fmtid="{D5CDD505-2E9C-101B-9397-08002B2CF9AE}" pid="3" name="Creator">
    <vt:lpwstr>Microsoft® PowerPoint® for Office 365</vt:lpwstr>
  </property>
  <property fmtid="{D5CDD505-2E9C-101B-9397-08002B2CF9AE}" pid="4" name="LastSaved">
    <vt:filetime>2019-11-08T00:00:00Z</vt:filetime>
  </property>
</Properties>
</file>