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340" r:id="rId2"/>
    <p:sldId id="329" r:id="rId3"/>
    <p:sldId id="315" r:id="rId4"/>
    <p:sldId id="323" r:id="rId5"/>
    <p:sldId id="332" r:id="rId6"/>
    <p:sldId id="322" r:id="rId7"/>
    <p:sldId id="324" r:id="rId8"/>
    <p:sldId id="278" r:id="rId9"/>
    <p:sldId id="279" r:id="rId10"/>
    <p:sldId id="268" r:id="rId11"/>
    <p:sldId id="333" r:id="rId12"/>
    <p:sldId id="285" r:id="rId13"/>
    <p:sldId id="270" r:id="rId14"/>
    <p:sldId id="335" r:id="rId15"/>
    <p:sldId id="337" r:id="rId16"/>
    <p:sldId id="292" r:id="rId17"/>
    <p:sldId id="290" r:id="rId18"/>
    <p:sldId id="341" r:id="rId19"/>
    <p:sldId id="287" r:id="rId20"/>
    <p:sldId id="269" r:id="rId21"/>
    <p:sldId id="325" r:id="rId22"/>
    <p:sldId id="326" r:id="rId23"/>
    <p:sldId id="339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434" y="-84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D179DAF-8EDA-4327-925A-0583DE7D5AA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7BE2968-4C6F-45DD-8699-8835FAD0D7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8148731-DB76-4938-9912-FF88D1E5624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D55FB62-58EB-42D4-8118-036401C3E1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F18E074-4B56-4952-9E8B-B9F83785888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B815166-697A-451D-9B8C-2F6A067524F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BC37D1F-1492-41DE-8A48-6871921620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CC2A3B6-4419-44E1-9DFD-C501CB5029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298ED15-7581-4C03-9B86-F81678A048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419DE21-40BF-4946-A32A-D3FC732520A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E5B082D-A25B-408F-A3D8-447873F9D5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7A8BED5-1A29-4A1B-9F56-1C807A1879D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91600" cy="22860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Increasing Production of </a:t>
            </a:r>
            <a:r>
              <a:rPr lang="en-US" sz="4000" i="1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Trichogramma</a:t>
            </a:r>
            <a:r>
              <a:rPr lang="en-US" sz="40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by Substituting Artificial Diets for Factitious Host Eggs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895600"/>
            <a:ext cx="60598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S. M. Greenberg</a:t>
            </a:r>
            <a:r>
              <a:rPr lang="en-US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1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and N. C. Leppla</a:t>
            </a:r>
            <a:r>
              <a:rPr lang="en-US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2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4953000"/>
            <a:ext cx="762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1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USDA, ARS Beneficial Insects Research Unit, Weslaco, Texas 78596 and </a:t>
            </a:r>
            <a:r>
              <a:rPr lang="en-US" sz="20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2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University of Florida, Entomology and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Nematology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Department Gainesville, Florida 32611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826" name="Group 154"/>
          <p:cNvGraphicFramePr>
            <a:graphicFrameLocks noGrp="1"/>
          </p:cNvGraphicFramePr>
          <p:nvPr/>
        </p:nvGraphicFramePr>
        <p:xfrm>
          <a:off x="609600" y="381000"/>
          <a:ext cx="7924799" cy="5286826"/>
        </p:xfrm>
        <a:graphic>
          <a:graphicData uri="http://schemas.openxmlformats.org/drawingml/2006/table">
            <a:tbl>
              <a:tblPr/>
              <a:tblGrid>
                <a:gridCol w="1907822"/>
                <a:gridCol w="2206978"/>
                <a:gridCol w="3809999"/>
              </a:tblGrid>
              <a:tr h="13425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Rearing Host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% Wax Artificial Eggs Parasitized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No. Parasitoid eggs/ Female/Wax Artificial Egg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985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S. </a:t>
                      </a:r>
                      <a:r>
                        <a:rPr kumimoji="0" lang="en-US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Cerealella</a:t>
                      </a:r>
                      <a:endParaRPr kumimoji="0" lang="en-US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49.5 ± 11.5b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6.5 ± 1.6b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985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E. </a:t>
                      </a:r>
                      <a:r>
                        <a:rPr kumimoji="0" lang="en-US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kuehniella</a:t>
                      </a:r>
                      <a:endParaRPr kumimoji="0" lang="en-US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78.0 ± 5.4a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13.3 ± 1.6b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605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G. </a:t>
                      </a:r>
                      <a:r>
                        <a:rPr kumimoji="0" lang="en-US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mellonella</a:t>
                      </a:r>
                      <a:endParaRPr kumimoji="0" lang="en-US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76.7 ± 10.6a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9.4 ± 1.4b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985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H.zea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80.0 ± 4.7a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16.5 ± 2.9a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985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M. </a:t>
                      </a:r>
                      <a:r>
                        <a:rPr kumimoji="0" lang="en-US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sexta</a:t>
                      </a:r>
                      <a:endParaRPr kumimoji="0" lang="en-US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83.3 ± 5.0a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19.6 ± 2.1a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605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G. </a:t>
                      </a:r>
                      <a:r>
                        <a:rPr kumimoji="0" lang="en-US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mellonella</a:t>
                      </a:r>
                      <a:endParaRPr kumimoji="0" lang="en-US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76.7 ± 10.6a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9.4 ± 1.4b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Artificial Diet and Automated </a:t>
            </a:r>
            <a:r>
              <a:rPr lang="en-US" sz="4400" i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In Vitro</a:t>
            </a:r>
            <a:r>
              <a:rPr lang="en-US" sz="44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Rearing of </a:t>
            </a:r>
            <a:r>
              <a:rPr lang="en-US" sz="440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Trichogramma</a:t>
            </a:r>
            <a:endParaRPr lang="en-US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The Chinese first developed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in vitro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rearing of </a:t>
            </a:r>
            <a:r>
              <a:rPr lang="en-US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Trichogramma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for commercial production.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They used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oligidic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diets containing 27-50% silkworm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haemolymph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plus other ingredients.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They reared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T. </a:t>
            </a:r>
            <a:r>
              <a:rPr lang="en-US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dendrolimi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,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T. </a:t>
            </a:r>
            <a:r>
              <a:rPr lang="en-US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chilonis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,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T. </a:t>
            </a:r>
            <a:r>
              <a:rPr lang="en-US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cacoeciae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,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T. </a:t>
            </a:r>
            <a:r>
              <a:rPr lang="en-US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evanescens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,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T. </a:t>
            </a:r>
            <a:r>
              <a:rPr lang="en-US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ostriniae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, and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T. </a:t>
            </a:r>
            <a:r>
              <a:rPr lang="en-US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japonicum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Biological Control units of USDA, ARS at Mississippi and Texas (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Nordlund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D. A.,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WuZ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. X., Cohen A. C., and Greenberg S. M.) developed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in vitro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rearing of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T. </a:t>
            </a:r>
            <a:r>
              <a:rPr lang="en-US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minutum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and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T. </a:t>
            </a:r>
            <a:r>
              <a:rPr lang="en-US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pretiosum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450" name="Group 106"/>
          <p:cNvGraphicFramePr>
            <a:graphicFrameLocks noGrp="1"/>
          </p:cNvGraphicFramePr>
          <p:nvPr/>
        </p:nvGraphicFramePr>
        <p:xfrm>
          <a:off x="457200" y="1630680"/>
          <a:ext cx="8229600" cy="3627120"/>
        </p:xfrm>
        <a:graphic>
          <a:graphicData uri="http://schemas.openxmlformats.org/drawingml/2006/table">
            <a:tbl>
              <a:tblPr/>
              <a:tblGrid>
                <a:gridCol w="5638800"/>
                <a:gridCol w="25908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Component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Percentage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   7% Yeast Extract solution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10.0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   Free Amine III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5.0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   10% suspension of nonfat dry milk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15.0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   Chicken egg yolk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25.0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   Chicken embryo extract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15.0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   </a:t>
                      </a:r>
                      <a:r>
                        <a:rPr kumimoji="0" lang="en-US" sz="2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Manduca</a:t>
                      </a: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2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sexta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egg liquid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30.0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629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44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44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The Diet for </a:t>
            </a:r>
            <a:r>
              <a:rPr lang="en-US" sz="4400" i="1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Trichogramma</a:t>
            </a:r>
            <a:r>
              <a:rPr lang="en-US" sz="4400" i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44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44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4400" i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In Vitro</a:t>
            </a:r>
            <a:r>
              <a:rPr lang="en-US" sz="44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Rearing</a:t>
            </a:r>
            <a:r>
              <a:rPr lang="en-US" sz="4400" i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Untitled-2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6038" y="0"/>
            <a:ext cx="923607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1752600"/>
            <a:ext cx="8763000" cy="3962400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 computer controlled machine automatically completes all five egg production processes: 1. setting-up the synthetic membrane, 2. forming the “egg shells,” 3. injecting the artificial medium into the shells, 4. sealing the double-layered membrane, and 5. separating the egg cards.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The production capacity of the machine is 1,200 egg-cards/ hour, which can be used to produce 6-7 x 10</a:t>
            </a:r>
            <a:r>
              <a:rPr lang="en-US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6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Trichogramma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About 5x10</a:t>
            </a:r>
            <a:r>
              <a:rPr lang="en-US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6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Trichogramma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can be reared on one liter of the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oligidic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diet (At $2.84/liter, diet cost is $0.06/100,000 adults).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Mass Production of Artificial</a:t>
            </a:r>
            <a:br>
              <a:rPr lang="en-US" sz="44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44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Host Egg Cards</a:t>
            </a:r>
            <a:endParaRPr lang="en-US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458200" cy="1143000"/>
          </a:xfrm>
        </p:spPr>
        <p:txBody>
          <a:bodyPr>
            <a:noAutofit/>
          </a:bodyPr>
          <a:lstStyle/>
          <a:p>
            <a:r>
              <a:rPr lang="en-US" sz="4000" i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T. </a:t>
            </a:r>
            <a:r>
              <a:rPr lang="en-US" sz="4000" i="1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minutum</a:t>
            </a:r>
            <a:r>
              <a:rPr lang="en-US" sz="40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and </a:t>
            </a:r>
            <a:r>
              <a:rPr lang="en-US" sz="4000" i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T. </a:t>
            </a:r>
            <a:r>
              <a:rPr lang="en-US" sz="4000" i="1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pretiosum</a:t>
            </a:r>
            <a:r>
              <a:rPr lang="en-US" sz="4000" i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Reared In Vivo and</a:t>
            </a:r>
            <a:r>
              <a:rPr lang="en-US" sz="40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i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In Vitro</a:t>
            </a:r>
            <a:r>
              <a:rPr lang="en-US" sz="40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for 10 Generations </a:t>
            </a:r>
            <a:endParaRPr lang="en-US" sz="40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19201"/>
            <a:ext cx="8153400" cy="2819400"/>
          </a:xfrm>
        </p:spPr>
        <p:txBody>
          <a:bodyPr>
            <a:normAutofit/>
          </a:bodyPr>
          <a:lstStyle/>
          <a:p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In vitro-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reared larvae required one day longer to reach the adult stage than did insects reared on </a:t>
            </a:r>
            <a:r>
              <a:rPr lang="en-US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Helicoverpa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zea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eggs.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Adult longevity, number of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H. </a:t>
            </a:r>
            <a:r>
              <a:rPr lang="en-US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zea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eggs parasitized, and </a:t>
            </a:r>
            <a:r>
              <a:rPr lang="en-US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Trichogramma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 adult female body length was greater for insects reared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in vitro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.</a:t>
            </a:r>
          </a:p>
          <a:p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4114800"/>
          <a:ext cx="8610600" cy="1600200"/>
        </p:xfrm>
        <a:graphic>
          <a:graphicData uri="http://schemas.openxmlformats.org/drawingml/2006/table">
            <a:tbl>
              <a:tblPr/>
              <a:tblGrid>
                <a:gridCol w="2438400"/>
                <a:gridCol w="1447800"/>
                <a:gridCol w="990600"/>
                <a:gridCol w="1524000"/>
                <a:gridCol w="2209800"/>
              </a:tblGrid>
              <a:tr h="5486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Trichogramma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spp.</a:t>
                      </a:r>
                    </a:p>
                  </a:txBody>
                  <a:tcPr marL="47625" marR="47625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Host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Host Egg (mm</a:t>
                      </a:r>
                      <a:r>
                        <a:rPr lang="en-US" sz="1800" baseline="30000" dirty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3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)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Trichogramma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/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Host Egg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Trichogramma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 Length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0515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evanescens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, </a:t>
                      </a:r>
                      <a:r>
                        <a:rPr kumimoji="0" lang="en-U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pretiosum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minutum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Artificial diet in </a:t>
                      </a:r>
                      <a:r>
                        <a:rPr kumimoji="0" lang="en-US" sz="1800" b="0" kern="12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WAXe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8.8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18.0-33.0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0.430-0.588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Aver. 0.489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latin typeface="Calibri"/>
                          <a:ea typeface="Calibri"/>
                          <a:cs typeface="Calibri"/>
                        </a:rPr>
                        <a:t>(Class 1)</a:t>
                      </a:r>
                      <a:endParaRPr kumimoji="0" lang="en-US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frainequipment.com/images_product/5D5682.jpg"/>
          <p:cNvPicPr>
            <a:picLocks noChangeAspect="1" noChangeArrowheads="1"/>
          </p:cNvPicPr>
          <p:nvPr/>
        </p:nvPicPr>
        <p:blipFill>
          <a:blip r:embed="rId2" cstate="print"/>
          <a:srcRect l="5248" t="17189" r="2041" b="19691"/>
          <a:stretch>
            <a:fillRect/>
          </a:stretch>
        </p:blipFill>
        <p:spPr bwMode="auto">
          <a:xfrm>
            <a:off x="2895600" y="3429000"/>
            <a:ext cx="5444391" cy="2779991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685800" y="152400"/>
            <a:ext cx="79248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Assuming that we can rear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Trichogramma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 in a cell similar in size to the one used for Lepidoptera (4000/cell), with the existing form-fill-seal machine operating for six hours per day and seven days per week, the weekly production would be 4.2 billion. A more modern machine with five times that capacity would increase production to 21.0 billion per week.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Untitled-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75708" y="2819400"/>
            <a:ext cx="4601491" cy="3416714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09600" y="141744"/>
            <a:ext cx="80772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In vitro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 rearing of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Trichogramma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  requires artificial “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chorions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” for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oviposition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- polypropylene or polyethylene films with thickness 32-36 µm and 10-18 µm, respectively, for species with short ovipositors; and 55-65 µm thick films for species with long ovipositors.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534400" cy="1143000"/>
          </a:xfrm>
        </p:spPr>
        <p:txBody>
          <a:bodyPr>
            <a:noAutofit/>
          </a:bodyPr>
          <a:lstStyle/>
          <a:p>
            <a:r>
              <a:rPr lang="en-US" sz="400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Streached</a:t>
            </a:r>
            <a:r>
              <a:rPr lang="en-US" sz="40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Plastic Artificial Eggs (SPAEs) </a:t>
            </a:r>
            <a:endParaRPr lang="en-US" sz="4000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1"/>
            <a:ext cx="8382000" cy="3657600"/>
          </a:xfrm>
        </p:spPr>
        <p:txBody>
          <a:bodyPr/>
          <a:lstStyle/>
          <a:p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Oviposition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is stimulated by 5%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FreAmine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III, 30% chicken egg yolk, 20% TNM-FH Insect Medium, and 45%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Rinaldini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salt solution inside the SPAEs. 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Eggs are removed from the SPAEs by filtering the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oviposition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solution and then mixed with the diet.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About 70% of the eggs hatch within two days of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oviposition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.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4" descr="Untitled-31"/>
          <p:cNvPicPr>
            <a:picLocks noChangeAspect="1" noChangeArrowheads="1"/>
          </p:cNvPicPr>
          <p:nvPr/>
        </p:nvPicPr>
        <p:blipFill>
          <a:blip r:embed="rId2" cstate="print"/>
          <a:srcRect l="6274" r="10082" b="16667"/>
          <a:stretch>
            <a:fillRect/>
          </a:stretch>
        </p:blipFill>
        <p:spPr bwMode="auto">
          <a:xfrm>
            <a:off x="5105400" y="4117923"/>
            <a:ext cx="3352800" cy="248024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615" name="Group 199"/>
          <p:cNvGraphicFramePr>
            <a:graphicFrameLocks noGrp="1"/>
          </p:cNvGraphicFramePr>
          <p:nvPr/>
        </p:nvGraphicFramePr>
        <p:xfrm>
          <a:off x="1219200" y="1600200"/>
          <a:ext cx="6781800" cy="3535680"/>
        </p:xfrm>
        <a:graphic>
          <a:graphicData uri="http://schemas.openxmlformats.org/drawingml/2006/table">
            <a:tbl>
              <a:tblPr/>
              <a:tblGrid>
                <a:gridCol w="2260600"/>
                <a:gridCol w="2260600"/>
                <a:gridCol w="2260600"/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Materials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% of SPAEs with 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Trichogramma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eggs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Parasitoid eggs/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oviposition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arena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31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Untreated Control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16.2 ± 2.9c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80 ±12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31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School Glue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40.0 ± 1.6b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252 ± 12b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19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Moth Scale Extract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58.1 ± 4.2a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518 ± 14a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31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Gelatin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45.2 ± 1.3b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330 ± 18b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31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Polyvinyl Alcohol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42.9 ± 2.2b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268 ± 25b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19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Water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15.7 ± 3.0c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93 ± 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31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Hexane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33.3 ± 2.1b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202 ± 5b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3820" name="Rectangle 140"/>
          <p:cNvSpPr>
            <a:spLocks noChangeArrowheads="1"/>
          </p:cNvSpPr>
          <p:nvPr/>
        </p:nvSpPr>
        <p:spPr bwMode="auto">
          <a:xfrm>
            <a:off x="1371600" y="5334000"/>
            <a:ext cx="7620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Streached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plastic artificial eggs (SPAEs) contain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FreAmine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III or 0.01%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bisylfite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solution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to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stimulate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oviposition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.</a:t>
            </a:r>
            <a:endParaRPr lang="en-US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916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44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Materials Applied to Exterior of SPAEs and </a:t>
            </a:r>
            <a:r>
              <a:rPr lang="en-US" sz="440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Oviposition</a:t>
            </a:r>
            <a:r>
              <a:rPr lang="en-US" sz="44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by </a:t>
            </a:r>
            <a:r>
              <a:rPr lang="en-US" sz="4400" i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T. </a:t>
            </a:r>
            <a:r>
              <a:rPr lang="en-US" sz="4400" i="1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pretiosum</a:t>
            </a:r>
            <a:r>
              <a:rPr lang="en-US" sz="4400" i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4"/>
          <p:cNvSpPr txBox="1">
            <a:spLocks/>
          </p:cNvSpPr>
          <p:nvPr/>
        </p:nvSpPr>
        <p:spPr>
          <a:xfrm>
            <a:off x="533400" y="1524000"/>
            <a:ext cx="7924800" cy="4343400"/>
          </a:xfrm>
          <a:prstGeom prst="rect">
            <a:avLst/>
          </a:prstGeom>
          <a:ln w="12700">
            <a:noFill/>
          </a:ln>
        </p:spPr>
        <p:txBody>
          <a:bodyPr>
            <a:normAutofit fontScale="55000" lnSpcReduction="2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27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510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Trichogramma</a:t>
            </a:r>
            <a:r>
              <a:rPr kumimoji="0" lang="en-US" sz="51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 research accelerated the development of  “industrial entomology. “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51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Before the USSR ended, about  32 million hectares of agricultural and forest land were treated with </a:t>
            </a:r>
            <a:r>
              <a:rPr kumimoji="0" lang="en-US" sz="510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Trichogramma</a:t>
            </a:r>
            <a:r>
              <a:rPr kumimoji="0" lang="en-US" sz="51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 annually.</a:t>
            </a:r>
          </a:p>
          <a:p>
            <a:pPr marL="365760" indent="-256032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5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Daily, 4-5 million </a:t>
            </a:r>
            <a:r>
              <a:rPr lang="en-US" sz="51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Trichogramma</a:t>
            </a:r>
            <a:r>
              <a:rPr lang="en-US" sz="5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were produced in eggs of </a:t>
            </a:r>
            <a:r>
              <a:rPr lang="en-US" sz="51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Sitotroga</a:t>
            </a:r>
            <a:r>
              <a:rPr lang="en-US" sz="51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51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cerealella</a:t>
            </a:r>
            <a:r>
              <a:rPr lang="en-US" sz="51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.</a:t>
            </a:r>
            <a:endParaRPr lang="en-US" sz="51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51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Currently, 15 million ha are treated in more than 40 countries.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510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Trichogramma</a:t>
            </a:r>
            <a:r>
              <a:rPr kumimoji="0" lang="en-US" sz="51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 spp. parasitize more than 400 harmful insect species.</a:t>
            </a:r>
            <a:endParaRPr kumimoji="0" lang="en-US" sz="51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Mass Rearing </a:t>
            </a:r>
            <a:r>
              <a:rPr lang="en-US" sz="4000" i="1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Trichogramma</a:t>
            </a:r>
            <a:r>
              <a:rPr lang="en-US" sz="4000" i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4000" i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40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on Factitious Hosts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808" name="Group 112"/>
          <p:cNvGraphicFramePr>
            <a:graphicFrameLocks noGrp="1"/>
          </p:cNvGraphicFramePr>
          <p:nvPr/>
        </p:nvGraphicFramePr>
        <p:xfrm>
          <a:off x="990600" y="1525588"/>
          <a:ext cx="7391400" cy="4361784"/>
        </p:xfrm>
        <a:graphic>
          <a:graphicData uri="http://schemas.openxmlformats.org/drawingml/2006/table">
            <a:tbl>
              <a:tblPr/>
              <a:tblGrid>
                <a:gridCol w="2590800"/>
                <a:gridCol w="2122671"/>
                <a:gridCol w="2677929"/>
              </a:tblGrid>
              <a:tr h="15986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Host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SPAEs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containing eggs (%)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Trichogramma</a:t>
                      </a: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eggs/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oviposition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arena (70 SPAE per 16 cm</a:t>
                      </a:r>
                      <a:r>
                        <a:rPr kumimoji="0" lang="en-US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area)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Sitotroga</a:t>
                      </a: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cerealella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30.9 ± 1.2c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380.3 ± 21.4c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Helicoverpa</a:t>
                      </a: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zea</a:t>
                      </a:r>
                      <a:endParaRPr kumimoji="0" lang="en-US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76.2 ± 1.3b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1,383.7 ± 95.7b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526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Wax artificial eggs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   89.3 ± 0.7a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2,051.0 ± 53.0a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152400"/>
            <a:ext cx="8686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440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Oviposition</a:t>
            </a:r>
            <a:r>
              <a:rPr lang="en-US" sz="44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in SPAEs by </a:t>
            </a:r>
            <a:r>
              <a:rPr lang="en-US" sz="4400" i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T. </a:t>
            </a:r>
            <a:r>
              <a:rPr lang="en-US" sz="4400" i="1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minutum</a:t>
            </a:r>
            <a:r>
              <a:rPr lang="en-US" sz="44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Females Reared on Different Hosts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4" name="Picture 2" descr="sl-25"/>
          <p:cNvPicPr>
            <a:picLocks noChangeAspect="1" noChangeArrowheads="1"/>
          </p:cNvPicPr>
          <p:nvPr/>
        </p:nvPicPr>
        <p:blipFill>
          <a:blip r:embed="rId2" cstate="print"/>
          <a:srcRect l="15253" r="12896"/>
          <a:stretch>
            <a:fillRect/>
          </a:stretch>
        </p:blipFill>
        <p:spPr bwMode="auto">
          <a:xfrm>
            <a:off x="685801" y="1523999"/>
            <a:ext cx="3641972" cy="3908505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3505200" y="5181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48200" y="3352800"/>
            <a:ext cx="44958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Section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for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parasitoid release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Cover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Twisting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canal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4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.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 Vial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with </a:t>
            </a:r>
            <a:r>
              <a:rPr lang="en-US" sz="2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Trichogramma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                                       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5.  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Ventilation window	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6.   Section for parasitism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7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.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 Tray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8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.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 Cards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with host eggs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676400" y="1295400"/>
            <a:ext cx="228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pic>
        <p:nvPicPr>
          <p:cNvPr id="11" name="Picture 3" descr="sl-26"/>
          <p:cNvPicPr>
            <a:picLocks noChangeAspect="1" noChangeArrowheads="1"/>
          </p:cNvPicPr>
          <p:nvPr/>
        </p:nvPicPr>
        <p:blipFill>
          <a:blip r:embed="rId3" cstate="print"/>
          <a:srcRect l="4243" t="8571" r="2411" b="5714"/>
          <a:stretch>
            <a:fillRect/>
          </a:stretch>
        </p:blipFill>
        <p:spPr bwMode="auto">
          <a:xfrm>
            <a:off x="5029200" y="990600"/>
            <a:ext cx="3352800" cy="2286000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2590800" y="1295400"/>
            <a:ext cx="228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048000" y="1295400"/>
            <a:ext cx="228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600200" y="4876800"/>
            <a:ext cx="228600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981200" y="4876800"/>
            <a:ext cx="228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362200" y="4876800"/>
            <a:ext cx="228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895600" y="4876800"/>
            <a:ext cx="228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352800" y="4876800"/>
            <a:ext cx="228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981200" y="1295400"/>
            <a:ext cx="228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44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44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44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44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Quality Control Device for </a:t>
            </a:r>
            <a:r>
              <a:rPr lang="en-US" sz="4400" i="1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Trichogramma</a:t>
            </a:r>
            <a:r>
              <a:rPr lang="en-US" sz="4400" i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24000" y="1828800"/>
          <a:ext cx="6400799" cy="4038601"/>
        </p:xfrm>
        <a:graphic>
          <a:graphicData uri="http://schemas.openxmlformats.org/drawingml/2006/table">
            <a:tbl>
              <a:tblPr/>
              <a:tblGrid>
                <a:gridCol w="2119085"/>
                <a:gridCol w="2148113"/>
                <a:gridCol w="2133601"/>
              </a:tblGrid>
              <a:tr h="5769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Characteristic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Stock </a:t>
                      </a: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Culture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Marketable </a:t>
                      </a: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Product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69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Parasitized </a:t>
                      </a: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eggs/gram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  </a:t>
                      </a:r>
                      <a:endParaRPr lang="en-US" sz="16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&gt;</a:t>
                      </a: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60,000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80,000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69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Percent </a:t>
                      </a: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parasitism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60</a:t>
                      </a: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%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80</a:t>
                      </a: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%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69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Percent </a:t>
                      </a: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emergence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80</a:t>
                      </a: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%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90</a:t>
                      </a: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%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69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Percent </a:t>
                      </a: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females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65</a:t>
                      </a: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%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50</a:t>
                      </a: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%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69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Eggs </a:t>
                      </a: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/female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35.0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20.0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69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Percent </a:t>
                      </a: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deformed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&lt;</a:t>
                      </a: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3%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Calibri"/>
                        </a:rPr>
                        <a:t>5</a:t>
                      </a: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</a:rPr>
                        <a:t>%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44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Quality Control Characteristics for Stock and Marketable </a:t>
            </a:r>
            <a:r>
              <a:rPr lang="en-US" sz="4400" i="1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Trichogramma</a:t>
            </a:r>
            <a:r>
              <a:rPr lang="en-US" sz="4400" i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8763000" cy="4495800"/>
          </a:xfrm>
        </p:spPr>
        <p:txBody>
          <a:bodyPr>
            <a:no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The current diet is impractical because it requires liquid from </a:t>
            </a:r>
            <a:r>
              <a:rPr lang="en-US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Manduca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sexta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 eggs.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A high percentage of larvae reared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in vitro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 are deformed.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Larvae feed principally on solid, highly concentrated foods so their diet should be semi-solid, not liquid.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Improvements in artificial diets can be made by studying the feeding behavior of </a:t>
            </a:r>
            <a:r>
              <a:rPr lang="en-US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Trichogramma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larvae.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Artificial diets for mass rearing high quality </a:t>
            </a:r>
            <a:r>
              <a:rPr lang="en-US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Trichogramma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will enable development of automated mass rearing systems.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Future Advancements in Artificial Diets for Mass Rearing </a:t>
            </a:r>
            <a:r>
              <a:rPr lang="en-US" sz="4000" i="1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Trichogramma</a:t>
            </a:r>
            <a:endParaRPr lang="en-US" sz="40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4" descr="Untitled-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360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59" name="Text Box 5"/>
          <p:cNvSpPr txBox="1">
            <a:spLocks noChangeArrowheads="1"/>
          </p:cNvSpPr>
          <p:nvPr/>
        </p:nvSpPr>
        <p:spPr bwMode="auto">
          <a:xfrm>
            <a:off x="304801" y="5486400"/>
            <a:ext cx="3886200" cy="1200329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itchFamily="34" charset="0"/>
                <a:cs typeface="Calibri" pitchFamily="34" charset="0"/>
              </a:rPr>
              <a:t>The process for mass rearing </a:t>
            </a:r>
            <a:r>
              <a:rPr lang="en-US" sz="2400" i="1" dirty="0" err="1">
                <a:latin typeface="Calibri" pitchFamily="34" charset="0"/>
                <a:cs typeface="Calibri" pitchFamily="34" charset="0"/>
              </a:rPr>
              <a:t>Trichogramma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spp. used in the former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USSR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1219200"/>
          <a:ext cx="8077200" cy="4289608"/>
        </p:xfrm>
        <a:graphic>
          <a:graphicData uri="http://schemas.openxmlformats.org/drawingml/2006/table">
            <a:tbl>
              <a:tblPr/>
              <a:tblGrid>
                <a:gridCol w="2133600"/>
                <a:gridCol w="2667000"/>
                <a:gridCol w="3276600"/>
              </a:tblGrid>
              <a:tr h="1147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Calibri"/>
                        </a:rPr>
                        <a:t>Host </a:t>
                      </a: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Species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Calibri"/>
                        </a:rPr>
                        <a:t>Common </a:t>
                      </a: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Name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Calibri"/>
                        </a:rPr>
                        <a:t>Primary </a:t>
                      </a: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Countries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35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i="1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 err="1" smtClean="0">
                          <a:latin typeface="Calibri"/>
                          <a:ea typeface="Calibri"/>
                          <a:cs typeface="Calibri"/>
                        </a:rPr>
                        <a:t>Sitotroga</a:t>
                      </a:r>
                      <a:r>
                        <a:rPr lang="en-US" sz="1200" i="1" dirty="0" smtClean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200" i="1" dirty="0" err="1">
                          <a:latin typeface="Calibri"/>
                          <a:ea typeface="Calibri"/>
                          <a:cs typeface="Calibri"/>
                        </a:rPr>
                        <a:t>cerealella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Calibri"/>
                        </a:rPr>
                        <a:t>Angoumois </a:t>
                      </a: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grain moth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Calibri"/>
                        </a:rPr>
                        <a:t>Former </a:t>
                      </a: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USSR, E. Europe, North </a:t>
                      </a:r>
                      <a:r>
                        <a:rPr lang="en-US" sz="1200" dirty="0" smtClean="0">
                          <a:latin typeface="Calibri"/>
                          <a:ea typeface="Calibri"/>
                          <a:cs typeface="Calibri"/>
                        </a:rPr>
                        <a:t>and </a:t>
                      </a: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South America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575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i="1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 err="1" smtClean="0">
                          <a:latin typeface="Calibri"/>
                          <a:ea typeface="Calibri"/>
                          <a:cs typeface="Calibri"/>
                        </a:rPr>
                        <a:t>Ephestia</a:t>
                      </a:r>
                      <a:r>
                        <a:rPr lang="en-US" sz="1200" i="1" dirty="0" smtClean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200" i="1" dirty="0" err="1">
                          <a:latin typeface="Calibri"/>
                          <a:ea typeface="Calibri"/>
                          <a:cs typeface="Calibri"/>
                        </a:rPr>
                        <a:t>kuehniella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Calibri"/>
                        </a:rPr>
                        <a:t>Mediterranean </a:t>
                      </a: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flour moth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Calibri"/>
                        </a:rPr>
                        <a:t>Western </a:t>
                      </a: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Europe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575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i="1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 smtClean="0">
                          <a:latin typeface="Calibri"/>
                          <a:ea typeface="Calibri"/>
                          <a:cs typeface="Calibri"/>
                        </a:rPr>
                        <a:t>Corcyra </a:t>
                      </a:r>
                      <a:r>
                        <a:rPr lang="en-US" sz="1200" i="1" dirty="0" err="1">
                          <a:latin typeface="Calibri"/>
                          <a:ea typeface="Calibri"/>
                          <a:cs typeface="Calibri"/>
                        </a:rPr>
                        <a:t>cephalonica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Calibri"/>
                        </a:rPr>
                        <a:t>Rice </a:t>
                      </a: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moth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Calibri"/>
                        </a:rPr>
                        <a:t>China</a:t>
                      </a: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, </a:t>
                      </a:r>
                      <a:r>
                        <a:rPr lang="en-US" sz="1200" dirty="0" err="1">
                          <a:latin typeface="Calibri"/>
                          <a:ea typeface="Calibri"/>
                          <a:cs typeface="Calibri"/>
                        </a:rPr>
                        <a:t>Southest</a:t>
                      </a: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 Asia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575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i="1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 smtClean="0">
                          <a:latin typeface="Calibri"/>
                          <a:ea typeface="Calibri"/>
                          <a:cs typeface="Calibri"/>
                        </a:rPr>
                        <a:t>Galleria </a:t>
                      </a:r>
                      <a:r>
                        <a:rPr lang="en-US" sz="1200" i="1" dirty="0" err="1">
                          <a:latin typeface="Calibri"/>
                          <a:ea typeface="Calibri"/>
                          <a:cs typeface="Calibri"/>
                        </a:rPr>
                        <a:t>mellonella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Calibri"/>
                        </a:rPr>
                        <a:t>Greater </a:t>
                      </a: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wax moth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Calibri"/>
                        </a:rPr>
                        <a:t>Research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575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i="1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 err="1" smtClean="0">
                          <a:latin typeface="Calibri"/>
                          <a:ea typeface="Calibri"/>
                          <a:cs typeface="Calibri"/>
                        </a:rPr>
                        <a:t>Helicoverpa</a:t>
                      </a:r>
                      <a:r>
                        <a:rPr lang="en-US" sz="1200" i="1" dirty="0" smtClean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200" i="1" dirty="0" err="1">
                          <a:latin typeface="Calibri"/>
                          <a:ea typeface="Calibri"/>
                          <a:cs typeface="Calibri"/>
                        </a:rPr>
                        <a:t>zea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Calibri"/>
                        </a:rPr>
                        <a:t>Cotton </a:t>
                      </a: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bollworm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Calibri"/>
                        </a:rPr>
                        <a:t>Research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575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i="1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 err="1" smtClean="0">
                          <a:latin typeface="Calibri"/>
                          <a:ea typeface="Calibri"/>
                          <a:cs typeface="Calibri"/>
                        </a:rPr>
                        <a:t>Manduca</a:t>
                      </a:r>
                      <a:r>
                        <a:rPr lang="en-US" sz="1200" i="1" dirty="0" smtClean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200" i="1" dirty="0" err="1">
                          <a:latin typeface="Calibri"/>
                          <a:ea typeface="Calibri"/>
                          <a:cs typeface="Calibri"/>
                        </a:rPr>
                        <a:t>sexta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Calibri"/>
                        </a:rPr>
                        <a:t>Tobacco </a:t>
                      </a: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hornworm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Calibri"/>
                        </a:rPr>
                        <a:t>Research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575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i="1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 err="1" smtClean="0">
                          <a:latin typeface="Calibri"/>
                          <a:ea typeface="Calibri"/>
                          <a:cs typeface="Calibri"/>
                        </a:rPr>
                        <a:t>Samia</a:t>
                      </a:r>
                      <a:r>
                        <a:rPr lang="en-US" sz="1200" i="1" dirty="0" smtClean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200" i="1" dirty="0" err="1">
                          <a:latin typeface="Calibri"/>
                          <a:ea typeface="Calibri"/>
                          <a:cs typeface="Calibri"/>
                        </a:rPr>
                        <a:t>cynthia</a:t>
                      </a:r>
                      <a:r>
                        <a:rPr lang="en-US" sz="1200" i="1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200" i="1" dirty="0" err="1">
                          <a:latin typeface="Calibri"/>
                          <a:ea typeface="Calibri"/>
                          <a:cs typeface="Calibri"/>
                        </a:rPr>
                        <a:t>ricini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Calibri"/>
                          <a:ea typeface="Calibri"/>
                          <a:cs typeface="Calibri"/>
                        </a:rPr>
                        <a:t>Eri</a:t>
                      </a:r>
                      <a:r>
                        <a:rPr lang="en-US" sz="1200" dirty="0" smtClean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silkworm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Calibri"/>
                        </a:rPr>
                        <a:t>China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575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i="1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 err="1" smtClean="0">
                          <a:latin typeface="Calibri"/>
                          <a:ea typeface="Calibri"/>
                          <a:cs typeface="Calibri"/>
                        </a:rPr>
                        <a:t>Antheraea</a:t>
                      </a:r>
                      <a:r>
                        <a:rPr lang="en-US" sz="1200" i="1" dirty="0">
                          <a:latin typeface="Calibri"/>
                          <a:ea typeface="Calibri"/>
                          <a:cs typeface="Calibri"/>
                        </a:rPr>
                        <a:t>. </a:t>
                      </a:r>
                      <a:r>
                        <a:rPr lang="en-US" sz="1200" i="1" dirty="0" err="1">
                          <a:latin typeface="Calibri"/>
                          <a:ea typeface="Calibri"/>
                          <a:cs typeface="Calibri"/>
                        </a:rPr>
                        <a:t>pernyi</a:t>
                      </a:r>
                      <a:r>
                        <a:rPr lang="en-US" sz="1200" i="1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Calibri"/>
                        </a:rPr>
                        <a:t>Oak </a:t>
                      </a: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silkworm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Calibri"/>
                        </a:rPr>
                        <a:t>China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Title 9"/>
          <p:cNvSpPr txBox="1">
            <a:spLocks noGrp="1"/>
          </p:cNvSpPr>
          <p:nvPr>
            <p:ph type="title"/>
          </p:nvPr>
        </p:nvSpPr>
        <p:spPr>
          <a:xfrm>
            <a:off x="1447800" y="152400"/>
            <a:ext cx="6173934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Alternative Factitious Hosts</a:t>
            </a:r>
            <a:endParaRPr lang="en-US" sz="4000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1143000"/>
            <a:ext cx="8763000" cy="2971800"/>
          </a:xfrm>
        </p:spPr>
        <p:txBody>
          <a:bodyPr>
            <a:normAutofit fontScale="62500" lnSpcReduction="20000"/>
          </a:bodyPr>
          <a:lstStyle/>
          <a:p>
            <a:r>
              <a:rPr lang="en-US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The body length of a </a:t>
            </a:r>
            <a:r>
              <a:rPr lang="en-US" sz="45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Trichogramma</a:t>
            </a:r>
            <a:r>
              <a:rPr lang="en-US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 adult is dependent on the size of host egg on which it developed.</a:t>
            </a:r>
          </a:p>
          <a:p>
            <a:r>
              <a:rPr lang="en-US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Adult</a:t>
            </a:r>
            <a:r>
              <a:rPr lang="en-US" sz="45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female</a:t>
            </a:r>
            <a:r>
              <a:rPr lang="en-US" sz="45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45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Trichogramma</a:t>
            </a:r>
            <a:r>
              <a:rPr lang="en-US" sz="45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body length is positively correlated with fecundity.</a:t>
            </a:r>
          </a:p>
          <a:p>
            <a:r>
              <a:rPr lang="en-US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We measured the body length of adult female </a:t>
            </a:r>
            <a:r>
              <a:rPr lang="en-US" sz="45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Trichogramma</a:t>
            </a:r>
            <a:r>
              <a:rPr lang="en-US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from the </a:t>
            </a:r>
            <a:r>
              <a:rPr lang="en-US" sz="4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frons</a:t>
            </a:r>
            <a:r>
              <a:rPr lang="en-US" sz="4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to the tip of the abdomen and divided the insects into four quality classes.</a:t>
            </a:r>
          </a:p>
          <a:p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52400"/>
            <a:ext cx="7696200" cy="868362"/>
          </a:xfrm>
        </p:spPr>
        <p:txBody>
          <a:bodyPr>
            <a:noAutofit/>
          </a:bodyPr>
          <a:lstStyle/>
          <a:p>
            <a:r>
              <a:rPr lang="en-US" sz="4000" i="1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Trichogramma</a:t>
            </a:r>
            <a:r>
              <a:rPr lang="en-US" sz="40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Body Length Classes</a:t>
            </a:r>
            <a:endParaRPr lang="en-US" sz="4000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86000" y="4297680"/>
          <a:ext cx="4724400" cy="1645920"/>
        </p:xfrm>
        <a:graphic>
          <a:graphicData uri="http://schemas.openxmlformats.org/drawingml/2006/table">
            <a:tbl>
              <a:tblPr/>
              <a:tblGrid>
                <a:gridCol w="2233017"/>
                <a:gridCol w="2491383"/>
              </a:tblGrid>
              <a:tr h="4114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Class 1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&gt;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0.421 mm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Class 2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0.290 –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0.420 mm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Class 3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0.188 –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0.289 mm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Non-standard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&lt;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0.187 mm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371600" y="336572"/>
          <a:ext cx="6400798" cy="5607028"/>
        </p:xfrm>
        <a:graphic>
          <a:graphicData uri="http://schemas.openxmlformats.org/drawingml/2006/table">
            <a:tbl>
              <a:tblPr/>
              <a:tblGrid>
                <a:gridCol w="1351443"/>
                <a:gridCol w="1346495"/>
                <a:gridCol w="915813"/>
                <a:gridCol w="1426526"/>
                <a:gridCol w="1360521"/>
              </a:tblGrid>
              <a:tr h="36102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Calibri"/>
                          <a:ea typeface="Calibri"/>
                          <a:cs typeface="Calibri"/>
                        </a:rPr>
                        <a:t>Trichogramma</a:t>
                      </a: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 spp.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Host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Host Egg (mm</a:t>
                      </a:r>
                      <a:r>
                        <a:rPr lang="en-US" sz="1200" baseline="30000" dirty="0">
                          <a:latin typeface="Calibri"/>
                          <a:ea typeface="Calibri"/>
                          <a:cs typeface="Calibri"/>
                        </a:rPr>
                        <a:t>3</a:t>
                      </a: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Calibri"/>
                          <a:ea typeface="Calibri"/>
                          <a:cs typeface="Calibri"/>
                        </a:rPr>
                        <a:t>Trichogramma</a:t>
                      </a: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/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Host Egg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Calibri"/>
                          <a:ea typeface="Calibri"/>
                          <a:cs typeface="Calibri"/>
                        </a:rPr>
                        <a:t>Trichogramma</a:t>
                      </a: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 Length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452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200" i="1" dirty="0" err="1">
                          <a:latin typeface="Calibri"/>
                          <a:ea typeface="Calibri"/>
                          <a:cs typeface="Calibri"/>
                        </a:rPr>
                        <a:t>evanescens</a:t>
                      </a: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,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 err="1">
                          <a:latin typeface="Calibri"/>
                          <a:ea typeface="Calibri"/>
                          <a:cs typeface="Calibri"/>
                        </a:rPr>
                        <a:t>pintoi</a:t>
                      </a: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, </a:t>
                      </a:r>
                      <a:r>
                        <a:rPr lang="en-US" sz="1200" i="1" dirty="0" err="1">
                          <a:latin typeface="Calibri"/>
                          <a:ea typeface="Calibri"/>
                          <a:cs typeface="Calibri"/>
                        </a:rPr>
                        <a:t>maidis</a:t>
                      </a: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, </a:t>
                      </a:r>
                      <a:r>
                        <a:rPr lang="en-US" sz="1200" i="1" dirty="0" err="1">
                          <a:latin typeface="Calibri"/>
                          <a:ea typeface="Calibri"/>
                          <a:cs typeface="Calibri"/>
                        </a:rPr>
                        <a:t>pretiosum</a:t>
                      </a: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, </a:t>
                      </a:r>
                      <a:r>
                        <a:rPr lang="en-US" sz="1200" i="1" dirty="0" err="1">
                          <a:latin typeface="Calibri"/>
                          <a:ea typeface="Calibri"/>
                          <a:cs typeface="Calibri"/>
                        </a:rPr>
                        <a:t>minutum</a:t>
                      </a:r>
                      <a:r>
                        <a:rPr lang="en-US" sz="1200" i="1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Calibri"/>
                          <a:ea typeface="Calibri"/>
                          <a:cs typeface="Calibri"/>
                        </a:rPr>
                        <a:t>S. cerealella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0.02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1.0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0.181-0.275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Calibri"/>
                        </a:rPr>
                        <a:t>Aver</a:t>
                      </a: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. </a:t>
                      </a:r>
                      <a:r>
                        <a:rPr lang="en-US" sz="1200" dirty="0" smtClean="0">
                          <a:latin typeface="Calibri"/>
                          <a:ea typeface="Calibri"/>
                          <a:cs typeface="Calibri"/>
                        </a:rPr>
                        <a:t>0.236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Calibri"/>
                        </a:rPr>
                        <a:t>(Class 3)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653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>
                          <a:latin typeface="Calibri"/>
                          <a:ea typeface="Calibri"/>
                          <a:cs typeface="Calibri"/>
                        </a:rPr>
                        <a:t>T. </a:t>
                      </a:r>
                      <a:r>
                        <a:rPr lang="en-US" sz="1200" i="1" dirty="0" err="1">
                          <a:latin typeface="Calibri"/>
                          <a:ea typeface="Calibri"/>
                          <a:cs typeface="Calibri"/>
                        </a:rPr>
                        <a:t>brassicae</a:t>
                      </a: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,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 err="1">
                          <a:latin typeface="Calibri"/>
                          <a:ea typeface="Calibri"/>
                          <a:cs typeface="Calibri"/>
                        </a:rPr>
                        <a:t>evanescens</a:t>
                      </a:r>
                      <a:r>
                        <a:rPr lang="en-US" sz="1200" i="1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Calibri"/>
                          <a:ea typeface="Calibri"/>
                          <a:cs typeface="Calibri"/>
                        </a:rPr>
                        <a:t>E. kuehniella</a:t>
                      </a:r>
                      <a:r>
                        <a:rPr lang="en-US" sz="120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</a:rPr>
                        <a:t>0.029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</a:rPr>
                        <a:t>1.0-2.0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0.187-0.357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Aver. </a:t>
                      </a:r>
                      <a:r>
                        <a:rPr lang="en-US" sz="1200" dirty="0" smtClean="0">
                          <a:latin typeface="Calibri"/>
                          <a:ea typeface="Calibri"/>
                          <a:cs typeface="Calibri"/>
                        </a:rPr>
                        <a:t>0.311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Calibri"/>
                        </a:rPr>
                        <a:t>(Class 2)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845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 err="1">
                          <a:latin typeface="Calibri"/>
                          <a:ea typeface="Calibri"/>
                          <a:cs typeface="Calibri"/>
                        </a:rPr>
                        <a:t>evanescens</a:t>
                      </a: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, </a:t>
                      </a:r>
                      <a:r>
                        <a:rPr lang="en-US" sz="1200" i="1" dirty="0" err="1">
                          <a:latin typeface="Calibri"/>
                          <a:ea typeface="Calibri"/>
                          <a:cs typeface="Calibri"/>
                        </a:rPr>
                        <a:t>pretiosum</a:t>
                      </a: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,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 err="1">
                          <a:latin typeface="Calibri"/>
                          <a:ea typeface="Calibri"/>
                          <a:cs typeface="Calibri"/>
                        </a:rPr>
                        <a:t>minutum</a:t>
                      </a:r>
                      <a:r>
                        <a:rPr lang="en-US" sz="1200" i="1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</a:rPr>
                        <a:t>G. mellonella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</a:rPr>
                        <a:t>0.034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</a:rPr>
                        <a:t>2.0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0.239-0.357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Aver. 0.319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7306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 err="1">
                          <a:latin typeface="Calibri"/>
                          <a:ea typeface="Calibri"/>
                          <a:cs typeface="Calibri"/>
                        </a:rPr>
                        <a:t>ostriniae</a:t>
                      </a: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,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 err="1">
                          <a:latin typeface="Calibri"/>
                          <a:ea typeface="Calibri"/>
                          <a:cs typeface="Calibri"/>
                        </a:rPr>
                        <a:t>chilonis</a:t>
                      </a: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, </a:t>
                      </a:r>
                      <a:r>
                        <a:rPr lang="en-US" sz="1200" i="1" dirty="0" err="1">
                          <a:latin typeface="Calibri"/>
                          <a:ea typeface="Calibri"/>
                          <a:cs typeface="Calibri"/>
                        </a:rPr>
                        <a:t>japonicum</a:t>
                      </a: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, </a:t>
                      </a:r>
                      <a:r>
                        <a:rPr lang="en-US" sz="1200" i="1" dirty="0" err="1">
                          <a:latin typeface="Calibri"/>
                          <a:ea typeface="Calibri"/>
                          <a:cs typeface="Calibri"/>
                        </a:rPr>
                        <a:t>evanescens</a:t>
                      </a:r>
                      <a:r>
                        <a:rPr lang="en-US" sz="1200" i="1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>
                          <a:latin typeface="Calibri"/>
                          <a:ea typeface="Calibri"/>
                          <a:cs typeface="Calibri"/>
                        </a:rPr>
                        <a:t>C. </a:t>
                      </a:r>
                      <a:r>
                        <a:rPr lang="en-US" sz="1200" i="1" dirty="0" err="1">
                          <a:latin typeface="Calibri"/>
                          <a:ea typeface="Calibri"/>
                          <a:cs typeface="Calibri"/>
                        </a:rPr>
                        <a:t>cephlonica</a:t>
                      </a:r>
                      <a:r>
                        <a:rPr lang="en-US" sz="1200" i="1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</a:rPr>
                        <a:t>2.0-3.0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0.290-0.405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Aver. </a:t>
                      </a:r>
                      <a:r>
                        <a:rPr lang="en-US" sz="1200" dirty="0" smtClean="0">
                          <a:latin typeface="Calibri"/>
                          <a:ea typeface="Calibri"/>
                          <a:cs typeface="Calibri"/>
                        </a:rPr>
                        <a:t>0.332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Calibri"/>
                        </a:rPr>
                        <a:t>(Class 1)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7306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 err="1">
                          <a:latin typeface="Calibri"/>
                          <a:ea typeface="Calibri"/>
                          <a:cs typeface="Calibri"/>
                        </a:rPr>
                        <a:t>T.evanescens</a:t>
                      </a:r>
                      <a:r>
                        <a:rPr lang="en-US" sz="1200" i="1" dirty="0">
                          <a:latin typeface="Calibri"/>
                          <a:ea typeface="Calibri"/>
                          <a:cs typeface="Calibri"/>
                        </a:rPr>
                        <a:t>,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 err="1">
                          <a:latin typeface="Calibri"/>
                          <a:ea typeface="Calibri"/>
                          <a:cs typeface="Calibri"/>
                        </a:rPr>
                        <a:t>pretiosum</a:t>
                      </a:r>
                      <a:r>
                        <a:rPr lang="en-US" sz="1200" i="1" dirty="0">
                          <a:latin typeface="Calibri"/>
                          <a:ea typeface="Calibri"/>
                          <a:cs typeface="Calibri"/>
                        </a:rPr>
                        <a:t>,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 err="1">
                          <a:latin typeface="Calibri"/>
                          <a:ea typeface="Calibri"/>
                          <a:cs typeface="Calibri"/>
                        </a:rPr>
                        <a:t>minutum</a:t>
                      </a:r>
                      <a:r>
                        <a:rPr lang="en-US" sz="1200" i="1" dirty="0">
                          <a:latin typeface="Calibri"/>
                          <a:ea typeface="Calibri"/>
                          <a:cs typeface="Calibri"/>
                        </a:rPr>
                        <a:t>, 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 err="1">
                          <a:latin typeface="Calibri"/>
                          <a:ea typeface="Calibri"/>
                          <a:cs typeface="Calibri"/>
                        </a:rPr>
                        <a:t>brassicae</a:t>
                      </a:r>
                      <a:r>
                        <a:rPr lang="en-US" sz="1200" i="1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Calibri"/>
                          <a:ea typeface="Calibri"/>
                          <a:cs typeface="Calibri"/>
                        </a:rPr>
                        <a:t>H. zea</a:t>
                      </a:r>
                      <a:r>
                        <a:rPr lang="en-US" sz="120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</a:rPr>
                        <a:t>0.09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2.0-4.0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0.310-0.425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Aver. 0.393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5845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 err="1">
                          <a:latin typeface="Calibri"/>
                          <a:ea typeface="Calibri"/>
                          <a:cs typeface="Calibri"/>
                        </a:rPr>
                        <a:t>evanescens</a:t>
                      </a: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, </a:t>
                      </a:r>
                      <a:r>
                        <a:rPr lang="en-US" sz="1200" i="1" dirty="0" err="1">
                          <a:latin typeface="Calibri"/>
                          <a:ea typeface="Calibri"/>
                          <a:cs typeface="Calibri"/>
                        </a:rPr>
                        <a:t>pretiosum</a:t>
                      </a: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,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 err="1">
                          <a:latin typeface="Calibri"/>
                          <a:ea typeface="Calibri"/>
                          <a:cs typeface="Calibri"/>
                        </a:rPr>
                        <a:t>minutum</a:t>
                      </a:r>
                      <a:r>
                        <a:rPr lang="en-US" sz="1200" i="1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</a:rPr>
                        <a:t>M. sexta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1.32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</a:rPr>
                        <a:t>10.0-15.0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0.400-0.561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Calibri"/>
                        </a:rPr>
                        <a:t>Aver. 0.525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7306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 err="1">
                          <a:latin typeface="Calibri"/>
                          <a:ea typeface="Calibri"/>
                          <a:cs typeface="Calibri"/>
                        </a:rPr>
                        <a:t>T.ostriniae</a:t>
                      </a:r>
                      <a:r>
                        <a:rPr lang="en-US" sz="1200" i="1" dirty="0">
                          <a:latin typeface="Calibri"/>
                          <a:ea typeface="Calibri"/>
                          <a:cs typeface="Calibri"/>
                        </a:rPr>
                        <a:t>,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 err="1">
                          <a:latin typeface="Calibri"/>
                          <a:ea typeface="Calibri"/>
                          <a:cs typeface="Calibri"/>
                        </a:rPr>
                        <a:t>evanescens</a:t>
                      </a:r>
                      <a:r>
                        <a:rPr lang="en-US" sz="1200" i="1" dirty="0">
                          <a:latin typeface="Calibri"/>
                          <a:ea typeface="Calibri"/>
                          <a:cs typeface="Calibri"/>
                        </a:rPr>
                        <a:t>,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 err="1">
                          <a:latin typeface="Calibri"/>
                          <a:ea typeface="Calibri"/>
                          <a:cs typeface="Calibri"/>
                        </a:rPr>
                        <a:t>pretiosum</a:t>
                      </a:r>
                      <a:r>
                        <a:rPr lang="en-US" sz="1200" i="1" dirty="0">
                          <a:latin typeface="Calibri"/>
                          <a:ea typeface="Calibri"/>
                          <a:cs typeface="Calibri"/>
                        </a:rPr>
                        <a:t>,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 err="1">
                          <a:latin typeface="Calibri"/>
                          <a:ea typeface="Calibri"/>
                          <a:cs typeface="Calibri"/>
                        </a:rPr>
                        <a:t>cacoeciae</a:t>
                      </a:r>
                      <a:r>
                        <a:rPr lang="en-US" sz="1200" i="1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Calibri"/>
                          <a:ea typeface="Calibri"/>
                          <a:cs typeface="Calibri"/>
                        </a:rPr>
                        <a:t>Samia cynthia ricini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</a:rPr>
                        <a:t>27.0-60.0;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</a:rPr>
                        <a:t>Optimal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</a:rPr>
                        <a:t>25.0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845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 err="1">
                          <a:latin typeface="Calibri"/>
                          <a:ea typeface="Calibri"/>
                          <a:cs typeface="Calibri"/>
                        </a:rPr>
                        <a:t>dendrolimi</a:t>
                      </a:r>
                      <a:r>
                        <a:rPr lang="en-US" sz="1200" i="1" dirty="0">
                          <a:latin typeface="Calibri"/>
                          <a:ea typeface="Calibri"/>
                          <a:cs typeface="Calibri"/>
                        </a:rPr>
                        <a:t>,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 err="1">
                          <a:latin typeface="Calibri"/>
                          <a:ea typeface="Calibri"/>
                          <a:cs typeface="Calibri"/>
                        </a:rPr>
                        <a:t>chilonis</a:t>
                      </a:r>
                      <a:r>
                        <a:rPr lang="en-US" sz="1200" i="1" dirty="0">
                          <a:latin typeface="Calibri"/>
                          <a:ea typeface="Calibri"/>
                          <a:cs typeface="Calibri"/>
                        </a:rPr>
                        <a:t>, 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 err="1">
                          <a:latin typeface="Calibri"/>
                          <a:ea typeface="Calibri"/>
                          <a:cs typeface="Calibri"/>
                        </a:rPr>
                        <a:t>closterae</a:t>
                      </a:r>
                      <a:r>
                        <a:rPr lang="en-US" sz="1200" i="1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 err="1">
                          <a:latin typeface="Calibri"/>
                          <a:ea typeface="Calibri"/>
                          <a:cs typeface="Calibri"/>
                        </a:rPr>
                        <a:t>Antheraea</a:t>
                      </a:r>
                      <a:r>
                        <a:rPr lang="en-US" sz="1200" i="1" dirty="0">
                          <a:latin typeface="Calibri"/>
                          <a:ea typeface="Calibri"/>
                          <a:cs typeface="Calibri"/>
                        </a:rPr>
                        <a:t>. </a:t>
                      </a:r>
                      <a:r>
                        <a:rPr lang="en-US" sz="1200" i="1" dirty="0" err="1">
                          <a:latin typeface="Calibri"/>
                          <a:ea typeface="Calibri"/>
                          <a:cs typeface="Calibri"/>
                        </a:rPr>
                        <a:t>pernyi</a:t>
                      </a:r>
                      <a:r>
                        <a:rPr lang="en-US" sz="1200" i="1" dirty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</a:rPr>
                        <a:t>50.0-260.0;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</a:rPr>
                        <a:t>Optimal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</a:rPr>
                        <a:t>60.0-80.0.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24000" y="1676400"/>
          <a:ext cx="5943600" cy="4267199"/>
        </p:xfrm>
        <a:graphic>
          <a:graphicData uri="http://schemas.openxmlformats.org/drawingml/2006/table">
            <a:tbl>
              <a:tblPr/>
              <a:tblGrid>
                <a:gridCol w="2971800"/>
                <a:gridCol w="2971800"/>
              </a:tblGrid>
              <a:tr h="69850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alibri"/>
                          <a:ea typeface="Calibri"/>
                          <a:cs typeface="Calibri"/>
                        </a:rPr>
                        <a:t>Body </a:t>
                      </a:r>
                      <a:r>
                        <a:rPr lang="en-US" sz="2800" dirty="0">
                          <a:latin typeface="Calibri"/>
                          <a:ea typeface="Calibri"/>
                          <a:cs typeface="Calibri"/>
                        </a:rPr>
                        <a:t>Length (mm)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alibri"/>
                          <a:ea typeface="Calibri"/>
                          <a:cs typeface="Calibri"/>
                        </a:rPr>
                        <a:t>Eggs/Female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43201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i="1" dirty="0" err="1" smtClean="0">
                          <a:latin typeface="Calibri"/>
                          <a:ea typeface="Calibri"/>
                          <a:cs typeface="Calibri"/>
                        </a:rPr>
                        <a:t>Sitotroga</a:t>
                      </a:r>
                      <a:r>
                        <a:rPr lang="en-US" sz="2800" i="1" dirty="0" smtClean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2800" i="1" dirty="0" err="1">
                          <a:latin typeface="Calibri"/>
                          <a:ea typeface="Calibri"/>
                          <a:cs typeface="Calibri"/>
                        </a:rPr>
                        <a:t>cerealella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44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alibri"/>
                          <a:ea typeface="Calibri"/>
                          <a:cs typeface="Calibri"/>
                        </a:rPr>
                        <a:t>0.199±0.005a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alibri"/>
                          <a:ea typeface="Calibri"/>
                          <a:cs typeface="Calibri"/>
                        </a:rPr>
                        <a:t>18.4±9.0a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93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alibri"/>
                          <a:ea typeface="Calibri"/>
                          <a:cs typeface="Calibri"/>
                        </a:rPr>
                        <a:t>0.291±0.005b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alibri"/>
                          <a:ea typeface="Calibri"/>
                          <a:cs typeface="Calibri"/>
                        </a:rPr>
                        <a:t>25.0±0.7b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28304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i="1" dirty="0" err="1" smtClean="0">
                          <a:latin typeface="Calibri"/>
                          <a:ea typeface="Calibri"/>
                          <a:cs typeface="Calibri"/>
                        </a:rPr>
                        <a:t>Helicoverpa</a:t>
                      </a:r>
                      <a:r>
                        <a:rPr lang="en-US" sz="2800" i="1" dirty="0" smtClean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2800" i="1" dirty="0" err="1">
                          <a:latin typeface="Calibri"/>
                          <a:ea typeface="Calibri"/>
                          <a:cs typeface="Calibri"/>
                        </a:rPr>
                        <a:t>zea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67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alibri"/>
                          <a:ea typeface="Calibri"/>
                          <a:cs typeface="Calibri"/>
                        </a:rPr>
                        <a:t>0.313±0.004a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alibri"/>
                          <a:ea typeface="Calibri"/>
                          <a:cs typeface="Calibri"/>
                        </a:rPr>
                        <a:t>26.2±0.7a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67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alibri"/>
                          <a:ea typeface="Calibri"/>
                          <a:cs typeface="Calibri"/>
                        </a:rPr>
                        <a:t>0.461±0.005b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alibri"/>
                          <a:ea typeface="Calibri"/>
                          <a:cs typeface="Calibri"/>
                        </a:rPr>
                        <a:t>35.2±1.1b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152400"/>
            <a:ext cx="71628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44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44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Size and Fecundity of </a:t>
            </a:r>
            <a:r>
              <a:rPr lang="en-US" sz="4400" i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T. </a:t>
            </a:r>
            <a:r>
              <a:rPr lang="en-US" sz="4400" i="1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minutum</a:t>
            </a:r>
            <a:r>
              <a:rPr lang="en-US" sz="4400" i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44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Females Reared on Two Hosts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80" name="Group 72"/>
          <p:cNvGraphicFramePr>
            <a:graphicFrameLocks noGrp="1"/>
          </p:cNvGraphicFramePr>
          <p:nvPr>
            <p:ph idx="1"/>
          </p:nvPr>
        </p:nvGraphicFramePr>
        <p:xfrm>
          <a:off x="228600" y="1219200"/>
          <a:ext cx="8763000" cy="4523416"/>
        </p:xfrm>
        <a:graphic>
          <a:graphicData uri="http://schemas.openxmlformats.org/drawingml/2006/table">
            <a:tbl>
              <a:tblPr/>
              <a:tblGrid>
                <a:gridCol w="2115207"/>
                <a:gridCol w="4003784"/>
                <a:gridCol w="2644009"/>
              </a:tblGrid>
              <a:tr h="4450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Host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Production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Costs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3351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S. 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cerealella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(in former USSR)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Increased from 4.5 to 9.4 g eggs S. c./kg of barley kernels; 4-5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millionn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Trichogramma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/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day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Labor to produce 100,000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S. 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cerealella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eggs ranged 0.14-0.27 man-h 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41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S. 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cerealella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(in the USA)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Increased from 6.0 to 12.0 g eggs S. c./kg of wheat kernels; 5 million 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Trichogramma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/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day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Labor required per production 100,000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S. 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cerealella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eggs 0.239 man-h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2974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E. 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Kuehniella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on mixture of 40% wheat &amp; 60% corn flour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Increased from 3.1 to 7.6 g eggs E. k./kg of diet; about 3.5 million 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Trichogramma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/day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Reduced labor from 0.44 to 0.1 man-h/  100,000 E. k. eggs.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150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40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Cost of Producing </a:t>
            </a:r>
            <a:r>
              <a:rPr lang="en-US" sz="4000" b="1" i="1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Trichogramma</a:t>
            </a:r>
            <a:r>
              <a:rPr lang="en-US" sz="40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on Different </a:t>
            </a:r>
            <a:r>
              <a:rPr lang="en-US" sz="4000" b="1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Factitous</a:t>
            </a:r>
            <a:r>
              <a:rPr lang="en-US" sz="40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Hosts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136" name="Group 80"/>
          <p:cNvGraphicFramePr>
            <a:graphicFrameLocks noGrp="1"/>
          </p:cNvGraphicFramePr>
          <p:nvPr/>
        </p:nvGraphicFramePr>
        <p:xfrm>
          <a:off x="228600" y="1600200"/>
          <a:ext cx="8686800" cy="3581400"/>
        </p:xfrm>
        <a:graphic>
          <a:graphicData uri="http://schemas.openxmlformats.org/drawingml/2006/table">
            <a:tbl>
              <a:tblPr/>
              <a:tblGrid>
                <a:gridCol w="2895600"/>
                <a:gridCol w="3505200"/>
                <a:gridCol w="2286000"/>
              </a:tblGrid>
              <a:tr h="4253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Host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Production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Costs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1342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C. 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cephalonica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on 90% wheat bran, 5% soybean,  and 5% corn flour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Increased to 10 g eggs C.c./kg of diet; 3.0 million 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Trichogramma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/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day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218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A. 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pernyi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 newly developed extractor can squeeze about 20,000 females/day and yield 120-130 kg of A. p. eggs/280 million 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Trichogramma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/day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This device replaces more than 20 workers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44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44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Cost of Producing </a:t>
            </a:r>
            <a:r>
              <a:rPr lang="en-US" sz="4400" i="1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Trichogramma</a:t>
            </a:r>
            <a:r>
              <a:rPr lang="en-US" sz="44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on Different </a:t>
            </a:r>
            <a:r>
              <a:rPr lang="en-US" sz="4400" dirty="0" err="1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Factitous</a:t>
            </a:r>
            <a:r>
              <a:rPr lang="en-US" sz="44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Hosts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4529</TotalTime>
  <Words>1518</Words>
  <Application>Microsoft Office PowerPoint</Application>
  <PresentationFormat>On-screen Show (4:3)</PresentationFormat>
  <Paragraphs>356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Concourse</vt:lpstr>
      <vt:lpstr>Increasing Production of Trichogramma by Substituting Artificial Diets for Factitious Host Eggs</vt:lpstr>
      <vt:lpstr>Mass Rearing Trichogramma  on Factitious Hosts</vt:lpstr>
      <vt:lpstr>Slide 3</vt:lpstr>
      <vt:lpstr>Alternative Factitious Hosts</vt:lpstr>
      <vt:lpstr>Trichogramma Body Length Classes</vt:lpstr>
      <vt:lpstr>Slide 6</vt:lpstr>
      <vt:lpstr> Size and Fecundity of T. minutum Females Reared on Two Hosts  </vt:lpstr>
      <vt:lpstr>Cost of Producing Trichogramma on Different Factitous Hosts</vt:lpstr>
      <vt:lpstr> Cost of Producing Trichogramma on Different Factitous Hosts </vt:lpstr>
      <vt:lpstr>Slide 10</vt:lpstr>
      <vt:lpstr>Artificial Diet and Automated In Vitro Rearing of Trichogramma</vt:lpstr>
      <vt:lpstr> The Diet for Trichogramma  In Vitro Rearing  </vt:lpstr>
      <vt:lpstr>Slide 13</vt:lpstr>
      <vt:lpstr>Mass Production of Artificial  Host Egg Cards</vt:lpstr>
      <vt:lpstr>T. minutum and T. pretiosum Reared In Vivo and In Vitro for 10 Generations </vt:lpstr>
      <vt:lpstr>Slide 16</vt:lpstr>
      <vt:lpstr>Slide 17</vt:lpstr>
      <vt:lpstr>Streached Plastic Artificial Eggs (SPAEs) </vt:lpstr>
      <vt:lpstr> Materials Applied to Exterior of SPAEs and Oviposition by T. pretiosum  </vt:lpstr>
      <vt:lpstr> Oviposition in SPAEs by T. minutum Females Reared on Different Hosts  </vt:lpstr>
      <vt:lpstr>  Quality Control Device for Trichogramma    </vt:lpstr>
      <vt:lpstr> Quality Control Characteristics for Stock and Marketable Trichogramma  </vt:lpstr>
      <vt:lpstr>Future Advancements in Artificial Diets for Mass Rearing Trichogramma</vt:lpstr>
    </vt:vector>
  </TitlesOfParts>
  <Company>USDA/ARS-APMRU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Increasing Production of Beneficial Insects from Factitious Hosts to Artificial Diet  S. M. Greenberg1 and N. C. Leppla2</dc:title>
  <dc:creator>Sasha Greenberg</dc:creator>
  <cp:lastModifiedBy>Andy</cp:lastModifiedBy>
  <cp:revision>159</cp:revision>
  <dcterms:created xsi:type="dcterms:W3CDTF">2010-06-22T19:37:21Z</dcterms:created>
  <dcterms:modified xsi:type="dcterms:W3CDTF">2010-11-15T15:11:44Z</dcterms:modified>
</cp:coreProperties>
</file>