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804" r:id="rId11"/>
    <p:sldMasterId id="2147483817" r:id="rId12"/>
    <p:sldMasterId id="2147483830" r:id="rId13"/>
  </p:sldMasterIdLst>
  <p:notesMasterIdLst>
    <p:notesMasterId r:id="rId42"/>
  </p:notesMasterIdLst>
  <p:handoutMasterIdLst>
    <p:handoutMasterId r:id="rId43"/>
  </p:handoutMasterIdLst>
  <p:sldIdLst>
    <p:sldId id="265" r:id="rId14"/>
    <p:sldId id="263" r:id="rId15"/>
    <p:sldId id="285" r:id="rId16"/>
    <p:sldId id="286" r:id="rId17"/>
    <p:sldId id="291" r:id="rId18"/>
    <p:sldId id="287" r:id="rId19"/>
    <p:sldId id="292" r:id="rId20"/>
    <p:sldId id="307" r:id="rId21"/>
    <p:sldId id="306" r:id="rId22"/>
    <p:sldId id="308" r:id="rId23"/>
    <p:sldId id="268" r:id="rId24"/>
    <p:sldId id="276" r:id="rId25"/>
    <p:sldId id="269" r:id="rId26"/>
    <p:sldId id="270" r:id="rId27"/>
    <p:sldId id="282" r:id="rId28"/>
    <p:sldId id="283" r:id="rId29"/>
    <p:sldId id="284" r:id="rId30"/>
    <p:sldId id="271" r:id="rId31"/>
    <p:sldId id="298" r:id="rId32"/>
    <p:sldId id="273" r:id="rId33"/>
    <p:sldId id="274" r:id="rId34"/>
    <p:sldId id="279" r:id="rId35"/>
    <p:sldId id="299" r:id="rId36"/>
    <p:sldId id="304" r:id="rId37"/>
    <p:sldId id="305" r:id="rId38"/>
    <p:sldId id="295" r:id="rId39"/>
    <p:sldId id="280" r:id="rId40"/>
    <p:sldId id="28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8FC74"/>
    <a:srgbClr val="59FC2C"/>
    <a:srgbClr val="41CF41"/>
    <a:srgbClr val="66FF66"/>
    <a:srgbClr val="33CC33"/>
    <a:srgbClr val="00CC00"/>
    <a:srgbClr val="000000"/>
    <a:srgbClr val="010F91"/>
    <a:srgbClr val="003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992" y="-60"/>
      </p:cViewPr>
      <p:guideLst>
        <p:guide orient="horz" pos="2160"/>
        <p:guide pos="2880"/>
      </p:guideLst>
    </p:cSldViewPr>
  </p:slideViewPr>
  <p:notesTextViewPr>
    <p:cViewPr>
      <p:scale>
        <a:sx n="1" d="1"/>
        <a:sy n="1" d="1"/>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3C6A948-9438-4EFF-BBDA-9F90C258CE4C}" type="datetimeFigureOut">
              <a:rPr lang="en-US" smtClean="0"/>
              <a:t>6/3/2015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08F187C-C80A-4656-AE3D-1E40D891044E}" type="slidenum">
              <a:rPr lang="en-US" smtClean="0"/>
              <a:t>‹#›</a:t>
            </a:fld>
            <a:endParaRPr lang="en-US"/>
          </a:p>
        </p:txBody>
      </p:sp>
    </p:spTree>
    <p:extLst>
      <p:ext uri="{BB962C8B-B14F-4D97-AF65-F5344CB8AC3E}">
        <p14:creationId xmlns:p14="http://schemas.microsoft.com/office/powerpoint/2010/main" val="23046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B7B579-6A3C-4F2D-A729-DBA222B2F26A}" type="datetimeFigureOut">
              <a:rPr lang="en-US" smtClean="0"/>
              <a:t>6/3/2015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9B07BB-FB87-4D73-B7FA-81DDE01BCC53}" type="slidenum">
              <a:rPr lang="en-US" smtClean="0"/>
              <a:t>‹#›</a:t>
            </a:fld>
            <a:endParaRPr lang="en-US"/>
          </a:p>
        </p:txBody>
      </p:sp>
    </p:spTree>
    <p:extLst>
      <p:ext uri="{BB962C8B-B14F-4D97-AF65-F5344CB8AC3E}">
        <p14:creationId xmlns:p14="http://schemas.microsoft.com/office/powerpoint/2010/main" val="417926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521CF-B3A4-4F93-A9C0-7F42E7A601A1}" type="slidenum">
              <a:rPr lang="en-US">
                <a:solidFill>
                  <a:prstClr val="black"/>
                </a:solidFill>
              </a:rPr>
              <a:pPr/>
              <a:t>23</a:t>
            </a:fld>
            <a:endParaRPr lang="en-US">
              <a:solidFill>
                <a:prstClr val="black"/>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72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667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3019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5223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2464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4976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8246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3773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3591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7520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3686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42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0959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5399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1618" name="Group 2"/>
          <p:cNvGrpSpPr>
            <a:grpSpLocks/>
          </p:cNvGrpSpPr>
          <p:nvPr/>
        </p:nvGrpSpPr>
        <p:grpSpPr bwMode="auto">
          <a:xfrm>
            <a:off x="0" y="0"/>
            <a:ext cx="9144000" cy="6856413"/>
            <a:chOff x="0" y="0"/>
            <a:chExt cx="5760" cy="4319"/>
          </a:xfrm>
        </p:grpSpPr>
        <p:sp>
          <p:nvSpPr>
            <p:cNvPr id="1116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16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16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111655" name="Group 39"/>
            <p:cNvGrpSpPr>
              <a:grpSpLocks/>
            </p:cNvGrpSpPr>
            <p:nvPr userDrawn="1"/>
          </p:nvGrpSpPr>
          <p:grpSpPr bwMode="auto">
            <a:xfrm>
              <a:off x="0" y="1632"/>
              <a:ext cx="5758" cy="1858"/>
              <a:chOff x="0" y="1632"/>
              <a:chExt cx="5758" cy="1858"/>
            </a:xfrm>
          </p:grpSpPr>
          <p:sp>
            <p:nvSpPr>
              <p:cNvPr id="1116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11165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116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111660"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11661"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11662" name="Rectangle 46"/>
          <p:cNvSpPr>
            <a:spLocks noGrp="1" noChangeArrowheads="1"/>
          </p:cNvSpPr>
          <p:nvPr>
            <p:ph type="sldNum" sz="quarter" idx="4"/>
          </p:nvPr>
        </p:nvSpPr>
        <p:spPr/>
        <p:txBody>
          <a:bodyPr/>
          <a:lstStyle>
            <a:lvl1pPr>
              <a:defRPr/>
            </a:lvl1pPr>
          </a:lstStyle>
          <a:p>
            <a:fld id="{FC2A1506-91AA-4BBC-98D9-9DFD1BD3E79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499652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D5E5-873F-4ACC-AB30-3951C3C4D4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651362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6963E4D-D2B0-4A3B-998B-8B5961E72ED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820076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1992F57-EE83-43FB-A550-89D2C9573F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439721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EDCC735-C952-4003-A7DC-5499CE87B04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400377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0300E1B-F4E0-4749-B94C-ECF9F254A77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585994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AEEA673-1F10-4E8F-AE95-54AC5D65BBE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6165038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E5121FC-B1CB-443A-8B9C-83E8900F898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492218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27F80AA-D3C1-41E4-ADD2-EE85B68D4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57216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8118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9F57F3-B966-4F4A-ABB4-3BB0C1F8EA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4993151"/>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5735D08-C972-47F3-A453-69A8853DA4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19720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82DFD8BE-289C-4452-83B0-657B850758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3429393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1618" name="Group 2"/>
          <p:cNvGrpSpPr>
            <a:grpSpLocks/>
          </p:cNvGrpSpPr>
          <p:nvPr/>
        </p:nvGrpSpPr>
        <p:grpSpPr bwMode="auto">
          <a:xfrm>
            <a:off x="0" y="0"/>
            <a:ext cx="9144000" cy="6856413"/>
            <a:chOff x="0" y="0"/>
            <a:chExt cx="5760" cy="4319"/>
          </a:xfrm>
        </p:grpSpPr>
        <p:sp>
          <p:nvSpPr>
            <p:cNvPr id="1116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16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16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111655" name="Group 39"/>
            <p:cNvGrpSpPr>
              <a:grpSpLocks/>
            </p:cNvGrpSpPr>
            <p:nvPr userDrawn="1"/>
          </p:nvGrpSpPr>
          <p:grpSpPr bwMode="auto">
            <a:xfrm>
              <a:off x="0" y="1632"/>
              <a:ext cx="5758" cy="1858"/>
              <a:chOff x="0" y="1632"/>
              <a:chExt cx="5758" cy="1858"/>
            </a:xfrm>
          </p:grpSpPr>
          <p:sp>
            <p:nvSpPr>
              <p:cNvPr id="1116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11165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116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111660"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11661"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11662" name="Rectangle 46"/>
          <p:cNvSpPr>
            <a:spLocks noGrp="1" noChangeArrowheads="1"/>
          </p:cNvSpPr>
          <p:nvPr>
            <p:ph type="sldNum" sz="quarter" idx="4"/>
          </p:nvPr>
        </p:nvSpPr>
        <p:spPr/>
        <p:txBody>
          <a:bodyPr/>
          <a:lstStyle>
            <a:lvl1pPr>
              <a:defRPr/>
            </a:lvl1pPr>
          </a:lstStyle>
          <a:p>
            <a:fld id="{FC2A1506-91AA-4BBC-98D9-9DFD1BD3E79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66610316"/>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D5E5-873F-4ACC-AB30-3951C3C4D4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462106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6963E4D-D2B0-4A3B-998B-8B5961E72ED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8076914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1992F57-EE83-43FB-A550-89D2C9573F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9593968"/>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EDCC735-C952-4003-A7DC-5499CE87B04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329765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0300E1B-F4E0-4749-B94C-ECF9F254A77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998145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AEEA673-1F10-4E8F-AE95-54AC5D65BBE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90833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27274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E5121FC-B1CB-443A-8B9C-83E8900F898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9976034"/>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27F80AA-D3C1-41E4-ADD2-EE85B68D4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05418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9F57F3-B966-4F4A-ABB4-3BB0C1F8EA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411981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5735D08-C972-47F3-A453-69A8853DA4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8283558"/>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82DFD8BE-289C-4452-83B0-657B850758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840157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1618" name="Group 2"/>
          <p:cNvGrpSpPr>
            <a:grpSpLocks/>
          </p:cNvGrpSpPr>
          <p:nvPr/>
        </p:nvGrpSpPr>
        <p:grpSpPr bwMode="auto">
          <a:xfrm>
            <a:off x="0" y="0"/>
            <a:ext cx="9144000" cy="6856413"/>
            <a:chOff x="0" y="0"/>
            <a:chExt cx="5760" cy="4319"/>
          </a:xfrm>
        </p:grpSpPr>
        <p:sp>
          <p:nvSpPr>
            <p:cNvPr id="11161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162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2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3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164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4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111655" name="Group 39"/>
            <p:cNvGrpSpPr>
              <a:grpSpLocks/>
            </p:cNvGrpSpPr>
            <p:nvPr userDrawn="1"/>
          </p:nvGrpSpPr>
          <p:grpSpPr bwMode="auto">
            <a:xfrm>
              <a:off x="0" y="1632"/>
              <a:ext cx="5758" cy="1858"/>
              <a:chOff x="0" y="1632"/>
              <a:chExt cx="5758" cy="1858"/>
            </a:xfrm>
          </p:grpSpPr>
          <p:sp>
            <p:nvSpPr>
              <p:cNvPr id="11165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165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11165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116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111660"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11661"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11662" name="Rectangle 46"/>
          <p:cNvSpPr>
            <a:spLocks noGrp="1" noChangeArrowheads="1"/>
          </p:cNvSpPr>
          <p:nvPr>
            <p:ph type="sldNum" sz="quarter" idx="4"/>
          </p:nvPr>
        </p:nvSpPr>
        <p:spPr/>
        <p:txBody>
          <a:bodyPr/>
          <a:lstStyle>
            <a:lvl1pPr>
              <a:defRPr/>
            </a:lvl1pPr>
          </a:lstStyle>
          <a:p>
            <a:fld id="{FC2A1506-91AA-4BBC-98D9-9DFD1BD3E79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458340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D5E5-873F-4ACC-AB30-3951C3C4D4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7116653"/>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6963E4D-D2B0-4A3B-998B-8B5961E72ED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677053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1992F57-EE83-43FB-A550-89D2C9573FE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0679681"/>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EDCC735-C952-4003-A7DC-5499CE87B04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815714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970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0300E1B-F4E0-4749-B94C-ECF9F254A77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872243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AEEA673-1F10-4E8F-AE95-54AC5D65BBE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44196888"/>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E5121FC-B1CB-443A-8B9C-83E8900F898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130211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27F80AA-D3C1-41E4-ADD2-EE85B68D42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042785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9F57F3-B966-4F4A-ABB4-3BB0C1F8EA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7112225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5735D08-C972-47F3-A453-69A8853DA40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98918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82DFD8BE-289C-4452-83B0-657B850758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36839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049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73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23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317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76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903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09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047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517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974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597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6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098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176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86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7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792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085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128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6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313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23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038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765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594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9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64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641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180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12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8077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819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034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38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809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763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671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65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623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21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382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275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705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81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743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262AE6-7A6C-4C6B-8564-195B166775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4090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EC2FFC-73AB-4162-B34F-C2FAC78F08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7379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72D084-457F-41FD-AF88-B3E672E173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753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634814-9F9A-4017-A7DD-BF7ABB4643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13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24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D8D7F87-4162-4FA7-829A-554F8F4498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18528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E8CC95-EF4F-4131-A57E-5E8F71429B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17726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E56190B-B902-48B5-A218-9FE4599FD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920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2BED0F-195E-4439-A028-EBB052F6E2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7877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F0D687-746E-444F-9E49-37DAB6F279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3203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5D5DAB-BAA6-4DB8-9DBD-13F7D35AE8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55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202D19-38FE-4236-B265-293FB809A0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6051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7814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065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45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606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8936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1347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433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523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576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787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599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788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6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1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863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123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7140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0882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0881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8738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3498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466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5576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9048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81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7397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017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2967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2990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895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3809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0182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6058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6547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4585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6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3.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3.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2.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3.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6" Type="http://schemas.openxmlformats.org/officeDocument/2006/relationships/image" Target="../media/image3.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2.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026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63260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grpSp>
        <p:nvGrpSpPr>
          <p:cNvPr id="110594" name="Group 2"/>
          <p:cNvGrpSpPr>
            <a:grpSpLocks/>
          </p:cNvGrpSpPr>
          <p:nvPr/>
        </p:nvGrpSpPr>
        <p:grpSpPr bwMode="auto">
          <a:xfrm>
            <a:off x="0" y="0"/>
            <a:ext cx="9144000" cy="6856413"/>
            <a:chOff x="0" y="0"/>
            <a:chExt cx="5760" cy="4319"/>
          </a:xfrm>
        </p:grpSpPr>
        <p:sp>
          <p:nvSpPr>
            <p:cNvPr id="1105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06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06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110631" name="Group 39"/>
            <p:cNvGrpSpPr>
              <a:grpSpLocks/>
            </p:cNvGrpSpPr>
            <p:nvPr userDrawn="1"/>
          </p:nvGrpSpPr>
          <p:grpSpPr bwMode="auto">
            <a:xfrm>
              <a:off x="0" y="1632"/>
              <a:ext cx="5758" cy="1858"/>
              <a:chOff x="0" y="1632"/>
              <a:chExt cx="5758" cy="1858"/>
            </a:xfrm>
          </p:grpSpPr>
          <p:sp>
            <p:nvSpPr>
              <p:cNvPr id="1106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11063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6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63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1063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1063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4BAA94EC-B9BE-49CC-A98D-D9CD71DED255}"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253646066"/>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grpSp>
        <p:nvGrpSpPr>
          <p:cNvPr id="110594" name="Group 2"/>
          <p:cNvGrpSpPr>
            <a:grpSpLocks/>
          </p:cNvGrpSpPr>
          <p:nvPr/>
        </p:nvGrpSpPr>
        <p:grpSpPr bwMode="auto">
          <a:xfrm>
            <a:off x="0" y="0"/>
            <a:ext cx="9144000" cy="6856413"/>
            <a:chOff x="0" y="0"/>
            <a:chExt cx="5760" cy="4319"/>
          </a:xfrm>
        </p:grpSpPr>
        <p:sp>
          <p:nvSpPr>
            <p:cNvPr id="1105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06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06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110631" name="Group 39"/>
            <p:cNvGrpSpPr>
              <a:grpSpLocks/>
            </p:cNvGrpSpPr>
            <p:nvPr userDrawn="1"/>
          </p:nvGrpSpPr>
          <p:grpSpPr bwMode="auto">
            <a:xfrm>
              <a:off x="0" y="1632"/>
              <a:ext cx="5758" cy="1858"/>
              <a:chOff x="0" y="1632"/>
              <a:chExt cx="5758" cy="1858"/>
            </a:xfrm>
          </p:grpSpPr>
          <p:sp>
            <p:nvSpPr>
              <p:cNvPr id="1106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11063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6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63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1063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1063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4BAA94EC-B9BE-49CC-A98D-D9CD71DED255}"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2477311464"/>
      </p:ext>
    </p:extLst>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grpSp>
        <p:nvGrpSpPr>
          <p:cNvPr id="110594" name="Group 2"/>
          <p:cNvGrpSpPr>
            <a:grpSpLocks/>
          </p:cNvGrpSpPr>
          <p:nvPr/>
        </p:nvGrpSpPr>
        <p:grpSpPr bwMode="auto">
          <a:xfrm>
            <a:off x="0" y="0"/>
            <a:ext cx="9144000" cy="6856413"/>
            <a:chOff x="0" y="0"/>
            <a:chExt cx="5760" cy="4319"/>
          </a:xfrm>
        </p:grpSpPr>
        <p:sp>
          <p:nvSpPr>
            <p:cNvPr id="1105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5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06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fontAlgn="base" hangingPunct="0">
                <a:spcBef>
                  <a:spcPct val="0"/>
                </a:spcBef>
                <a:spcAft>
                  <a:spcPct val="0"/>
                </a:spcAft>
              </a:pPr>
              <a:endParaRPr lang="en-US">
                <a:solidFill>
                  <a:srgbClr val="FFFFFF"/>
                </a:solidFill>
              </a:endParaRPr>
            </a:p>
          </p:txBody>
        </p:sp>
        <p:sp>
          <p:nvSpPr>
            <p:cNvPr id="1106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nvGrpSpPr>
            <p:cNvPr id="110631" name="Group 39"/>
            <p:cNvGrpSpPr>
              <a:grpSpLocks/>
            </p:cNvGrpSpPr>
            <p:nvPr userDrawn="1"/>
          </p:nvGrpSpPr>
          <p:grpSpPr bwMode="auto">
            <a:xfrm>
              <a:off x="0" y="1632"/>
              <a:ext cx="5758" cy="1858"/>
              <a:chOff x="0" y="1632"/>
              <a:chExt cx="5758" cy="1858"/>
            </a:xfrm>
          </p:grpSpPr>
          <p:sp>
            <p:nvSpPr>
              <p:cNvPr id="1106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sp>
            <p:nvSpPr>
              <p:cNvPr id="1106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endParaRPr>
              </a:p>
            </p:txBody>
          </p:sp>
        </p:grpSp>
      </p:grpSp>
      <p:sp>
        <p:nvSpPr>
          <p:cNvPr id="11063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6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63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1063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endParaRPr>
          </a:p>
        </p:txBody>
      </p:sp>
      <p:sp>
        <p:nvSpPr>
          <p:cNvPr id="11063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4BAA94EC-B9BE-49CC-A98D-D9CD71DED255}"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588343963"/>
      </p:ext>
    </p:extLst>
  </p:cSld>
  <p:clrMap bg1="dk2" tx1="lt1" bg2="dk1"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87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1500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7935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20993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1C69F02A-F909-4487-BE61-DD5A94BDBBF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410700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144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8903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010F91"/>
            </a:gs>
            <a:gs pos="100000">
              <a:srgbClr val="0066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F38A9-A2DB-4085-9A4E-274437D48980}" type="datetimeFigureOut">
              <a:rPr lang="en-US" smtClean="0">
                <a:solidFill>
                  <a:prstClr val="black">
                    <a:tint val="75000"/>
                  </a:prstClr>
                </a:solidFill>
              </a:rPr>
              <a:pPr/>
              <a:t>6/3/2015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7935C-245B-4D0F-B7D6-5BBF8A85D3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68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0.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Bayer+complete+Insect+Killer+active+ingredients&amp;source=images&amp;cd=&amp;cad=rja&amp;docid=7tpb7NwqHTB1LM&amp;tbnid=9mY18jaRbuya6M:&amp;ved=0CAUQjRw&amp;url=http://www.norcalreefclub.com/index.php?/topic/3424-for-those-of-you-that-buy-coral-and-dont-dip/&amp;ei=PgGuUdDfGImS9gTpm4CYBQ&amp;bvm=bv.47244034,d.eWU&amp;psig=AFQjCNHm4ePlHT1-R9ULKS4wgXWGhpV3UQ&amp;ust=1370444390194683" TargetMode="External"/><Relationship Id="rId2" Type="http://schemas.openxmlformats.org/officeDocument/2006/relationships/image" Target="../media/image16.jpeg"/><Relationship Id="rId1" Type="http://schemas.openxmlformats.org/officeDocument/2006/relationships/slideLayout" Target="../slideLayouts/slideLayout9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entnemdept.ufl.edu/creatures/main/search_common.htm" TargetMode="External"/><Relationship Id="rId7" Type="http://schemas.openxmlformats.org/officeDocument/2006/relationships/hyperlink" Target="http://entnemdept.ufl.edu/creatures/main/search_new.htm" TargetMode="External"/><Relationship Id="rId12"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51.xml"/><Relationship Id="rId6" Type="http://schemas.openxmlformats.org/officeDocument/2006/relationships/image" Target="../media/image27.jpeg"/><Relationship Id="rId11" Type="http://schemas.openxmlformats.org/officeDocument/2006/relationships/hyperlink" Target="http://entnemdept.ufl.edu/creatures/main/search_higher.htm" TargetMode="External"/><Relationship Id="rId5" Type="http://schemas.openxmlformats.org/officeDocument/2006/relationships/hyperlink" Target="http://entnemdept.ufl.edu/creatures/main/search_scientific.htm" TargetMode="External"/><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hyperlink" Target="http://entnemdept.ufl.edu/creatures/main/search_crop.ht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29.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6.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14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4.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76200" y="228600"/>
            <a:ext cx="9220200" cy="2209800"/>
          </a:xfrm>
          <a:prstGeom prst="rect">
            <a:avLst/>
          </a:prstGeom>
          <a:noFill/>
          <a:ln w="9525">
            <a:noFill/>
            <a:miter lim="800000"/>
            <a:headEnd/>
            <a:tailEnd/>
          </a:ln>
          <a:effectLst/>
        </p:spPr>
        <p:txBody>
          <a:bodyPr anchor="ctr"/>
          <a:lstStyle/>
          <a:p>
            <a:pPr algn="ctr"/>
            <a:r>
              <a:rPr lang="en-US" sz="4400" b="1" i="1" dirty="0" smtClean="0">
                <a:solidFill>
                  <a:srgbClr val="00FF00"/>
                </a:solidFill>
                <a:effectLst>
                  <a:outerShdw blurRad="38100" dist="38100" dir="2700000" algn="tl">
                    <a:srgbClr val="000000">
                      <a:alpha val="43137"/>
                    </a:srgbClr>
                  </a:outerShdw>
                </a:effectLst>
                <a:latin typeface="Lucida Bright" panose="02040602050505020304" pitchFamily="18" charset="0"/>
              </a:rPr>
              <a:t>Learning </a:t>
            </a:r>
            <a:r>
              <a:rPr lang="en-US" sz="4400" b="1" i="1" dirty="0" smtClean="0">
                <a:solidFill>
                  <a:srgbClr val="00FF00"/>
                </a:solidFill>
                <a:effectLst>
                  <a:outerShdw blurRad="38100" dist="38100" dir="2700000" algn="tl">
                    <a:srgbClr val="000000">
                      <a:alpha val="43137"/>
                    </a:srgbClr>
                  </a:outerShdw>
                </a:effectLst>
                <a:latin typeface="Lucida Bright" panose="02040602050505020304" pitchFamily="18" charset="0"/>
              </a:rPr>
              <a:t>About IPM and its Role in Pest</a:t>
            </a:r>
            <a:r>
              <a:rPr lang="en-US" sz="4400" b="1" i="1" dirty="0" smtClean="0">
                <a:solidFill>
                  <a:srgbClr val="00FF00"/>
                </a:solidFill>
                <a:effectLst>
                  <a:outerShdw blurRad="38100" dist="38100" dir="2700000" algn="tl">
                    <a:srgbClr val="000000">
                      <a:alpha val="43137"/>
                    </a:srgbClr>
                  </a:outerShdw>
                </a:effectLst>
                <a:latin typeface="Lucida Bright" panose="02040602050505020304" pitchFamily="18" charset="0"/>
              </a:rPr>
              <a:t>icide </a:t>
            </a:r>
            <a:r>
              <a:rPr lang="en-US" sz="4400" b="1" i="1" dirty="0">
                <a:solidFill>
                  <a:srgbClr val="00FF00"/>
                </a:solidFill>
                <a:effectLst>
                  <a:outerShdw blurRad="38100" dist="38100" dir="2700000" algn="tl">
                    <a:srgbClr val="000000">
                      <a:alpha val="43137"/>
                    </a:srgbClr>
                  </a:outerShdw>
                </a:effectLst>
                <a:latin typeface="Lucida Bright" panose="02040602050505020304" pitchFamily="18" charset="0"/>
              </a:rPr>
              <a:t>Resistance </a:t>
            </a:r>
            <a:r>
              <a:rPr lang="en-US" sz="4400" b="1" i="1" dirty="0" smtClean="0">
                <a:solidFill>
                  <a:srgbClr val="00FF00"/>
                </a:solidFill>
                <a:effectLst>
                  <a:outerShdw blurRad="38100" dist="38100" dir="2700000" algn="tl">
                    <a:srgbClr val="000000">
                      <a:alpha val="43137"/>
                    </a:srgbClr>
                  </a:outerShdw>
                </a:effectLst>
                <a:latin typeface="Lucida Bright" panose="02040602050505020304" pitchFamily="18" charset="0"/>
              </a:rPr>
              <a:t>Management</a:t>
            </a:r>
            <a:endParaRPr lang="en-US" sz="4400" b="1" i="1" dirty="0">
              <a:solidFill>
                <a:srgbClr val="00FF00"/>
              </a:solidFill>
              <a:effectLst>
                <a:outerShdw blurRad="38100" dist="38100" dir="2700000" algn="tl">
                  <a:srgbClr val="000000"/>
                </a:outerShdw>
              </a:effectLst>
              <a:latin typeface="Lucida Bright" panose="02040602050505020304" pitchFamily="18" charset="0"/>
            </a:endParaRPr>
          </a:p>
        </p:txBody>
      </p:sp>
      <p:sp>
        <p:nvSpPr>
          <p:cNvPr id="24579" name="Rectangle 3"/>
          <p:cNvSpPr>
            <a:spLocks noChangeArrowheads="1"/>
          </p:cNvSpPr>
          <p:nvPr/>
        </p:nvSpPr>
        <p:spPr bwMode="auto">
          <a:xfrm>
            <a:off x="800099" y="3124200"/>
            <a:ext cx="7619999" cy="1363683"/>
          </a:xfrm>
          <a:prstGeom prst="rect">
            <a:avLst/>
          </a:prstGeom>
          <a:noFill/>
          <a:ln w="9525">
            <a:noFill/>
            <a:miter lim="800000"/>
            <a:headEnd/>
            <a:tailEnd/>
          </a:ln>
          <a:effectLst/>
        </p:spPr>
        <p:txBody>
          <a:bodyPr/>
          <a:lstStyle/>
          <a:p>
            <a:pPr marL="342900" indent="-342900" algn="ctr"/>
            <a:r>
              <a:rPr lang="en-US" sz="3600" dirty="0">
                <a:solidFill>
                  <a:prstClr val="white"/>
                </a:solidFill>
                <a:effectLst>
                  <a:outerShdw blurRad="38100" dist="38100" dir="2700000" algn="tl">
                    <a:srgbClr val="000000">
                      <a:alpha val="43137"/>
                    </a:srgbClr>
                  </a:outerShdw>
                </a:effectLst>
                <a:latin typeface="Lucida Bright" panose="02040602050505020304" pitchFamily="18" charset="0"/>
              </a:rPr>
              <a:t>Norm Leppla, Director</a:t>
            </a:r>
          </a:p>
          <a:p>
            <a:pPr marL="342900" indent="-342900" algn="ctr"/>
            <a:r>
              <a:rPr lang="en-US" sz="3600" dirty="0">
                <a:solidFill>
                  <a:prstClr val="white"/>
                </a:solidFill>
                <a:effectLst>
                  <a:outerShdw blurRad="38100" dist="38100" dir="2700000" algn="tl">
                    <a:srgbClr val="000000">
                      <a:alpha val="43137"/>
                    </a:srgbClr>
                  </a:outerShdw>
                </a:effectLst>
                <a:latin typeface="Lucida Bright" panose="02040602050505020304" pitchFamily="18" charset="0"/>
              </a:rPr>
              <a:t>UF/IFAS Statewide IPM Program</a:t>
            </a:r>
            <a:endParaRPr lang="en-US" sz="4000" dirty="0">
              <a:solidFill>
                <a:prstClr val="white"/>
              </a:solidFill>
              <a:effectLst>
                <a:outerShdw blurRad="38100" dist="38100" dir="2700000" algn="tl">
                  <a:srgbClr val="000000">
                    <a:alpha val="43137"/>
                  </a:srgbClr>
                </a:outerShdw>
              </a:effectLst>
              <a:latin typeface="Lucida Bright" panose="02040602050505020304" pitchFamily="18" charset="0"/>
            </a:endParaRPr>
          </a:p>
        </p:txBody>
      </p:sp>
      <p:grpSp>
        <p:nvGrpSpPr>
          <p:cNvPr id="2" name="Group 7"/>
          <p:cNvGrpSpPr/>
          <p:nvPr/>
        </p:nvGrpSpPr>
        <p:grpSpPr>
          <a:xfrm>
            <a:off x="1866898" y="5410200"/>
            <a:ext cx="5486400" cy="838200"/>
            <a:chOff x="533400" y="5562600"/>
            <a:chExt cx="5791200" cy="914400"/>
          </a:xfrm>
        </p:grpSpPr>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227" y="5562600"/>
              <a:ext cx="3108373" cy="914400"/>
            </a:xfrm>
            <a:prstGeom prst="rect">
              <a:avLst/>
            </a:prstGeom>
            <a:noFill/>
            <a:ln w="19050">
              <a:solidFill>
                <a:schemeClr val="tx1"/>
              </a:solidFill>
              <a:miter lim="800000"/>
              <a:headEnd/>
              <a:tailEnd/>
            </a:ln>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562602"/>
              <a:ext cx="2667000" cy="914398"/>
            </a:xfrm>
            <a:prstGeom prst="rect">
              <a:avLst/>
            </a:prstGeom>
            <a:noFill/>
            <a:ln w="19050">
              <a:solidFill>
                <a:schemeClr val="tx1"/>
              </a:solidFill>
              <a:miter lim="800000"/>
              <a:headEnd/>
              <a:tailEnd/>
            </a:ln>
          </p:spPr>
        </p:pic>
      </p:grpSp>
    </p:spTree>
    <p:extLst>
      <p:ext uri="{BB962C8B-B14F-4D97-AF65-F5344CB8AC3E}">
        <p14:creationId xmlns:p14="http://schemas.microsoft.com/office/powerpoint/2010/main" val="2222305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39783" y="381000"/>
            <a:ext cx="8229600" cy="1143000"/>
          </a:xfrm>
        </p:spPr>
        <p:txBody>
          <a:bodyPr/>
          <a:lstStyle/>
          <a:p>
            <a:r>
              <a:rPr lang="en-US" b="1" i="1" dirty="0" smtClean="0">
                <a:solidFill>
                  <a:srgbClr val="66FF66"/>
                </a:solidFill>
                <a:latin typeface="Lucida Bright" panose="02040602050505020304" pitchFamily="18" charset="0"/>
              </a:rPr>
              <a:t>Resistance Levels and Pesticide Rotation</a:t>
            </a:r>
            <a:endParaRPr lang="en-US" b="1" i="1" dirty="0">
              <a:solidFill>
                <a:srgbClr val="66FF66"/>
              </a:solidFill>
              <a:latin typeface="Lucida Bright" panose="020406020505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533" y="1905000"/>
            <a:ext cx="6896100" cy="3305175"/>
          </a:xfrm>
          <a:prstGeom prst="rect">
            <a:avLst/>
          </a:prstGeom>
          <a:noFill/>
          <a:ln w="19050">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52400" y="5943600"/>
            <a:ext cx="8915400" cy="400110"/>
          </a:xfrm>
          <a:prstGeom prst="rect">
            <a:avLst/>
          </a:prstGeom>
          <a:noFill/>
        </p:spPr>
        <p:txBody>
          <a:bodyPr wrap="square" rtlCol="0">
            <a:spAutoFit/>
          </a:bodyPr>
          <a:lstStyle/>
          <a:p>
            <a:r>
              <a:rPr lang="en-US" sz="2000" dirty="0">
                <a:latin typeface="Lucida Bright" panose="02040602050505020304" pitchFamily="18" charset="0"/>
              </a:rPr>
              <a:t>http://www.eppo.int/PPPRODUCTS/resistance/FAO_RMG_Sept_12.pdf</a:t>
            </a:r>
          </a:p>
        </p:txBody>
      </p:sp>
      <p:sp>
        <p:nvSpPr>
          <p:cNvPr id="6" name="TextBox 5"/>
          <p:cNvSpPr txBox="1"/>
          <p:nvPr/>
        </p:nvSpPr>
        <p:spPr>
          <a:xfrm>
            <a:off x="381000" y="5410200"/>
            <a:ext cx="8382000" cy="400110"/>
          </a:xfrm>
          <a:prstGeom prst="rect">
            <a:avLst/>
          </a:prstGeom>
          <a:noFill/>
        </p:spPr>
        <p:txBody>
          <a:bodyPr wrap="square" rtlCol="0">
            <a:spAutoFit/>
          </a:bodyPr>
          <a:lstStyle/>
          <a:p>
            <a:r>
              <a:rPr lang="en-US" sz="2000" dirty="0">
                <a:latin typeface="Lucida Bright" panose="02040602050505020304" pitchFamily="18" charset="0"/>
              </a:rPr>
              <a:t>Guidelines on Prevention and Management of Pesticide Resistance</a:t>
            </a:r>
          </a:p>
        </p:txBody>
      </p:sp>
    </p:spTree>
    <p:extLst>
      <p:ext uri="{BB962C8B-B14F-4D97-AF65-F5344CB8AC3E}">
        <p14:creationId xmlns:p14="http://schemas.microsoft.com/office/powerpoint/2010/main" val="10302743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50960"/>
            <a:ext cx="1916916" cy="2454240"/>
          </a:xfrm>
          <a:prstGeom prst="rect">
            <a:avLst/>
          </a:prstGeom>
          <a:noFill/>
          <a:ln w="19050" cap="sq">
            <a:solidFill>
              <a:srgbClr val="33CC33"/>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2400"/>
            <a:ext cx="8763000" cy="769441"/>
          </a:xfrm>
          <a:prstGeom prst="rect">
            <a:avLst/>
          </a:prstGeom>
          <a:noFill/>
        </p:spPr>
        <p:txBody>
          <a:bodyPr wrap="square">
            <a:spAutoFit/>
          </a:bodyPr>
          <a:lstStyle/>
          <a:p>
            <a:pPr algn="ctr">
              <a:defRPr/>
            </a:pPr>
            <a:r>
              <a:rPr lang="en-US" sz="4400" b="1" i="1" dirty="0">
                <a:solidFill>
                  <a:srgbClr val="00FF00"/>
                </a:solidFill>
                <a:effectLst>
                  <a:outerShdw blurRad="38100" dist="38100" dir="2700000" algn="tl">
                    <a:srgbClr val="000000">
                      <a:alpha val="43137"/>
                    </a:srgbClr>
                  </a:outerShdw>
                </a:effectLst>
                <a:latin typeface="Lucida Bright" panose="02040602050505020304" pitchFamily="18" charset="0"/>
              </a:rPr>
              <a:t>Pesticide Resistance</a:t>
            </a:r>
          </a:p>
        </p:txBody>
      </p:sp>
      <p:sp>
        <p:nvSpPr>
          <p:cNvPr id="3" name="TextBox 2"/>
          <p:cNvSpPr txBox="1"/>
          <p:nvPr/>
        </p:nvSpPr>
        <p:spPr>
          <a:xfrm>
            <a:off x="3036026" y="1881013"/>
            <a:ext cx="1524000" cy="523220"/>
          </a:xfrm>
          <a:prstGeom prst="rect">
            <a:avLst/>
          </a:prstGeom>
          <a:noFill/>
        </p:spPr>
        <p:txBody>
          <a:bodyPr wrap="square" rtlCol="0">
            <a:spAutoFit/>
          </a:bodyPr>
          <a:lstStyle/>
          <a:p>
            <a:r>
              <a:rPr lang="en-US" sz="2800" dirty="0" smtClean="0">
                <a:solidFill>
                  <a:srgbClr val="FFFF00"/>
                </a:solidFill>
                <a:latin typeface="Lucida Bright" panose="02040602050505020304" pitchFamily="18" charset="0"/>
              </a:rPr>
              <a:t>HRAC</a:t>
            </a:r>
            <a:endParaRPr lang="en-US" sz="2800" dirty="0">
              <a:solidFill>
                <a:srgbClr val="FFFF00"/>
              </a:solidFill>
              <a:latin typeface="Lucida Bright" panose="02040602050505020304" pitchFamily="18" charset="0"/>
            </a:endParaRPr>
          </a:p>
        </p:txBody>
      </p:sp>
      <p:sp>
        <p:nvSpPr>
          <p:cNvPr id="4" name="TextBox 3"/>
          <p:cNvSpPr txBox="1"/>
          <p:nvPr/>
        </p:nvSpPr>
        <p:spPr>
          <a:xfrm>
            <a:off x="3517560" y="2590762"/>
            <a:ext cx="1600200" cy="523220"/>
          </a:xfrm>
          <a:prstGeom prst="rect">
            <a:avLst/>
          </a:prstGeom>
          <a:noFill/>
        </p:spPr>
        <p:txBody>
          <a:bodyPr wrap="square" rtlCol="0">
            <a:spAutoFit/>
          </a:bodyPr>
          <a:lstStyle/>
          <a:p>
            <a:r>
              <a:rPr lang="en-US" sz="2800" dirty="0" smtClean="0">
                <a:solidFill>
                  <a:srgbClr val="FFFF00"/>
                </a:solidFill>
                <a:latin typeface="Lucida Bright" panose="02040602050505020304" pitchFamily="18" charset="0"/>
              </a:rPr>
              <a:t>FRAC</a:t>
            </a:r>
            <a:endParaRPr lang="en-US" sz="2800" dirty="0">
              <a:solidFill>
                <a:srgbClr val="FFFF00"/>
              </a:solidFill>
              <a:latin typeface="Lucida Bright" panose="02040602050505020304" pitchFamily="18" charset="0"/>
            </a:endParaRPr>
          </a:p>
        </p:txBody>
      </p:sp>
      <p:sp>
        <p:nvSpPr>
          <p:cNvPr id="7" name="TextBox 6"/>
          <p:cNvSpPr txBox="1"/>
          <p:nvPr/>
        </p:nvSpPr>
        <p:spPr>
          <a:xfrm>
            <a:off x="2667000" y="1143000"/>
            <a:ext cx="1600200" cy="523220"/>
          </a:xfrm>
          <a:prstGeom prst="rect">
            <a:avLst/>
          </a:prstGeom>
          <a:noFill/>
        </p:spPr>
        <p:txBody>
          <a:bodyPr wrap="square" rtlCol="0">
            <a:spAutoFit/>
          </a:bodyPr>
          <a:lstStyle/>
          <a:p>
            <a:r>
              <a:rPr lang="en-US" sz="2800" dirty="0" smtClean="0">
                <a:solidFill>
                  <a:srgbClr val="FFFF00"/>
                </a:solidFill>
                <a:latin typeface="Lucida Bright" panose="02040602050505020304" pitchFamily="18" charset="0"/>
              </a:rPr>
              <a:t>IRAC</a:t>
            </a:r>
            <a:endParaRPr lang="en-US" sz="2800" dirty="0">
              <a:solidFill>
                <a:srgbClr val="FFFF00"/>
              </a:solidFill>
              <a:latin typeface="Lucida Bright" panose="02040602050505020304" pitchFamily="18"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90199"/>
            <a:ext cx="4241074" cy="586201"/>
          </a:xfrm>
          <a:prstGeom prst="rect">
            <a:avLst/>
          </a:prstGeom>
          <a:noFill/>
          <a:ln w="19050">
            <a:solidFill>
              <a:srgbClr val="00CC0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14851" y="2404233"/>
            <a:ext cx="2081349" cy="694509"/>
          </a:xfrm>
          <a:prstGeom prst="rect">
            <a:avLst/>
          </a:prstGeom>
          <a:noFill/>
          <a:ln w="19050">
            <a:solidFill>
              <a:srgbClr val="33CC33"/>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52400" y="3733800"/>
            <a:ext cx="9220200" cy="3085460"/>
          </a:xfrm>
          <a:prstGeom prst="rect">
            <a:avLst/>
          </a:prstGeom>
          <a:noFill/>
        </p:spPr>
        <p:txBody>
          <a:bodyPr wrap="square">
            <a:spAutoFit/>
          </a:bodyPr>
          <a:lstStyle/>
          <a:p>
            <a:pPr>
              <a:defRPr/>
            </a:pPr>
            <a:r>
              <a:rPr 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		</a:t>
            </a:r>
            <a:r>
              <a:rPr lang="en-US" sz="2600" u="sng" dirty="0" smtClean="0">
                <a:solidFill>
                  <a:srgbClr val="FFFF00"/>
                </a:solidFill>
                <a:effectLst>
                  <a:outerShdw blurRad="38100" dist="38100" dir="2700000" algn="tl">
                    <a:srgbClr val="000000">
                      <a:alpha val="43137"/>
                    </a:srgbClr>
                  </a:outerShdw>
                </a:effectLst>
                <a:latin typeface="Lucida Bright" panose="02040602050505020304" pitchFamily="18" charset="0"/>
              </a:rPr>
              <a:t>Fred </a:t>
            </a:r>
            <a:r>
              <a:rPr lang="en-US" sz="2600" u="sng" dirty="0" err="1" smtClean="0">
                <a:solidFill>
                  <a:srgbClr val="FFFF00"/>
                </a:solidFill>
                <a:effectLst>
                  <a:outerShdw blurRad="38100" dist="38100" dir="2700000" algn="tl">
                    <a:srgbClr val="000000">
                      <a:alpha val="43137"/>
                    </a:srgbClr>
                  </a:outerShdw>
                </a:effectLst>
                <a:latin typeface="Lucida Bright" panose="02040602050505020304" pitchFamily="18" charset="0"/>
              </a:rPr>
              <a:t>Fishel</a:t>
            </a:r>
            <a:r>
              <a:rPr lang="en-US" sz="2600" u="sng" dirty="0" smtClean="0">
                <a:solidFill>
                  <a:srgbClr val="FFFF00"/>
                </a:solidFill>
                <a:effectLst>
                  <a:outerShdw blurRad="38100" dist="38100" dir="2700000" algn="tl">
                    <a:srgbClr val="000000">
                      <a:alpha val="43137"/>
                    </a:srgbClr>
                  </a:outerShdw>
                </a:effectLst>
                <a:latin typeface="Lucida Bright" panose="02040602050505020304" pitchFamily="18" charset="0"/>
              </a:rPr>
              <a:t> (University of Florida) </a:t>
            </a:r>
          </a:p>
          <a:p>
            <a:pPr marL="457200" indent="-274320">
              <a:buClr>
                <a:srgbClr val="FF0000"/>
              </a:buClr>
              <a:buSzPct val="150000"/>
              <a:buFont typeface="Arial" panose="020B0604020202020204" pitchFamily="34" charset="0"/>
              <a:buChar char="•"/>
              <a:defRPr/>
            </a:pPr>
            <a:r>
              <a:rPr 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EDIS- http</a:t>
            </a:r>
            <a:r>
              <a:rPr lang="en-US" sz="2600" dirty="0">
                <a:solidFill>
                  <a:schemeClr val="bg1"/>
                </a:solidFill>
                <a:effectLst>
                  <a:outerShdw blurRad="38100" dist="38100" dir="2700000" algn="tl">
                    <a:srgbClr val="000000">
                      <a:alpha val="43137"/>
                    </a:srgbClr>
                  </a:outerShdw>
                </a:effectLst>
                <a:latin typeface="Lucida Bright" panose="02040602050505020304" pitchFamily="18" charset="0"/>
              </a:rPr>
              <a:t>://</a:t>
            </a:r>
            <a:r>
              <a:rPr 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edis.ifas.ufl.edu/pdffiles/PI/PI12100.pdf</a:t>
            </a:r>
          </a:p>
          <a:p>
            <a:pPr marL="457200" indent="-274320" defTabSz="457200">
              <a:buClr>
                <a:srgbClr val="FF0000"/>
              </a:buClr>
              <a:buSzPct val="150000"/>
              <a:buFont typeface="Arial" panose="020B0604020202020204" pitchFamily="34" charset="0"/>
              <a:buChar char="•"/>
              <a:defRPr/>
            </a:pPr>
            <a:r>
              <a:rPr lang="en-US" altLang="en-US" sz="2600" dirty="0">
                <a:solidFill>
                  <a:schemeClr val="bg1"/>
                </a:solidFill>
                <a:effectLst>
                  <a:outerShdw blurRad="38100" dist="38100" dir="2700000" algn="tl">
                    <a:srgbClr val="000000">
                      <a:alpha val="43137"/>
                    </a:srgbClr>
                  </a:outerShdw>
                </a:effectLst>
                <a:latin typeface="Lucida Bright" panose="02040602050505020304" pitchFamily="18" charset="0"/>
              </a:rPr>
              <a:t>Principles of Pesticides- http://</a:t>
            </a:r>
            <a:r>
              <a:rPr lang="en-US" alt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agronomy.ifas.ufl.edu           	/pdfs/syllabi/ipm5305.pdf</a:t>
            </a:r>
          </a:p>
          <a:p>
            <a:pPr defTabSz="457200">
              <a:lnSpc>
                <a:spcPts val="1500"/>
              </a:lnSpc>
              <a:defRPr/>
            </a:pPr>
            <a:endParaRPr lang="en-US" altLang="en-US" sz="2600" dirty="0">
              <a:solidFill>
                <a:schemeClr val="bg1"/>
              </a:solidFill>
              <a:effectLst>
                <a:outerShdw blurRad="38100" dist="38100" dir="2700000" algn="tl">
                  <a:srgbClr val="000000">
                    <a:alpha val="43137"/>
                  </a:srgbClr>
                </a:outerShdw>
              </a:effectLst>
              <a:latin typeface="Lucida Bright" panose="02040602050505020304" pitchFamily="18" charset="0"/>
            </a:endParaRPr>
          </a:p>
          <a:p>
            <a:pPr>
              <a:defRPr/>
            </a:pPr>
            <a:r>
              <a:rPr lang="en-US" alt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		  </a:t>
            </a:r>
            <a:r>
              <a:rPr lang="en-US" altLang="en-US" sz="2600" u="sng" dirty="0" smtClean="0">
                <a:solidFill>
                  <a:srgbClr val="FFFF00"/>
                </a:solidFill>
                <a:effectLst>
                  <a:outerShdw blurRad="38100" dist="38100" dir="2700000" algn="tl">
                    <a:srgbClr val="000000">
                      <a:alpha val="43137"/>
                    </a:srgbClr>
                  </a:outerShdw>
                </a:effectLst>
                <a:latin typeface="Lucida Bright" panose="02040602050505020304" pitchFamily="18" charset="0"/>
              </a:rPr>
              <a:t>Alan Roe (Utah </a:t>
            </a:r>
            <a:r>
              <a:rPr lang="en-US" altLang="en-US" sz="2600" u="sng" dirty="0">
                <a:solidFill>
                  <a:srgbClr val="FFFF00"/>
                </a:solidFill>
                <a:effectLst>
                  <a:outerShdw blurRad="38100" dist="38100" dir="2700000" algn="tl">
                    <a:srgbClr val="000000">
                      <a:alpha val="43137"/>
                    </a:srgbClr>
                  </a:outerShdw>
                </a:effectLst>
                <a:latin typeface="Lucida Bright" panose="02040602050505020304" pitchFamily="18" charset="0"/>
              </a:rPr>
              <a:t>State </a:t>
            </a:r>
            <a:r>
              <a:rPr lang="en-US" altLang="en-US" sz="2600" u="sng" dirty="0" smtClean="0">
                <a:solidFill>
                  <a:srgbClr val="FFFF00"/>
                </a:solidFill>
                <a:effectLst>
                  <a:outerShdw blurRad="38100" dist="38100" dir="2700000" algn="tl">
                    <a:srgbClr val="000000">
                      <a:alpha val="43137"/>
                    </a:srgbClr>
                  </a:outerShdw>
                </a:effectLst>
                <a:latin typeface="Lucida Bright" panose="02040602050505020304" pitchFamily="18" charset="0"/>
              </a:rPr>
              <a:t>University)</a:t>
            </a:r>
          </a:p>
          <a:p>
            <a:pPr marL="457200" indent="-274320">
              <a:buClr>
                <a:srgbClr val="FF0000"/>
              </a:buClr>
              <a:buSzPct val="150000"/>
              <a:buFont typeface="Arial" panose="020B0604020202020204" pitchFamily="34" charset="0"/>
              <a:buChar char="•"/>
              <a:defRPr/>
            </a:pPr>
            <a:r>
              <a:rPr lang="en-US" alt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http</a:t>
            </a:r>
            <a:r>
              <a:rPr lang="en-US" altLang="en-US" sz="2600" dirty="0">
                <a:solidFill>
                  <a:schemeClr val="bg1"/>
                </a:solidFill>
                <a:effectLst>
                  <a:outerShdw blurRad="38100" dist="38100" dir="2700000" algn="tl">
                    <a:srgbClr val="000000">
                      <a:alpha val="43137"/>
                    </a:srgbClr>
                  </a:outerShdw>
                </a:effectLst>
                <a:latin typeface="Lucida Bright" panose="02040602050505020304" pitchFamily="18" charset="0"/>
              </a:rPr>
              <a:t>://</a:t>
            </a:r>
            <a:r>
              <a:rPr lang="en-US" alt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utahpests.usu.edu/ipm/files/uploads/pptdocs/05sh-pesticides-new.pdf</a:t>
            </a:r>
            <a:endParaRPr lang="en-US" sz="26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3485474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57150" y="855663"/>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Acetylcholine esterase inhibitor</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Carbamates</a:t>
            </a:r>
            <a:r>
              <a:rPr lang="en-US" sz="1200" b="1" dirty="0">
                <a:solidFill>
                  <a:srgbClr val="FFFFFF"/>
                </a:solidFill>
                <a:effectLst>
                  <a:outerShdw blurRad="38100" dist="38100" dir="2700000" algn="tl">
                    <a:srgbClr val="000000">
                      <a:alpha val="43137"/>
                    </a:srgbClr>
                  </a:outerShdw>
                </a:effectLst>
              </a:rPr>
              <a:t>,</a:t>
            </a:r>
            <a:r>
              <a:rPr lang="en-US" sz="1200"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Carbaryl</a:t>
            </a:r>
            <a:r>
              <a:rPr lang="en-US" sz="1200" dirty="0">
                <a:solidFill>
                  <a:srgbClr val="FFFFFF"/>
                </a:solidFill>
                <a:effectLst>
                  <a:outerShdw blurRad="38100" dist="38100" dir="2700000" algn="tl">
                    <a:srgbClr val="000000">
                      <a:alpha val="43137"/>
                    </a:srgbClr>
                  </a:outerShdw>
                </a:effectLst>
              </a:rPr>
              <a:t>;</a:t>
            </a:r>
            <a:r>
              <a:rPr lang="en-US" sz="1200" b="1" dirty="0">
                <a:solidFill>
                  <a:srgbClr val="FFFFFF"/>
                </a:solidFill>
                <a:effectLst>
                  <a:outerShdw blurRad="38100" dist="38100" dir="2700000" algn="tl">
                    <a:srgbClr val="000000">
                      <a:alpha val="43137"/>
                    </a:srgbClr>
                  </a:outerShdw>
                </a:effectLst>
              </a:rPr>
              <a:t> Organophosphates, </a:t>
            </a:r>
            <a:r>
              <a:rPr lang="en-US" sz="1200" dirty="0" err="1">
                <a:solidFill>
                  <a:srgbClr val="FFFFFF"/>
                </a:solidFill>
                <a:effectLst>
                  <a:outerShdw blurRad="38100" dist="38100" dir="2700000" algn="tl">
                    <a:srgbClr val="000000">
                      <a:alpha val="43137"/>
                    </a:srgbClr>
                  </a:outerShdw>
                </a:effectLst>
              </a:rPr>
              <a:t>Malathion</a:t>
            </a:r>
            <a:r>
              <a:rPr lang="en-US" sz="1200" dirty="0">
                <a:solidFill>
                  <a:srgbClr val="FFFFFF"/>
                </a:solidFill>
                <a:effectLst>
                  <a:outerShdw blurRad="38100" dist="38100" dir="2700000" algn="tl">
                    <a:srgbClr val="000000">
                      <a:alpha val="43137"/>
                    </a:srgbClr>
                  </a:outerShdw>
                </a:effectLst>
              </a:rPr>
              <a:t>)</a:t>
            </a: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GABA-gated chloride channel antagonists</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Cyclodiene</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organochlorines</a:t>
            </a:r>
            <a:r>
              <a:rPr lang="en-US" sz="1200" b="1" dirty="0">
                <a:solidFill>
                  <a:srgbClr val="FFFFFF"/>
                </a:solidFill>
                <a:effectLst>
                  <a:outerShdw blurRad="38100" dist="38100" dir="2700000" algn="tl">
                    <a:srgbClr val="000000">
                      <a:alpha val="43137"/>
                    </a:srgbClr>
                  </a:outerShdw>
                </a:effectLst>
              </a:rPr>
              <a:t>, </a:t>
            </a:r>
            <a:r>
              <a:rPr lang="en-US" sz="1200" dirty="0">
                <a:solidFill>
                  <a:srgbClr val="FFFFFF"/>
                </a:solidFill>
                <a:effectLst>
                  <a:outerShdw blurRad="38100" dist="38100" dir="2700000" algn="tl">
                    <a:srgbClr val="000000">
                      <a:alpha val="43137"/>
                    </a:srgbClr>
                  </a:outerShdw>
                </a:effectLst>
              </a:rPr>
              <a:t>chlordane; </a:t>
            </a:r>
            <a:r>
              <a:rPr lang="en-US" sz="1200" b="1" dirty="0" err="1">
                <a:solidFill>
                  <a:srgbClr val="FFFFFF"/>
                </a:solidFill>
                <a:effectLst>
                  <a:outerShdw blurRad="38100" dist="38100" dir="2700000" algn="tl">
                    <a:srgbClr val="000000">
                      <a:alpha val="43137"/>
                    </a:srgbClr>
                  </a:outerShdw>
                </a:effectLst>
              </a:rPr>
              <a:t>Phenylpyrazoles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Fipronil</a:t>
            </a:r>
            <a:r>
              <a:rPr lang="en-US" sz="1200" dirty="0">
                <a:solidFill>
                  <a:srgbClr val="FFFFFF"/>
                </a:solidFill>
                <a:effectLst>
                  <a:outerShdw blurRad="38100" dist="38100" dir="2700000" algn="tl">
                    <a:srgbClr val="000000">
                      <a:alpha val="43137"/>
                    </a:srgbClr>
                  </a:outerShdw>
                </a:effectLst>
              </a:rPr>
              <a:t>)</a:t>
            </a: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Sodium channel modulators</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Pyrethroids</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Pyrethrins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Bifenthrin</a:t>
            </a:r>
            <a:r>
              <a:rPr lang="en-US" sz="1200" dirty="0">
                <a:solidFill>
                  <a:srgbClr val="FFFFFF"/>
                </a:solidFill>
                <a:effectLst>
                  <a:outerShdw blurRad="38100" dist="38100" dir="2700000" algn="tl">
                    <a:srgbClr val="000000">
                      <a:alpha val="43137"/>
                    </a:srgbClr>
                  </a:outerShdw>
                </a:effectLst>
              </a:rPr>
              <a:t>;</a:t>
            </a:r>
            <a:r>
              <a:rPr lang="en-US" sz="1200" b="1" dirty="0">
                <a:solidFill>
                  <a:srgbClr val="FFFFFF"/>
                </a:solidFill>
                <a:effectLst>
                  <a:outerShdw blurRad="38100" dist="38100" dir="2700000" algn="tl">
                    <a:srgbClr val="000000">
                      <a:alpha val="43137"/>
                    </a:srgbClr>
                  </a:outerShdw>
                </a:effectLst>
              </a:rPr>
              <a:t> DDT, </a:t>
            </a:r>
            <a:r>
              <a:rPr lang="en-US" sz="1200" dirty="0" err="1">
                <a:solidFill>
                  <a:srgbClr val="FFFFFF"/>
                </a:solidFill>
                <a:effectLst>
                  <a:outerShdw blurRad="38100" dist="38100" dir="2700000" algn="tl">
                    <a:srgbClr val="000000">
                      <a:alpha val="43137"/>
                    </a:srgbClr>
                  </a:outerShdw>
                </a:effectLst>
              </a:rPr>
              <a:t>Methoxychlor</a:t>
            </a:r>
            <a:r>
              <a:rPr lang="en-US" sz="1200" dirty="0">
                <a:solidFill>
                  <a:srgbClr val="FFFFFF"/>
                </a:solidFill>
                <a:effectLst>
                  <a:outerShdw blurRad="38100" dist="38100" dir="2700000" algn="tl">
                    <a:srgbClr val="000000">
                      <a:alpha val="43137"/>
                    </a:srgbClr>
                  </a:outerShdw>
                </a:effectLst>
              </a:rPr>
              <a:t>, DDT</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Nicotinic Acetylcholine receptor agonists</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Neonicotinoids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Imidacloprid</a:t>
            </a:r>
            <a:r>
              <a:rPr lang="en-US" sz="1200" dirty="0">
                <a:solidFill>
                  <a:srgbClr val="FFFFFF"/>
                </a:solidFill>
                <a:effectLst>
                  <a:outerShdw blurRad="38100" dist="38100" dir="2700000" algn="tl">
                    <a:srgbClr val="000000">
                      <a:alpha val="43137"/>
                    </a:srgbClr>
                  </a:outerShdw>
                </a:effectLst>
              </a:rPr>
              <a:t>;</a:t>
            </a:r>
            <a:r>
              <a:rPr lang="en-US" sz="1200" b="1" dirty="0">
                <a:solidFill>
                  <a:srgbClr val="FFFFFF"/>
                </a:solidFill>
                <a:effectLst>
                  <a:outerShdw blurRad="38100" dist="38100" dir="2700000" algn="tl">
                    <a:srgbClr val="000000">
                      <a:alpha val="43137"/>
                    </a:srgbClr>
                  </a:outerShdw>
                </a:effectLst>
              </a:rPr>
              <a:t> Nicotine</a:t>
            </a:r>
            <a:r>
              <a:rPr lang="en-US" sz="1200"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Nicotine</a:t>
            </a:r>
            <a:r>
              <a:rPr lang="en-US" sz="1200" dirty="0">
                <a:solidFill>
                  <a:srgbClr val="FFFFFF"/>
                </a:solidFill>
                <a:effectLst>
                  <a:outerShdw blurRad="38100" dist="38100" dir="2700000" algn="tl">
                    <a:srgbClr val="000000">
                      <a:alpha val="43137"/>
                    </a:srgbClr>
                  </a:outerShdw>
                </a:effectLst>
              </a:rPr>
              <a:t>;</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Sulfoxaflor</a:t>
            </a:r>
            <a:r>
              <a:rPr lang="en-US" sz="1200" b="1" dirty="0">
                <a:solidFill>
                  <a:srgbClr val="FFFFFF"/>
                </a:solidFill>
                <a:effectLst>
                  <a:outerShdw blurRad="38100" dist="38100" dir="2700000" algn="tl">
                    <a:srgbClr val="000000">
                      <a:alpha val="43137"/>
                    </a:srgbClr>
                  </a:outerShdw>
                </a:effectLst>
              </a:rPr>
              <a:t>,</a:t>
            </a:r>
            <a:r>
              <a:rPr lang="en-US" sz="1200"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Sulfoxaflor</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Nicotinic Acetylcholine receptor allosteric activators</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Spinosyns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Spinosad</a:t>
            </a:r>
            <a:r>
              <a:rPr lang="en-US" sz="1200" dirty="0">
                <a:solidFill>
                  <a:srgbClr val="FFFFFF"/>
                </a:solidFill>
                <a:effectLst>
                  <a:outerShdw blurRad="38100" dist="38100" dir="2700000" algn="tl">
                    <a:srgbClr val="000000">
                      <a:alpha val="43137"/>
                    </a:srgbClr>
                  </a:outerShdw>
                </a:effectLst>
              </a:rPr>
              <a:t>)</a:t>
            </a: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Chloride channel activators</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Avermectins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Abamectin</a:t>
            </a:r>
            <a:r>
              <a:rPr lang="en-US" sz="1200"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Milbemycins</a:t>
            </a:r>
            <a:r>
              <a:rPr lang="en-US" sz="1200" b="1" dirty="0">
                <a:solidFill>
                  <a:srgbClr val="FFFFFF"/>
                </a:solidFill>
                <a:effectLst>
                  <a:outerShdw blurRad="38100" dist="38100" dir="2700000" algn="tl">
                    <a:srgbClr val="000000">
                      <a:alpha val="43137"/>
                    </a:srgbClr>
                  </a:outerShdw>
                </a:effectLst>
              </a:rPr>
              <a:t>) </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Juvenile hormone mimics</a:t>
            </a:r>
            <a:r>
              <a:rPr lang="en-US" sz="1200" b="1" dirty="0">
                <a:solidFill>
                  <a:srgbClr val="FFFFFF"/>
                </a:solidFill>
                <a:effectLst>
                  <a:outerShdw blurRad="38100" dist="38100" dir="2700000" algn="tl">
                    <a:srgbClr val="000000">
                      <a:alpha val="43137"/>
                    </a:srgbClr>
                  </a:outerShdw>
                </a:effectLst>
              </a:rPr>
              <a:t> (Juvenile hormone analogues, </a:t>
            </a:r>
            <a:r>
              <a:rPr lang="en-US" sz="1200" dirty="0" err="1">
                <a:solidFill>
                  <a:srgbClr val="FFFFFF"/>
                </a:solidFill>
                <a:effectLst>
                  <a:outerShdw blurRad="38100" dist="38100" dir="2700000" algn="tl">
                    <a:srgbClr val="000000">
                      <a:alpha val="43137"/>
                    </a:srgbClr>
                  </a:outerShdw>
                </a:effectLst>
              </a:rPr>
              <a:t>Methoprene</a:t>
            </a:r>
            <a:r>
              <a:rPr lang="en-US" sz="1200"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Fenoxycarb</a:t>
            </a:r>
            <a:r>
              <a:rPr lang="en-US" sz="1200"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Pyriproxyfen</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Miscellaneous nonspecific (multi-site) inhibitors</a:t>
            </a:r>
            <a:r>
              <a:rPr lang="en-US" sz="1200" b="1" dirty="0">
                <a:solidFill>
                  <a:srgbClr val="FFFFFF"/>
                </a:solidFill>
                <a:effectLst>
                  <a:outerShdw blurRad="38100" dist="38100" dir="2700000" algn="tl">
                    <a:srgbClr val="000000">
                      <a:alpha val="43137"/>
                    </a:srgbClr>
                  </a:outerShdw>
                </a:effectLst>
              </a:rPr>
              <a:t> (Alky halides, </a:t>
            </a:r>
            <a:r>
              <a:rPr lang="en-US" sz="1200" dirty="0">
                <a:solidFill>
                  <a:srgbClr val="FFFFFF"/>
                </a:solidFill>
                <a:effectLst>
                  <a:outerShdw blurRad="38100" dist="38100" dir="2700000" algn="tl">
                    <a:srgbClr val="000000">
                      <a:alpha val="43137"/>
                    </a:srgbClr>
                  </a:outerShdw>
                </a:effectLst>
              </a:rPr>
              <a:t>Methyl bromide, Chloropicrin, </a:t>
            </a:r>
            <a:r>
              <a:rPr lang="en-US" sz="1200" dirty="0" err="1">
                <a:solidFill>
                  <a:srgbClr val="FFFFFF"/>
                </a:solidFill>
                <a:effectLst>
                  <a:outerShdw blurRad="38100" dist="38100" dir="2700000" algn="tl">
                    <a:srgbClr val="000000">
                      <a:alpha val="43137"/>
                    </a:srgbClr>
                  </a:outerShdw>
                </a:effectLst>
              </a:rPr>
              <a:t>Sulfuryl</a:t>
            </a:r>
            <a:r>
              <a:rPr lang="en-US" sz="1200" dirty="0">
                <a:solidFill>
                  <a:srgbClr val="FFFFFF"/>
                </a:solidFill>
                <a:effectLst>
                  <a:outerShdw blurRad="38100" dist="38100" dir="2700000" algn="tl">
                    <a:srgbClr val="000000">
                      <a:alpha val="43137"/>
                    </a:srgbClr>
                  </a:outerShdw>
                </a:effectLst>
              </a:rPr>
              <a:t> fluoride</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Selective </a:t>
            </a:r>
            <a:r>
              <a:rPr lang="en-US" sz="1200" b="1" u="sng" dirty="0" err="1">
                <a:solidFill>
                  <a:srgbClr val="FFFFFF"/>
                </a:solidFill>
                <a:effectLst>
                  <a:outerShdw blurRad="38100" dist="38100" dir="2700000" algn="tl">
                    <a:srgbClr val="000000">
                      <a:alpha val="43137"/>
                    </a:srgbClr>
                  </a:outerShdw>
                </a:effectLst>
              </a:rPr>
              <a:t>homopteran</a:t>
            </a:r>
            <a:r>
              <a:rPr lang="en-US" sz="1200" b="1" u="sng" dirty="0">
                <a:solidFill>
                  <a:srgbClr val="FFFFFF"/>
                </a:solidFill>
                <a:effectLst>
                  <a:outerShdw blurRad="38100" dist="38100" dir="2700000" algn="tl">
                    <a:srgbClr val="000000">
                      <a:alpha val="43137"/>
                    </a:srgbClr>
                  </a:outerShdw>
                </a:effectLst>
              </a:rPr>
              <a:t> feeding blockers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Pymetrozine</a:t>
            </a:r>
            <a:r>
              <a:rPr lang="en-US" sz="1200"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Flonicamid</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Mite growth inhibitors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Clofentezine</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Microbial disruptor of insect </a:t>
            </a:r>
            <a:r>
              <a:rPr lang="en-US" sz="1200" b="1" u="sng" dirty="0" err="1">
                <a:solidFill>
                  <a:srgbClr val="FFFFFF"/>
                </a:solidFill>
                <a:effectLst>
                  <a:outerShdw blurRad="38100" dist="38100" dir="2700000" algn="tl">
                    <a:srgbClr val="000000">
                      <a:alpha val="43137"/>
                    </a:srgbClr>
                  </a:outerShdw>
                </a:effectLst>
              </a:rPr>
              <a:t>midgut</a:t>
            </a:r>
            <a:r>
              <a:rPr lang="en-US" sz="1200" b="1" u="sng" dirty="0">
                <a:solidFill>
                  <a:srgbClr val="FFFFFF"/>
                </a:solidFill>
                <a:effectLst>
                  <a:outerShdw blurRad="38100" dist="38100" dir="2700000" algn="tl">
                    <a:srgbClr val="000000">
                      <a:alpha val="43137"/>
                    </a:srgbClr>
                  </a:outerShdw>
                </a:effectLst>
              </a:rPr>
              <a:t> membranes</a:t>
            </a:r>
            <a:r>
              <a:rPr lang="en-US" sz="1200" b="1" dirty="0">
                <a:solidFill>
                  <a:srgbClr val="FFFFFF"/>
                </a:solidFill>
                <a:effectLst>
                  <a:outerShdw blurRad="38100" dist="38100" dir="2700000" algn="tl">
                    <a:srgbClr val="000000">
                      <a:alpha val="43137"/>
                    </a:srgbClr>
                  </a:outerShdw>
                </a:effectLst>
              </a:rPr>
              <a:t> (Bacillus </a:t>
            </a:r>
            <a:r>
              <a:rPr lang="en-US" sz="1200" b="1" dirty="0" err="1">
                <a:solidFill>
                  <a:srgbClr val="FFFFFF"/>
                </a:solidFill>
                <a:effectLst>
                  <a:outerShdw blurRad="38100" dist="38100" dir="2700000" algn="tl">
                    <a:srgbClr val="000000">
                      <a:alpha val="43137"/>
                    </a:srgbClr>
                  </a:outerShdw>
                </a:effectLst>
              </a:rPr>
              <a:t>thuringiensis</a:t>
            </a:r>
            <a:r>
              <a:rPr lang="en-US" sz="1200" b="1" dirty="0">
                <a:solidFill>
                  <a:srgbClr val="FFFFFF"/>
                </a:solidFill>
                <a:effectLst>
                  <a:outerShdw blurRad="38100" dist="38100" dir="2700000" algn="tl">
                    <a:srgbClr val="000000">
                      <a:alpha val="43137"/>
                    </a:srgbClr>
                  </a:outerShdw>
                </a:effectLst>
              </a:rPr>
              <a:t> and the insecticidal proteins they produce; </a:t>
            </a:r>
            <a:r>
              <a:rPr lang="en-US" sz="1200" b="1" i="1" dirty="0">
                <a:solidFill>
                  <a:srgbClr val="FFFFFF"/>
                </a:solidFill>
                <a:effectLst>
                  <a:outerShdw blurRad="38100" dist="38100" dir="2700000" algn="tl">
                    <a:srgbClr val="000000">
                      <a:alpha val="43137"/>
                    </a:srgbClr>
                  </a:outerShdw>
                </a:effectLst>
              </a:rPr>
              <a:t>Bacillus </a:t>
            </a:r>
            <a:r>
              <a:rPr lang="en-US" sz="1200" b="1" i="1" dirty="0" err="1">
                <a:solidFill>
                  <a:srgbClr val="FFFFFF"/>
                </a:solidFill>
                <a:effectLst>
                  <a:outerShdw blurRad="38100" dist="38100" dir="2700000" algn="tl">
                    <a:srgbClr val="000000">
                      <a:alpha val="43137"/>
                    </a:srgbClr>
                  </a:outerShdw>
                </a:effectLst>
              </a:rPr>
              <a:t>sphaericus</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Inhibitors of mitochondrial ATP synthase</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Diafenthiuron</a:t>
            </a:r>
            <a:r>
              <a:rPr lang="en-US" sz="1200"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Organotin</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miticides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Azocyclotin</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dirty="0" err="1">
                <a:solidFill>
                  <a:srgbClr val="FFFFFF"/>
                </a:solidFill>
                <a:effectLst>
                  <a:outerShdw blurRad="38100" dist="38100" dir="2700000" algn="tl">
                    <a:srgbClr val="000000">
                      <a:alpha val="43137"/>
                    </a:srgbClr>
                  </a:outerShdw>
                </a:effectLst>
              </a:rPr>
              <a:t>Uncouplers</a:t>
            </a:r>
            <a:r>
              <a:rPr lang="en-US" sz="1200" b="1" dirty="0">
                <a:solidFill>
                  <a:srgbClr val="FFFFFF"/>
                </a:solidFill>
                <a:effectLst>
                  <a:outerShdw blurRad="38100" dist="38100" dir="2700000" algn="tl">
                    <a:srgbClr val="000000">
                      <a:alpha val="43137"/>
                    </a:srgbClr>
                  </a:outerShdw>
                </a:effectLst>
              </a:rPr>
              <a:t> of oxidative phosphorylation via disruption of proton gradient (</a:t>
            </a:r>
            <a:r>
              <a:rPr lang="en-US" sz="1200" dirty="0" err="1">
                <a:solidFill>
                  <a:srgbClr val="FFFFFF"/>
                </a:solidFill>
                <a:effectLst>
                  <a:outerShdw blurRad="38100" dist="38100" dir="2700000" algn="tl">
                    <a:srgbClr val="000000">
                      <a:alpha val="43137"/>
                    </a:srgbClr>
                  </a:outerShdw>
                </a:effectLst>
              </a:rPr>
              <a:t>Chlorfenapyr</a:t>
            </a:r>
            <a:r>
              <a:rPr lang="en-US" sz="1200"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Sulfuramid</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Nicotinic acetylcholine receptor channel blockers</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Nereistoxin</a:t>
            </a:r>
            <a:r>
              <a:rPr lang="en-US" sz="1200" b="1" dirty="0">
                <a:solidFill>
                  <a:srgbClr val="FFFFFF"/>
                </a:solidFill>
                <a:effectLst>
                  <a:outerShdw blurRad="38100" dist="38100" dir="2700000" algn="tl">
                    <a:srgbClr val="000000">
                      <a:alpha val="43137"/>
                    </a:srgbClr>
                  </a:outerShdw>
                </a:effectLst>
              </a:rPr>
              <a:t> analogues, </a:t>
            </a:r>
            <a:r>
              <a:rPr lang="en-US" sz="1200" dirty="0" err="1">
                <a:solidFill>
                  <a:srgbClr val="FFFFFF"/>
                </a:solidFill>
                <a:effectLst>
                  <a:outerShdw blurRad="38100" dist="38100" dir="2700000" algn="tl">
                    <a:srgbClr val="000000">
                      <a:alpha val="43137"/>
                    </a:srgbClr>
                  </a:outerShdw>
                </a:effectLst>
              </a:rPr>
              <a:t>Bensultap</a:t>
            </a:r>
            <a:r>
              <a:rPr lang="en-US" sz="1200" b="1" dirty="0">
                <a:solidFill>
                  <a:srgbClr val="FFFFFF"/>
                </a:solidFill>
                <a:effectLst>
                  <a:outerShdw blurRad="38100" dist="38100" dir="2700000" algn="tl">
                    <a:srgbClr val="000000">
                      <a:alpha val="43137"/>
                    </a:srgbClr>
                  </a:outerShdw>
                </a:effectLst>
              </a:rPr>
              <a:t>)</a:t>
            </a:r>
            <a:r>
              <a:rPr lang="en-US" sz="1200" dirty="0">
                <a:solidFill>
                  <a:srgbClr val="FFFFFF"/>
                </a:solidFill>
                <a:effectLst>
                  <a:outerShdw blurRad="38100" dist="38100" dir="2700000" algn="tl">
                    <a:srgbClr val="000000">
                      <a:alpha val="43137"/>
                    </a:srgbClr>
                  </a:outerShdw>
                </a:effectLst>
              </a:rPr>
              <a:t> </a:t>
            </a: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Inhibitors of chitin biosynthesis, type 0</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Benzoylureas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Diflubenzuron</a:t>
            </a:r>
            <a:r>
              <a:rPr lang="en-US" sz="1200" b="1" dirty="0">
                <a:solidFill>
                  <a:srgbClr val="FFFFFF"/>
                </a:solidFill>
                <a:effectLst>
                  <a:outerShdw blurRad="38100" dist="38100" dir="2700000" algn="tl">
                    <a:srgbClr val="000000">
                      <a:alpha val="43137"/>
                    </a:srgbClr>
                  </a:outerShdw>
                </a:effectLst>
              </a:rPr>
              <a:t>)</a:t>
            </a:r>
            <a:r>
              <a:rPr lang="en-US" sz="1200" dirty="0">
                <a:solidFill>
                  <a:srgbClr val="FFFFFF"/>
                </a:solidFill>
                <a:effectLst>
                  <a:outerShdw blurRad="38100" dist="38100" dir="2700000" algn="tl">
                    <a:srgbClr val="000000">
                      <a:alpha val="43137"/>
                    </a:srgbClr>
                  </a:outerShdw>
                </a:effectLst>
              </a:rPr>
              <a:t> </a:t>
            </a: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Inhibitors of chitin biosynthesis, type 1</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Buprofezin</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err="1">
                <a:solidFill>
                  <a:srgbClr val="FFFFFF"/>
                </a:solidFill>
                <a:effectLst>
                  <a:outerShdw blurRad="38100" dist="38100" dir="2700000" algn="tl">
                    <a:srgbClr val="000000">
                      <a:alpha val="43137"/>
                    </a:srgbClr>
                  </a:outerShdw>
                </a:effectLst>
              </a:rPr>
              <a:t>Moulting</a:t>
            </a:r>
            <a:r>
              <a:rPr lang="en-US" sz="1200" b="1" u="sng" dirty="0">
                <a:solidFill>
                  <a:srgbClr val="FFFFFF"/>
                </a:solidFill>
                <a:effectLst>
                  <a:outerShdw blurRad="38100" dist="38100" dir="2700000" algn="tl">
                    <a:srgbClr val="000000">
                      <a:alpha val="43137"/>
                    </a:srgbClr>
                  </a:outerShdw>
                </a:effectLst>
              </a:rPr>
              <a:t> disruptor, Dipteran</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Cyromazine</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err="1">
                <a:solidFill>
                  <a:srgbClr val="FFFFFF"/>
                </a:solidFill>
                <a:effectLst>
                  <a:outerShdw blurRad="38100" dist="38100" dir="2700000" algn="tl">
                    <a:srgbClr val="000000">
                      <a:alpha val="43137"/>
                    </a:srgbClr>
                  </a:outerShdw>
                </a:effectLst>
              </a:rPr>
              <a:t>Ecdysone</a:t>
            </a:r>
            <a:r>
              <a:rPr lang="en-US" sz="1200" b="1" u="sng" dirty="0">
                <a:solidFill>
                  <a:srgbClr val="FFFFFF"/>
                </a:solidFill>
                <a:effectLst>
                  <a:outerShdw blurRad="38100" dist="38100" dir="2700000" algn="tl">
                    <a:srgbClr val="000000">
                      <a:alpha val="43137"/>
                    </a:srgbClr>
                  </a:outerShdw>
                </a:effectLst>
              </a:rPr>
              <a:t> receptor agonists</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Diacylhydrazines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Tebufenozide</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err="1">
                <a:solidFill>
                  <a:srgbClr val="FFFFFF"/>
                </a:solidFill>
                <a:effectLst>
                  <a:outerShdw blurRad="38100" dist="38100" dir="2700000" algn="tl">
                    <a:srgbClr val="000000">
                      <a:alpha val="43137"/>
                    </a:srgbClr>
                  </a:outerShdw>
                </a:effectLst>
              </a:rPr>
              <a:t>Octopaminergic</a:t>
            </a:r>
            <a:r>
              <a:rPr lang="en-US" sz="1200" b="1" u="sng" dirty="0">
                <a:solidFill>
                  <a:srgbClr val="FFFFFF"/>
                </a:solidFill>
                <a:effectLst>
                  <a:outerShdw blurRad="38100" dist="38100" dir="2700000" algn="tl">
                    <a:srgbClr val="000000">
                      <a:alpha val="43137"/>
                    </a:srgbClr>
                  </a:outerShdw>
                </a:effectLst>
              </a:rPr>
              <a:t> receptor agonists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Amitraz</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Mitochondrial complex III electron transport inhibitors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Hydramethylnon</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Mitochondrial complex I electron transport inhibitors</a:t>
            </a:r>
            <a:r>
              <a:rPr lang="en-US" sz="1200" b="1" dirty="0">
                <a:solidFill>
                  <a:srgbClr val="FFFFFF"/>
                </a:solidFill>
                <a:effectLst>
                  <a:outerShdw blurRad="38100" dist="38100" dir="2700000" algn="tl">
                    <a:srgbClr val="000000">
                      <a:alpha val="43137"/>
                    </a:srgbClr>
                  </a:outerShdw>
                </a:effectLst>
              </a:rPr>
              <a:t> (METI </a:t>
            </a:r>
            <a:r>
              <a:rPr lang="en-US" sz="1200" b="1" dirty="0" err="1">
                <a:solidFill>
                  <a:srgbClr val="FFFFFF"/>
                </a:solidFill>
                <a:effectLst>
                  <a:outerShdw blurRad="38100" dist="38100" dir="2700000" algn="tl">
                    <a:srgbClr val="000000">
                      <a:alpha val="43137"/>
                    </a:srgbClr>
                  </a:outerShdw>
                </a:effectLst>
              </a:rPr>
              <a:t>acaricides</a:t>
            </a:r>
            <a:r>
              <a:rPr lang="en-US" sz="1200" b="1" dirty="0">
                <a:solidFill>
                  <a:srgbClr val="FFFFFF"/>
                </a:solidFill>
                <a:effectLst>
                  <a:outerShdw blurRad="38100" dist="38100" dir="2700000" algn="tl">
                    <a:srgbClr val="000000">
                      <a:alpha val="43137"/>
                    </a:srgbClr>
                  </a:outerShdw>
                </a:effectLst>
              </a:rPr>
              <a:t> and insecticides, </a:t>
            </a:r>
            <a:r>
              <a:rPr lang="en-US" sz="1200" dirty="0" err="1">
                <a:solidFill>
                  <a:srgbClr val="FFFFFF"/>
                </a:solidFill>
                <a:effectLst>
                  <a:outerShdw blurRad="38100" dist="38100" dir="2700000" algn="tl">
                    <a:srgbClr val="000000">
                      <a:alpha val="43137"/>
                    </a:srgbClr>
                  </a:outerShdw>
                </a:effectLst>
              </a:rPr>
              <a:t>Fenpyroximate</a:t>
            </a:r>
            <a:r>
              <a:rPr lang="en-US" sz="1200" dirty="0">
                <a:solidFill>
                  <a:srgbClr val="FFFFFF"/>
                </a:solidFill>
                <a:effectLst>
                  <a:outerShdw blurRad="38100" dist="38100" dir="2700000" algn="tl">
                    <a:srgbClr val="000000">
                      <a:alpha val="43137"/>
                    </a:srgbClr>
                  </a:outerShdw>
                </a:effectLst>
              </a:rPr>
              <a:t>, </a:t>
            </a:r>
            <a:r>
              <a:rPr lang="en-US" sz="1200" b="1" dirty="0">
                <a:solidFill>
                  <a:srgbClr val="FFFFFF"/>
                </a:solidFill>
                <a:effectLst>
                  <a:outerShdw blurRad="38100" dist="38100" dir="2700000" algn="tl">
                    <a:srgbClr val="000000">
                      <a:alpha val="43137"/>
                    </a:srgbClr>
                  </a:outerShdw>
                </a:effectLst>
              </a:rPr>
              <a:t>Rotenone)</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Voltage-dependent sodium channel blockers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Indoxacarb</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Inhibitors of acetyl CoA carboxylase - Lipid synthesis, growth regulation </a:t>
            </a:r>
            <a:r>
              <a:rPr lang="en-US" sz="1200" b="1" dirty="0">
                <a:solidFill>
                  <a:srgbClr val="FFFFFF"/>
                </a:solidFill>
                <a:effectLst>
                  <a:outerShdw blurRad="38100" dist="38100" dir="2700000" algn="tl">
                    <a:srgbClr val="000000">
                      <a:alpha val="43137"/>
                    </a:srgbClr>
                  </a:outerShdw>
                </a:effectLst>
              </a:rPr>
              <a:t>(</a:t>
            </a:r>
            <a:r>
              <a:rPr lang="en-US" sz="1200" b="1" dirty="0" err="1">
                <a:solidFill>
                  <a:srgbClr val="FFFFFF"/>
                </a:solidFill>
                <a:effectLst>
                  <a:outerShdw blurRad="38100" dist="38100" dir="2700000" algn="tl">
                    <a:srgbClr val="000000">
                      <a:alpha val="43137"/>
                    </a:srgbClr>
                  </a:outerShdw>
                </a:effectLst>
              </a:rPr>
              <a:t>Tetronic</a:t>
            </a:r>
            <a:r>
              <a:rPr lang="en-US" sz="1200" b="1" dirty="0">
                <a:solidFill>
                  <a:srgbClr val="FFFFFF"/>
                </a:solidFill>
                <a:effectLst>
                  <a:outerShdw blurRad="38100" dist="38100" dir="2700000" algn="tl">
                    <a:srgbClr val="000000">
                      <a:alpha val="43137"/>
                    </a:srgbClr>
                  </a:outerShdw>
                </a:effectLst>
              </a:rPr>
              <a:t> and </a:t>
            </a:r>
            <a:r>
              <a:rPr lang="en-US" sz="1200" b="1" dirty="0" err="1">
                <a:solidFill>
                  <a:srgbClr val="FFFFFF"/>
                </a:solidFill>
                <a:effectLst>
                  <a:outerShdw blurRad="38100" dist="38100" dir="2700000" algn="tl">
                    <a:srgbClr val="000000">
                      <a:alpha val="43137"/>
                    </a:srgbClr>
                  </a:outerShdw>
                </a:effectLst>
              </a:rPr>
              <a:t>Tetramic</a:t>
            </a:r>
            <a:r>
              <a:rPr lang="en-US" sz="1200" b="1" dirty="0">
                <a:solidFill>
                  <a:srgbClr val="FFFFFF"/>
                </a:solidFill>
                <a:effectLst>
                  <a:outerShdw blurRad="38100" dist="38100" dir="2700000" algn="tl">
                    <a:srgbClr val="000000">
                      <a:alpha val="43137"/>
                    </a:srgbClr>
                  </a:outerShdw>
                </a:effectLst>
              </a:rPr>
              <a:t> acid derivatives, </a:t>
            </a:r>
            <a:r>
              <a:rPr lang="en-US" sz="1200" dirty="0" err="1">
                <a:solidFill>
                  <a:srgbClr val="FFFFFF"/>
                </a:solidFill>
                <a:effectLst>
                  <a:outerShdw blurRad="38100" dist="38100" dir="2700000" algn="tl">
                    <a:srgbClr val="000000">
                      <a:alpha val="43137"/>
                    </a:srgbClr>
                  </a:outerShdw>
                </a:effectLst>
              </a:rPr>
              <a:t>Spirotetramat</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Mitochondrial complex IV electron transport inhibitors</a:t>
            </a:r>
            <a:r>
              <a:rPr lang="en-US" sz="1200" b="1" dirty="0">
                <a:solidFill>
                  <a:srgbClr val="FFFFFF"/>
                </a:solidFill>
                <a:effectLst>
                  <a:outerShdw blurRad="38100" dist="38100" dir="2700000" algn="tl">
                    <a:srgbClr val="000000">
                      <a:alpha val="43137"/>
                    </a:srgbClr>
                  </a:outerShdw>
                </a:effectLst>
              </a:rPr>
              <a:t> (</a:t>
            </a:r>
            <a:r>
              <a:rPr lang="en-US" sz="1200" dirty="0">
                <a:solidFill>
                  <a:srgbClr val="FFFFFF"/>
                </a:solidFill>
                <a:effectLst>
                  <a:outerShdw blurRad="38100" dist="38100" dir="2700000" algn="tl">
                    <a:srgbClr val="000000">
                      <a:alpha val="43137"/>
                    </a:srgbClr>
                  </a:outerShdw>
                </a:effectLst>
              </a:rPr>
              <a:t>Zinc phosphide, Cyanide</a:t>
            </a:r>
            <a:r>
              <a:rPr lang="en-US" sz="1200" b="1" dirty="0">
                <a:solidFill>
                  <a:srgbClr val="FFFFFF"/>
                </a:solidFill>
                <a:effectLst>
                  <a:outerShdw blurRad="38100" dist="38100" dir="2700000" algn="tl">
                    <a:srgbClr val="000000">
                      <a:alpha val="43137"/>
                    </a:srgbClr>
                  </a:outerShdw>
                </a:effectLst>
              </a:rPr>
              <a: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Mitochondrial complex II electron transport inhibitors</a:t>
            </a:r>
            <a:r>
              <a:rPr lang="en-US" sz="1200" b="1" dirty="0">
                <a:solidFill>
                  <a:srgbClr val="FFFFFF"/>
                </a:solidFill>
                <a:effectLst>
                  <a:outerShdw blurRad="38100" dist="38100" dir="2700000" algn="tl">
                    <a:srgbClr val="000000">
                      <a:alpha val="43137"/>
                    </a:srgbClr>
                  </a:outerShdw>
                </a:effectLst>
              </a:rPr>
              <a:t> (Beta-</a:t>
            </a:r>
            <a:r>
              <a:rPr lang="en-US" sz="1200" b="1" dirty="0" err="1">
                <a:solidFill>
                  <a:srgbClr val="FFFFFF"/>
                </a:solidFill>
                <a:effectLst>
                  <a:outerShdw blurRad="38100" dist="38100" dir="2700000" algn="tl">
                    <a:srgbClr val="000000">
                      <a:alpha val="43137"/>
                    </a:srgbClr>
                  </a:outerShdw>
                </a:effectLst>
              </a:rPr>
              <a:t>ketonitrile</a:t>
            </a:r>
            <a:r>
              <a:rPr lang="en-US" sz="1200" b="1" dirty="0">
                <a:solidFill>
                  <a:srgbClr val="FFFFFF"/>
                </a:solidFill>
                <a:effectLst>
                  <a:outerShdw blurRad="38100" dist="38100" dir="2700000" algn="tl">
                    <a:srgbClr val="000000">
                      <a:alpha val="43137"/>
                    </a:srgbClr>
                  </a:outerShdw>
                </a:effectLst>
              </a:rPr>
              <a:t> derivatives, </a:t>
            </a:r>
            <a:r>
              <a:rPr lang="en-US" sz="1200" dirty="0" err="1">
                <a:solidFill>
                  <a:srgbClr val="FFFFFF"/>
                </a:solidFill>
                <a:effectLst>
                  <a:outerShdw blurRad="38100" dist="38100" dir="2700000" algn="tl">
                    <a:srgbClr val="000000">
                      <a:alpha val="43137"/>
                    </a:srgbClr>
                  </a:outerShdw>
                </a:effectLst>
              </a:rPr>
              <a:t>Cyenopyrafen</a:t>
            </a:r>
            <a:r>
              <a:rPr lang="en-US" sz="1200" b="1" dirty="0">
                <a:solidFill>
                  <a:srgbClr val="FFFFFF"/>
                </a:solidFill>
                <a:effectLst>
                  <a:outerShdw blurRad="38100" dist="38100" dir="2700000" algn="tl">
                    <a:srgbClr val="000000">
                      <a:alpha val="43137"/>
                    </a:srgbClr>
                  </a:outerShdw>
                </a:effectLst>
              </a:rPr>
              <a:t>)</a:t>
            </a:r>
            <a:r>
              <a:rPr lang="en-US" sz="1200" dirty="0">
                <a:solidFill>
                  <a:srgbClr val="FFFFFF"/>
                </a:solidFill>
                <a:effectLst>
                  <a:outerShdw blurRad="38100" dist="38100" dir="2700000" algn="tl">
                    <a:srgbClr val="000000">
                      <a:alpha val="43137"/>
                    </a:srgbClr>
                  </a:outerShdw>
                </a:effectLst>
              </a:rPr>
              <a:t> </a:t>
            </a: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Vacant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Vacant</a:t>
            </a:r>
            <a:endParaRPr lang="en-US" sz="1200" dirty="0">
              <a:solidFill>
                <a:srgbClr val="FFFFFF"/>
              </a:solidFill>
              <a:effectLst>
                <a:outerShdw blurRad="38100" dist="38100" dir="2700000" algn="tl">
                  <a:srgbClr val="000000">
                    <a:alpha val="43137"/>
                  </a:srgbClr>
                </a:outerShdw>
              </a:effectLst>
            </a:endParaRP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Ryanodine receptor modulators</a:t>
            </a:r>
            <a:r>
              <a:rPr lang="en-US" sz="1200" b="1"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Diamides</a:t>
            </a:r>
            <a:r>
              <a:rPr lang="en-US" sz="1200" b="1"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Chlorantraniliprole</a:t>
            </a:r>
            <a:r>
              <a:rPr lang="en-US" sz="1200" dirty="0">
                <a:solidFill>
                  <a:srgbClr val="FFFFFF"/>
                </a:solidFill>
                <a:effectLst>
                  <a:outerShdw blurRad="38100" dist="38100" dir="2700000" algn="tl">
                    <a:srgbClr val="000000">
                      <a:alpha val="43137"/>
                    </a:srgbClr>
                  </a:outerShdw>
                </a:effectLst>
              </a:rPr>
              <a:t>) </a:t>
            </a:r>
          </a:p>
          <a:p>
            <a:pPr marL="342900" indent="-342900" fontAlgn="base">
              <a:spcBef>
                <a:spcPct val="0"/>
              </a:spcBef>
              <a:spcAft>
                <a:spcPct val="0"/>
              </a:spcAft>
              <a:buFont typeface="Arial" pitchFamily="34" charset="0"/>
              <a:buAutoNum type="arabicPeriod"/>
              <a:defRPr/>
            </a:pPr>
            <a:r>
              <a:rPr lang="en-US" sz="1200" b="1" u="sng" dirty="0">
                <a:solidFill>
                  <a:srgbClr val="FFFFFF"/>
                </a:solidFill>
                <a:effectLst>
                  <a:outerShdw blurRad="38100" dist="38100" dir="2700000" algn="tl">
                    <a:srgbClr val="000000">
                      <a:alpha val="43137"/>
                    </a:srgbClr>
                  </a:outerShdw>
                </a:effectLst>
              </a:rPr>
              <a:t>(UN) Compounds of unknown or uncertain mode of action</a:t>
            </a:r>
            <a:r>
              <a:rPr lang="en-US" sz="1200"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Azadirachtin</a:t>
            </a:r>
            <a:r>
              <a:rPr lang="en-US" sz="1200"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Azadirachtin</a:t>
            </a:r>
            <a:r>
              <a:rPr lang="en-US" sz="1200" dirty="0">
                <a:solidFill>
                  <a:srgbClr val="FFFFFF"/>
                </a:solidFill>
                <a:effectLst>
                  <a:outerShdw blurRad="38100" dist="38100" dir="2700000" algn="tl">
                    <a:srgbClr val="000000">
                      <a:alpha val="43137"/>
                    </a:srgbClr>
                  </a:outerShdw>
                </a:effectLst>
              </a:rPr>
              <a:t>; </a:t>
            </a:r>
            <a:r>
              <a:rPr lang="en-US" sz="1200" b="1" dirty="0" err="1">
                <a:solidFill>
                  <a:srgbClr val="FFFFFF"/>
                </a:solidFill>
                <a:effectLst>
                  <a:outerShdw blurRad="38100" dist="38100" dir="2700000" algn="tl">
                    <a:srgbClr val="000000">
                      <a:alpha val="43137"/>
                    </a:srgbClr>
                  </a:outerShdw>
                </a:effectLst>
              </a:rPr>
              <a:t>Cryolite</a:t>
            </a:r>
            <a:r>
              <a:rPr lang="en-US" sz="1200" dirty="0">
                <a:solidFill>
                  <a:srgbClr val="FFFFFF"/>
                </a:solidFill>
                <a:effectLst>
                  <a:outerShdw blurRad="38100" dist="38100" dir="2700000" algn="tl">
                    <a:srgbClr val="000000">
                      <a:alpha val="43137"/>
                    </a:srgbClr>
                  </a:outerShdw>
                </a:effectLst>
              </a:rPr>
              <a:t>, </a:t>
            </a:r>
            <a:r>
              <a:rPr lang="en-US" sz="1200" dirty="0" err="1">
                <a:solidFill>
                  <a:srgbClr val="FFFFFF"/>
                </a:solidFill>
                <a:effectLst>
                  <a:outerShdw blurRad="38100" dist="38100" dir="2700000" algn="tl">
                    <a:srgbClr val="000000">
                      <a:alpha val="43137"/>
                    </a:srgbClr>
                  </a:outerShdw>
                </a:effectLst>
              </a:rPr>
              <a:t>Cryolite</a:t>
            </a:r>
            <a:r>
              <a:rPr lang="en-US" sz="1200" dirty="0">
                <a:solidFill>
                  <a:srgbClr val="FFFFFF"/>
                </a:solidFill>
                <a:effectLst>
                  <a:outerShdw blurRad="38100" dist="38100" dir="2700000" algn="tl">
                    <a:srgbClr val="000000">
                      <a:alpha val="43137"/>
                    </a:srgbClr>
                  </a:outerShdw>
                </a:effectLst>
              </a:rPr>
              <a:t>)</a:t>
            </a:r>
          </a:p>
        </p:txBody>
      </p:sp>
      <p:sp>
        <p:nvSpPr>
          <p:cNvPr id="5" name="TextBox 4"/>
          <p:cNvSpPr txBox="1"/>
          <p:nvPr/>
        </p:nvSpPr>
        <p:spPr>
          <a:xfrm>
            <a:off x="57150" y="53975"/>
            <a:ext cx="9010650" cy="769441"/>
          </a:xfrm>
          <a:prstGeom prst="rect">
            <a:avLst/>
          </a:prstGeom>
          <a:noFill/>
        </p:spPr>
        <p:txBody>
          <a:bodyPr wrap="square">
            <a:spAutoFit/>
          </a:bodyPr>
          <a:lstStyle/>
          <a:p>
            <a:pPr algn="ctr" fontAlgn="base">
              <a:spcBef>
                <a:spcPct val="0"/>
              </a:spcBef>
              <a:spcAft>
                <a:spcPct val="0"/>
              </a:spcAft>
              <a:defRPr/>
            </a:pPr>
            <a:r>
              <a:rPr lang="en-US" sz="4400" b="1" i="1" dirty="0">
                <a:solidFill>
                  <a:srgbClr val="00FF00"/>
                </a:solidFill>
                <a:effectLst>
                  <a:outerShdw blurRad="38100" dist="38100" dir="2700000" algn="tl">
                    <a:srgbClr val="000000">
                      <a:alpha val="43137"/>
                    </a:srgbClr>
                  </a:outerShdw>
                </a:effectLst>
                <a:latin typeface="Lucida Bright" panose="02040602050505020304" pitchFamily="18" charset="0"/>
              </a:rPr>
              <a:t>IRAC Insecticide Classification</a:t>
            </a:r>
          </a:p>
        </p:txBody>
      </p:sp>
    </p:spTree>
    <p:extLst>
      <p:ext uri="{BB962C8B-B14F-4D97-AF65-F5344CB8AC3E}">
        <p14:creationId xmlns:p14="http://schemas.microsoft.com/office/powerpoint/2010/main" val="1311279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4362" b="4991"/>
          <a:stretch>
            <a:fillRect/>
          </a:stretch>
        </p:blipFill>
        <p:spPr bwMode="auto">
          <a:xfrm>
            <a:off x="76200" y="373063"/>
            <a:ext cx="8991600" cy="6111875"/>
          </a:xfrm>
          <a:prstGeom prst="rect">
            <a:avLst/>
          </a:prstGeom>
          <a:noFill/>
          <a:ln w="1905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00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11"/>
          <p:cNvGraphicFramePr>
            <a:graphicFrameLocks noChangeAspect="1"/>
          </p:cNvGraphicFramePr>
          <p:nvPr>
            <p:extLst>
              <p:ext uri="{D42A27DB-BD31-4B8C-83A1-F6EECF244321}">
                <p14:modId xmlns:p14="http://schemas.microsoft.com/office/powerpoint/2010/main" val="1389257419"/>
              </p:ext>
            </p:extLst>
          </p:nvPr>
        </p:nvGraphicFramePr>
        <p:xfrm>
          <a:off x="609600" y="144463"/>
          <a:ext cx="8001000" cy="6637337"/>
        </p:xfrm>
        <a:graphic>
          <a:graphicData uri="http://schemas.openxmlformats.org/presentationml/2006/ole">
            <mc:AlternateContent xmlns:mc="http://schemas.openxmlformats.org/markup-compatibility/2006">
              <mc:Choice xmlns:v="urn:schemas-microsoft-com:vml" Requires="v">
                <p:oleObj spid="_x0000_s3092" name="Image" r:id="rId3" imgW="9053968" imgH="7682540" progId="Photoshop.Image.7">
                  <p:embed/>
                </p:oleObj>
              </mc:Choice>
              <mc:Fallback>
                <p:oleObj name="Image" r:id="rId3" imgW="9053968" imgH="768254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463"/>
                        <a:ext cx="8001000" cy="6637337"/>
                      </a:xfrm>
                      <a:prstGeom prst="rect">
                        <a:avLst/>
                      </a:prstGeom>
                      <a:noFill/>
                      <a:ln>
                        <a:solidFill>
                          <a:schemeClr val="tx1"/>
                        </a:solidFill>
                      </a:ln>
                      <a:effectLst/>
                      <a:extLst/>
                    </p:spPr>
                  </p:pic>
                </p:oleObj>
              </mc:Fallback>
            </mc:AlternateContent>
          </a:graphicData>
        </a:graphic>
      </p:graphicFrame>
    </p:spTree>
    <p:extLst>
      <p:ext uri="{BB962C8B-B14F-4D97-AF65-F5344CB8AC3E}">
        <p14:creationId xmlns:p14="http://schemas.microsoft.com/office/powerpoint/2010/main" val="4200240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036994" cy="5638800"/>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9600" y="1571685"/>
            <a:ext cx="4648200" cy="4524315"/>
          </a:xfrm>
          <a:prstGeom prst="rect">
            <a:avLst/>
          </a:prstGeom>
          <a:noFill/>
        </p:spPr>
        <p:txBody>
          <a:bodyPr wrap="square">
            <a:spAutoFit/>
          </a:bodyPr>
          <a:lstStyle/>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USER SAFETY RECOMMENDATIONS</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Environmental Hazards</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Directions for Use</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AGRICULTURAL USE REQUIREMENTS</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NON-AG USE REQUIREMENTS</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LIMITED WARRANTY AND LIABILITY</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RISKS OF USING THIS PRODUCT</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srgbClr val="FFFF00"/>
                </a:solidFill>
                <a:effectLst>
                  <a:outerShdw blurRad="38100" dist="38100" dir="2700000" algn="tl">
                    <a:srgbClr val="000000">
                      <a:alpha val="43137"/>
                    </a:srgbClr>
                  </a:outerShdw>
                </a:effectLst>
                <a:latin typeface="Lucida Bright" panose="02040602050505020304" pitchFamily="18" charset="0"/>
              </a:rPr>
              <a:t>RESISTANCE MANAGEMENT</a:t>
            </a:r>
            <a:endParaRPr lang="en-US" dirty="0">
              <a:solidFill>
                <a:srgbClr val="FFFF00"/>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RESTRICTIONS AND LIMITATIONS</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Plant tolerance</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Mixing instructions</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Spray drift management</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APPLICATION PROCEDURES</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RESTRICTIONS AND LIMITATIONS</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APPLICATION ON PLANTS FOR PESTS</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a:p>
            <a:pPr marL="285750" indent="-285750">
              <a:buClr>
                <a:srgbClr val="FF0000"/>
              </a:buClr>
              <a:buSzPct val="150000"/>
              <a:buFont typeface="Arial" pitchFamily="34" charset="0"/>
              <a:buChar char="•"/>
              <a:defRPr/>
            </a:pPr>
            <a:r>
              <a:rPr lang="en-US" cap="all" dirty="0">
                <a:solidFill>
                  <a:prstClr val="white"/>
                </a:solidFill>
                <a:effectLst>
                  <a:outerShdw blurRad="38100" dist="38100" dir="2700000" algn="tl">
                    <a:srgbClr val="000000">
                      <a:alpha val="43137"/>
                    </a:srgbClr>
                  </a:outerShdw>
                </a:effectLst>
                <a:latin typeface="Lucida Bright" panose="02040602050505020304" pitchFamily="18" charset="0"/>
              </a:rPr>
              <a:t>STORAGE AND DISPOSAL</a:t>
            </a:r>
            <a:endParaRPr lang="en-US" dirty="0">
              <a:solidFill>
                <a:prstClr val="white"/>
              </a:solidFill>
              <a:effectLst>
                <a:outerShdw blurRad="38100" dist="38100" dir="2700000" algn="tl">
                  <a:srgbClr val="000000">
                    <a:alpha val="43137"/>
                  </a:srgbClr>
                </a:outerShdw>
              </a:effectLst>
              <a:latin typeface="Lucida Bright" panose="02040602050505020304" pitchFamily="18" charset="0"/>
            </a:endParaRPr>
          </a:p>
        </p:txBody>
      </p:sp>
      <p:sp>
        <p:nvSpPr>
          <p:cNvPr id="2" name="TextBox 1"/>
          <p:cNvSpPr txBox="1"/>
          <p:nvPr/>
        </p:nvSpPr>
        <p:spPr>
          <a:xfrm>
            <a:off x="76200" y="76200"/>
            <a:ext cx="8991600" cy="769441"/>
          </a:xfrm>
          <a:prstGeom prst="rect">
            <a:avLst/>
          </a:prstGeom>
          <a:noFill/>
        </p:spPr>
        <p:txBody>
          <a:bodyPr wrap="square" rtlCol="0">
            <a:spAutoFit/>
          </a:bodyPr>
          <a:lstStyle/>
          <a:p>
            <a:pPr algn="ctr"/>
            <a:r>
              <a:rPr lang="en-US" sz="4400" b="1" i="1" dirty="0" smtClean="0">
                <a:solidFill>
                  <a:srgbClr val="00FF00"/>
                </a:solidFill>
                <a:effectLst>
                  <a:outerShdw blurRad="38100" dist="38100" dir="2700000" algn="tl">
                    <a:srgbClr val="000000">
                      <a:alpha val="43137"/>
                    </a:srgbClr>
                  </a:outerShdw>
                </a:effectLst>
                <a:latin typeface="Lucida Bright" panose="02040602050505020304" pitchFamily="18" charset="0"/>
              </a:rPr>
              <a:t>Pesticide Label</a:t>
            </a:r>
            <a:endParaRPr lang="en-US" sz="4400" b="1" i="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542721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nyonecanpc.com/cart/images/Chinch-Bug-Killer%20with%20Are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058" y="1143000"/>
            <a:ext cx="3396342" cy="3962400"/>
          </a:xfrm>
          <a:prstGeom prst="rect">
            <a:avLst/>
          </a:prstGeom>
          <a:noFill/>
          <a:ln w="19050">
            <a:solidFill>
              <a:srgbClr val="33CC33"/>
            </a:solidFill>
          </a:ln>
          <a:extLst>
            <a:ext uri="{909E8E84-426E-40DD-AFC4-6F175D3DCCD1}">
              <a14:hiddenFill xmlns:a14="http://schemas.microsoft.com/office/drawing/2010/main">
                <a:solidFill>
                  <a:srgbClr val="FFFFFF"/>
                </a:solidFill>
              </a14:hiddenFill>
            </a:ext>
          </a:extLst>
        </p:spPr>
      </p:pic>
      <p:pic>
        <p:nvPicPr>
          <p:cNvPr id="2052" name="Picture 4" descr="http://i686.photobucket.com/albums/vv227/Typlus5/BayerInsectKiller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970" y="1143000"/>
            <a:ext cx="2955484" cy="3962400"/>
          </a:xfrm>
          <a:prstGeom prst="rect">
            <a:avLst/>
          </a:prstGeom>
          <a:noFill/>
          <a:ln w="19050">
            <a:solidFill>
              <a:srgbClr val="33CC33"/>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5334000"/>
            <a:ext cx="3505200" cy="892552"/>
          </a:xfrm>
          <a:prstGeom prst="rect">
            <a:avLst/>
          </a:prstGeom>
          <a:noFill/>
        </p:spPr>
        <p:txBody>
          <a:bodyPr wrap="square" rtlCol="0">
            <a:spAutoFit/>
          </a:bodyPr>
          <a:lstStyle/>
          <a:p>
            <a:r>
              <a:rPr lang="en-US" sz="2600" dirty="0" err="1" smtClean="0">
                <a:solidFill>
                  <a:schemeClr val="bg1"/>
                </a:solidFill>
                <a:effectLst>
                  <a:outerShdw blurRad="38100" dist="38100" dir="2700000" algn="tl">
                    <a:srgbClr val="000000">
                      <a:alpha val="43137"/>
                    </a:srgbClr>
                  </a:outerShdw>
                </a:effectLst>
                <a:latin typeface="Lucida Bright" panose="02040602050505020304" pitchFamily="18" charset="0"/>
              </a:rPr>
              <a:t>Clothianidin</a:t>
            </a:r>
            <a:r>
              <a:rPr 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 50%, other by weight 50%</a:t>
            </a:r>
            <a:endParaRPr lang="en-US" sz="26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3" name="TextBox 2"/>
          <p:cNvSpPr txBox="1"/>
          <p:nvPr/>
        </p:nvSpPr>
        <p:spPr>
          <a:xfrm>
            <a:off x="4724400" y="5334000"/>
            <a:ext cx="4036423" cy="1292662"/>
          </a:xfrm>
          <a:prstGeom prst="rect">
            <a:avLst/>
          </a:prstGeom>
          <a:noFill/>
        </p:spPr>
        <p:txBody>
          <a:bodyPr wrap="square" rtlCol="0">
            <a:spAutoFit/>
          </a:bodyPr>
          <a:lstStyle/>
          <a:p>
            <a:r>
              <a:rPr lang="en-US" sz="2600" dirty="0" err="1" smtClean="0">
                <a:solidFill>
                  <a:schemeClr val="bg1"/>
                </a:solidFill>
                <a:effectLst>
                  <a:outerShdw blurRad="38100" dist="38100" dir="2700000" algn="tl">
                    <a:srgbClr val="000000">
                      <a:alpha val="43137"/>
                    </a:srgbClr>
                  </a:outerShdw>
                </a:effectLst>
                <a:latin typeface="Lucida Bright" panose="02040602050505020304" pitchFamily="18" charset="0"/>
              </a:rPr>
              <a:t>Imidacloprid</a:t>
            </a:r>
            <a:r>
              <a:rPr 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 0.72%, beta-</a:t>
            </a:r>
            <a:r>
              <a:rPr lang="en-US" sz="2600" dirty="0" err="1" smtClean="0">
                <a:solidFill>
                  <a:schemeClr val="bg1"/>
                </a:solidFill>
                <a:effectLst>
                  <a:outerShdw blurRad="38100" dist="38100" dir="2700000" algn="tl">
                    <a:srgbClr val="000000">
                      <a:alpha val="43137"/>
                    </a:srgbClr>
                  </a:outerShdw>
                </a:effectLst>
                <a:latin typeface="Lucida Bright" panose="02040602050505020304" pitchFamily="18" charset="0"/>
              </a:rPr>
              <a:t>cyfluthrin</a:t>
            </a:r>
            <a:r>
              <a:rPr lang="en-US" sz="2600" dirty="0" smtClean="0">
                <a:solidFill>
                  <a:schemeClr val="bg1"/>
                </a:solidFill>
                <a:effectLst>
                  <a:outerShdw blurRad="38100" dist="38100" dir="2700000" algn="tl">
                    <a:srgbClr val="000000">
                      <a:alpha val="43137"/>
                    </a:srgbClr>
                  </a:outerShdw>
                </a:effectLst>
                <a:latin typeface="Lucida Bright" panose="02040602050505020304" pitchFamily="18" charset="0"/>
              </a:rPr>
              <a:t> 0.36%, other by weight 98.92%.</a:t>
            </a:r>
            <a:endParaRPr lang="en-US" sz="2600"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6" name="TextBox 5"/>
          <p:cNvSpPr txBox="1"/>
          <p:nvPr/>
        </p:nvSpPr>
        <p:spPr>
          <a:xfrm>
            <a:off x="76200" y="191869"/>
            <a:ext cx="8991600" cy="707886"/>
          </a:xfrm>
          <a:prstGeom prst="rect">
            <a:avLst/>
          </a:prstGeom>
          <a:noFill/>
        </p:spPr>
        <p:txBody>
          <a:bodyPr wrap="square" rtlCol="0">
            <a:spAutoFit/>
          </a:bodyPr>
          <a:lstStyle/>
          <a:p>
            <a:pPr algn="ctr"/>
            <a:r>
              <a:rPr lang="en-US" sz="4000" b="1" i="1" dirty="0" smtClean="0">
                <a:solidFill>
                  <a:srgbClr val="00FF00"/>
                </a:solidFill>
                <a:effectLst>
                  <a:outerShdw blurRad="38100" dist="38100" dir="2700000" algn="tl">
                    <a:srgbClr val="000000">
                      <a:alpha val="43137"/>
                    </a:srgbClr>
                  </a:outerShdw>
                </a:effectLst>
                <a:latin typeface="Lucida Bright" panose="02040602050505020304" pitchFamily="18" charset="0"/>
                <a:cs typeface="Arial" pitchFamily="34" charset="0"/>
              </a:rPr>
              <a:t>Southern </a:t>
            </a:r>
            <a:r>
              <a:rPr lang="en-US" sz="4000" b="1" i="1" dirty="0">
                <a:solidFill>
                  <a:srgbClr val="00FF00"/>
                </a:solidFill>
                <a:effectLst>
                  <a:outerShdw blurRad="38100" dist="38100" dir="2700000" algn="tl">
                    <a:srgbClr val="000000">
                      <a:alpha val="43137"/>
                    </a:srgbClr>
                  </a:outerShdw>
                </a:effectLst>
                <a:latin typeface="Lucida Bright" panose="02040602050505020304" pitchFamily="18" charset="0"/>
                <a:cs typeface="Arial" pitchFamily="34" charset="0"/>
              </a:rPr>
              <a:t>Chinch Bug </a:t>
            </a:r>
            <a:r>
              <a:rPr lang="en-US" sz="4000" b="1" i="1" dirty="0" smtClean="0">
                <a:solidFill>
                  <a:srgbClr val="00FF00"/>
                </a:solidFill>
                <a:effectLst>
                  <a:outerShdw blurRad="38100" dist="38100" dir="2700000" algn="tl">
                    <a:srgbClr val="000000">
                      <a:alpha val="43137"/>
                    </a:srgbClr>
                  </a:outerShdw>
                </a:effectLst>
                <a:latin typeface="Lucida Bright" panose="02040602050505020304" pitchFamily="18" charset="0"/>
                <a:cs typeface="Arial" pitchFamily="34" charset="0"/>
              </a:rPr>
              <a:t>Insecticides</a:t>
            </a:r>
            <a:endParaRPr lang="en-US" sz="4000" b="1" i="1" dirty="0">
              <a:solidFill>
                <a:srgbClr val="00FF00"/>
              </a:solidFill>
              <a:effectLst>
                <a:outerShdw blurRad="38100" dist="38100" dir="2700000" algn="tl">
                  <a:srgbClr val="000000">
                    <a:alpha val="43137"/>
                  </a:srgbClr>
                </a:outerShdw>
              </a:effectLst>
              <a:latin typeface="Lucida Bright" panose="02040602050505020304" pitchFamily="18" charset="0"/>
              <a:cs typeface="Arial" pitchFamily="34" charset="0"/>
            </a:endParaRPr>
          </a:p>
        </p:txBody>
      </p:sp>
    </p:spTree>
    <p:extLst>
      <p:ext uri="{BB962C8B-B14F-4D97-AF65-F5344CB8AC3E}">
        <p14:creationId xmlns:p14="http://schemas.microsoft.com/office/powerpoint/2010/main" val="3494157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09113555"/>
              </p:ext>
            </p:extLst>
          </p:nvPr>
        </p:nvGraphicFramePr>
        <p:xfrm>
          <a:off x="2057400" y="1447800"/>
          <a:ext cx="5334000" cy="5154161"/>
        </p:xfrm>
        <a:graphic>
          <a:graphicData uri="http://schemas.openxmlformats.org/drawingml/2006/table">
            <a:tbl>
              <a:tblPr/>
              <a:tblGrid>
                <a:gridCol w="1102237"/>
                <a:gridCol w="1276440"/>
                <a:gridCol w="1513702"/>
                <a:gridCol w="1441621"/>
              </a:tblGrid>
              <a:tr h="276040">
                <a:tc>
                  <a:txBody>
                    <a:bodyPr/>
                    <a:lstStyle/>
                    <a:p>
                      <a:pPr algn="ctr"/>
                      <a:r>
                        <a:rPr lang="en-US" sz="800" b="1" dirty="0">
                          <a:solidFill>
                            <a:schemeClr val="bg1"/>
                          </a:solidFill>
                          <a:effectLst/>
                          <a:latin typeface="Arial" pitchFamily="34" charset="0"/>
                          <a:cs typeface="Arial" pitchFamily="34" charset="0"/>
                        </a:rPr>
                        <a:t>Active </a:t>
                      </a:r>
                      <a:r>
                        <a:rPr lang="en-US" sz="800" b="1" dirty="0" smtClean="0">
                          <a:solidFill>
                            <a:schemeClr val="bg1"/>
                          </a:solidFill>
                          <a:effectLst/>
                          <a:latin typeface="Arial" pitchFamily="34" charset="0"/>
                          <a:cs typeface="Arial" pitchFamily="34" charset="0"/>
                        </a:rPr>
                        <a:t>ingredient </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800" b="1" dirty="0">
                          <a:solidFill>
                            <a:schemeClr val="bg1"/>
                          </a:solidFill>
                          <a:effectLst/>
                          <a:latin typeface="Arial" pitchFamily="34" charset="0"/>
                          <a:cs typeface="Arial" pitchFamily="34" charset="0"/>
                        </a:rPr>
                        <a:t>Chemical class</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800" b="1" dirty="0">
                          <a:solidFill>
                            <a:schemeClr val="bg1"/>
                          </a:solidFill>
                          <a:effectLst/>
                          <a:latin typeface="Arial" pitchFamily="34" charset="0"/>
                          <a:cs typeface="Arial" pitchFamily="34" charset="0"/>
                        </a:rPr>
                        <a:t>Retail/homeowner product examples</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ctr"/>
                      <a:r>
                        <a:rPr lang="en-US" sz="800" b="1" dirty="0">
                          <a:solidFill>
                            <a:schemeClr val="bg1"/>
                          </a:solidFill>
                          <a:effectLst/>
                          <a:latin typeface="Arial" pitchFamily="34" charset="0"/>
                          <a:cs typeface="Arial" pitchFamily="34" charset="0"/>
                        </a:rPr>
                        <a:t>Professional product examples</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509398">
                <a:tc>
                  <a:txBody>
                    <a:bodyPr/>
                    <a:lstStyle/>
                    <a:p>
                      <a:r>
                        <a:rPr lang="en-US" sz="800" dirty="0">
                          <a:solidFill>
                            <a:schemeClr val="bg1"/>
                          </a:solidFill>
                          <a:effectLst/>
                          <a:latin typeface="Arial" pitchFamily="34" charset="0"/>
                          <a:cs typeface="Arial" pitchFamily="34" charset="0"/>
                        </a:rPr>
                        <a:t>Bifenthrin</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err="1" smtClean="0">
                          <a:solidFill>
                            <a:schemeClr val="tx1"/>
                          </a:solidFill>
                          <a:effectLst/>
                          <a:latin typeface="Arial" pitchFamily="34" charset="0"/>
                          <a:cs typeface="Arial" pitchFamily="34" charset="0"/>
                        </a:rPr>
                        <a:t>Pyrethroid</a:t>
                      </a:r>
                      <a:r>
                        <a:rPr lang="en-US" sz="800" dirty="0" smtClean="0">
                          <a:solidFill>
                            <a:schemeClr val="tx1"/>
                          </a:solidFill>
                          <a:effectLst/>
                          <a:latin typeface="Arial" pitchFamily="34" charset="0"/>
                          <a:cs typeface="Arial" pitchFamily="34" charset="0"/>
                        </a:rPr>
                        <a:t> IRAC</a:t>
                      </a:r>
                      <a:r>
                        <a:rPr lang="en-US" sz="800" baseline="0" dirty="0" smtClean="0">
                          <a:solidFill>
                            <a:schemeClr val="tx1"/>
                          </a:solidFill>
                          <a:effectLst/>
                          <a:latin typeface="Arial" pitchFamily="34" charset="0"/>
                          <a:cs typeface="Arial" pitchFamily="34" charset="0"/>
                        </a:rPr>
                        <a:t> #3</a:t>
                      </a:r>
                      <a:endParaRPr lang="en-US" sz="800" dirty="0">
                        <a:solidFill>
                          <a:schemeClr val="tx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00FF00"/>
                    </a:solidFill>
                  </a:tcPr>
                </a:tc>
                <a:tc>
                  <a:txBody>
                    <a:bodyPr/>
                    <a:lstStyle/>
                    <a:p>
                      <a:r>
                        <a:rPr lang="en-US" sz="800">
                          <a:solidFill>
                            <a:schemeClr val="bg1"/>
                          </a:solidFill>
                          <a:effectLst/>
                          <a:latin typeface="Arial" pitchFamily="34" charset="0"/>
                          <a:cs typeface="Arial" pitchFamily="34" charset="0"/>
                        </a:rPr>
                        <a:t>Scotts Lawn Pro Insect Control w/Fertilizer</a:t>
                      </a:r>
                    </a:p>
                    <a:p>
                      <a:r>
                        <a:rPr lang="en-US" sz="800">
                          <a:solidFill>
                            <a:schemeClr val="bg1"/>
                          </a:solidFill>
                          <a:effectLst/>
                          <a:latin typeface="Arial" pitchFamily="34" charset="0"/>
                          <a:cs typeface="Arial" pitchFamily="34" charset="0"/>
                        </a:rPr>
                        <a:t>Scotts Turf Builder w/SummerGuard</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err="1">
                          <a:solidFill>
                            <a:schemeClr val="bg1"/>
                          </a:solidFill>
                          <a:effectLst/>
                          <a:latin typeface="Arial" pitchFamily="34" charset="0"/>
                          <a:cs typeface="Arial" pitchFamily="34" charset="0"/>
                        </a:rPr>
                        <a:t>Bifen</a:t>
                      </a:r>
                      <a:r>
                        <a:rPr lang="en-US" sz="800" dirty="0">
                          <a:solidFill>
                            <a:schemeClr val="bg1"/>
                          </a:solidFill>
                          <a:effectLst/>
                          <a:latin typeface="Arial" pitchFamily="34" charset="0"/>
                          <a:cs typeface="Arial" pitchFamily="34" charset="0"/>
                        </a:rPr>
                        <a:t> XTS</a:t>
                      </a:r>
                    </a:p>
                    <a:p>
                      <a:r>
                        <a:rPr lang="en-US" sz="800" dirty="0">
                          <a:solidFill>
                            <a:schemeClr val="bg1"/>
                          </a:solidFill>
                          <a:effectLst/>
                          <a:latin typeface="Arial" pitchFamily="34" charset="0"/>
                          <a:cs typeface="Arial" pitchFamily="34" charset="0"/>
                        </a:rPr>
                        <a:t>Onyx, </a:t>
                      </a:r>
                      <a:r>
                        <a:rPr lang="en-US" sz="800" dirty="0" err="1">
                          <a:solidFill>
                            <a:schemeClr val="bg1"/>
                          </a:solidFill>
                          <a:effectLst/>
                          <a:latin typeface="Arial" pitchFamily="34" charset="0"/>
                          <a:cs typeface="Arial" pitchFamily="34" charset="0"/>
                        </a:rPr>
                        <a:t>OnyxPro</a:t>
                      </a:r>
                      <a:endParaRPr lang="en-US" sz="800" dirty="0">
                        <a:solidFill>
                          <a:schemeClr val="bg1"/>
                        </a:solidFill>
                        <a:effectLst/>
                        <a:latin typeface="Arial" pitchFamily="34" charset="0"/>
                        <a:cs typeface="Arial" pitchFamily="34" charset="0"/>
                      </a:endParaRPr>
                    </a:p>
                    <a:p>
                      <a:r>
                        <a:rPr lang="en-US" sz="800" dirty="0" err="1">
                          <a:solidFill>
                            <a:schemeClr val="bg1"/>
                          </a:solidFill>
                          <a:effectLst/>
                          <a:latin typeface="Arial" pitchFamily="34" charset="0"/>
                          <a:cs typeface="Arial" pitchFamily="34" charset="0"/>
                        </a:rPr>
                        <a:t>Talstar</a:t>
                      </a:r>
                      <a:r>
                        <a:rPr lang="en-US" sz="800" dirty="0">
                          <a:solidFill>
                            <a:schemeClr val="bg1"/>
                          </a:solidFill>
                          <a:effectLst/>
                          <a:latin typeface="Arial" pitchFamily="34" charset="0"/>
                          <a:cs typeface="Arial" pitchFamily="34" charset="0"/>
                        </a:rPr>
                        <a:t> EZ, PL granular</a:t>
                      </a:r>
                    </a:p>
                    <a:p>
                      <a:r>
                        <a:rPr lang="en-US" sz="800" dirty="0">
                          <a:solidFill>
                            <a:schemeClr val="bg1"/>
                          </a:solidFill>
                          <a:effectLst/>
                          <a:latin typeface="Arial" pitchFamily="34" charset="0"/>
                          <a:cs typeface="Arial" pitchFamily="34" charset="0"/>
                        </a:rPr>
                        <a:t>Wisdom</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320498">
                <a:tc>
                  <a:txBody>
                    <a:bodyPr/>
                    <a:lstStyle/>
                    <a:p>
                      <a:r>
                        <a:rPr lang="en-US" sz="800" dirty="0">
                          <a:solidFill>
                            <a:schemeClr val="bg1"/>
                          </a:solidFill>
                          <a:effectLst/>
                          <a:latin typeface="Arial" pitchFamily="34" charset="0"/>
                          <a:cs typeface="Arial" pitchFamily="34" charset="0"/>
                        </a:rPr>
                        <a:t>Bifenthrin + </a:t>
                      </a:r>
                      <a:r>
                        <a:rPr lang="en-US" sz="800" dirty="0" err="1">
                          <a:solidFill>
                            <a:schemeClr val="bg1"/>
                          </a:solidFill>
                          <a:effectLst/>
                          <a:latin typeface="Arial" pitchFamily="34" charset="0"/>
                          <a:cs typeface="Arial" pitchFamily="34" charset="0"/>
                        </a:rPr>
                        <a:t>clothianidin</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err="1">
                          <a:solidFill>
                            <a:schemeClr val="bg1"/>
                          </a:solidFill>
                          <a:effectLst/>
                          <a:latin typeface="Arial" pitchFamily="34" charset="0"/>
                          <a:cs typeface="Arial" pitchFamily="34" charset="0"/>
                        </a:rPr>
                        <a:t>Pyrethroid</a:t>
                      </a:r>
                      <a:r>
                        <a:rPr lang="en-US" sz="800" dirty="0">
                          <a:solidFill>
                            <a:schemeClr val="bg1"/>
                          </a:solidFill>
                          <a:effectLst/>
                          <a:latin typeface="Arial" pitchFamily="34" charset="0"/>
                          <a:cs typeface="Arial" pitchFamily="34" charset="0"/>
                        </a:rPr>
                        <a:t> + </a:t>
                      </a:r>
                      <a:r>
                        <a:rPr lang="en-US" sz="800" dirty="0" err="1" smtClean="0">
                          <a:solidFill>
                            <a:schemeClr val="bg1"/>
                          </a:solidFill>
                          <a:effectLst/>
                          <a:latin typeface="Arial" pitchFamily="34" charset="0"/>
                          <a:cs typeface="Arial" pitchFamily="34" charset="0"/>
                        </a:rPr>
                        <a:t>neonicotinoid</a:t>
                      </a:r>
                      <a:endParaRPr lang="en-US" sz="800" dirty="0" smtClean="0">
                        <a:solidFill>
                          <a:schemeClr val="bg1"/>
                        </a:solidFill>
                        <a:effectLst/>
                        <a:latin typeface="Arial" pitchFamily="34" charset="0"/>
                        <a:cs typeface="Arial" pitchFamily="34" charset="0"/>
                      </a:endParaRPr>
                    </a:p>
                    <a:p>
                      <a:r>
                        <a:rPr lang="en-US" sz="800" dirty="0" smtClean="0">
                          <a:solidFill>
                            <a:schemeClr val="bg1"/>
                          </a:solidFill>
                          <a:effectLst/>
                          <a:latin typeface="Arial" pitchFamily="34" charset="0"/>
                          <a:cs typeface="Arial" pitchFamily="34" charset="0"/>
                        </a:rPr>
                        <a:t>IRAC #3, 4A</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a:solidFill>
                            <a:schemeClr val="bg1"/>
                          </a:solidFill>
                          <a:effectLst/>
                          <a:latin typeface="Arial" pitchFamily="34" charset="0"/>
                          <a:cs typeface="Arial" pitchFamily="34" charset="0"/>
                        </a:rPr>
                        <a:t>None</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a:solidFill>
                            <a:schemeClr val="bg1"/>
                          </a:solidFill>
                          <a:effectLst/>
                          <a:latin typeface="Arial" pitchFamily="34" charset="0"/>
                          <a:cs typeface="Arial" pitchFamily="34" charset="0"/>
                        </a:rPr>
                        <a:t>Aloft</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389709">
                <a:tc>
                  <a:txBody>
                    <a:bodyPr/>
                    <a:lstStyle/>
                    <a:p>
                      <a:r>
                        <a:rPr lang="en-US" sz="800" dirty="0">
                          <a:solidFill>
                            <a:schemeClr val="bg1"/>
                          </a:solidFill>
                          <a:effectLst/>
                          <a:latin typeface="Arial" pitchFamily="34" charset="0"/>
                          <a:cs typeface="Arial" pitchFamily="34" charset="0"/>
                        </a:rPr>
                        <a:t>Bifenthrin + </a:t>
                      </a:r>
                      <a:r>
                        <a:rPr lang="en-US" sz="800" dirty="0" err="1">
                          <a:solidFill>
                            <a:schemeClr val="bg1"/>
                          </a:solidFill>
                          <a:effectLst/>
                          <a:latin typeface="Arial" pitchFamily="34" charset="0"/>
                          <a:cs typeface="Arial" pitchFamily="34" charset="0"/>
                        </a:rPr>
                        <a:t>imidacloprid</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err="1">
                          <a:solidFill>
                            <a:schemeClr val="bg1"/>
                          </a:solidFill>
                          <a:effectLst/>
                          <a:latin typeface="Arial" pitchFamily="34" charset="0"/>
                          <a:cs typeface="Arial" pitchFamily="34" charset="0"/>
                        </a:rPr>
                        <a:t>Pyrethroid</a:t>
                      </a:r>
                      <a:r>
                        <a:rPr lang="en-US" sz="800" dirty="0">
                          <a:solidFill>
                            <a:schemeClr val="bg1"/>
                          </a:solidFill>
                          <a:effectLst/>
                          <a:latin typeface="Arial" pitchFamily="34" charset="0"/>
                          <a:cs typeface="Arial" pitchFamily="34" charset="0"/>
                        </a:rPr>
                        <a:t> + </a:t>
                      </a:r>
                      <a:r>
                        <a:rPr lang="en-US" sz="800" dirty="0" err="1" smtClean="0">
                          <a:solidFill>
                            <a:schemeClr val="bg1"/>
                          </a:solidFill>
                          <a:effectLst/>
                          <a:latin typeface="Arial" pitchFamily="34" charset="0"/>
                          <a:cs typeface="Arial" pitchFamily="34" charset="0"/>
                        </a:rPr>
                        <a:t>neonicotinoid</a:t>
                      </a:r>
                      <a:endParaRPr lang="en-US" sz="800" dirty="0" smtClean="0">
                        <a:solidFill>
                          <a:schemeClr val="bg1"/>
                        </a:solidFill>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1"/>
                          </a:solidFill>
                          <a:effectLst/>
                          <a:latin typeface="Arial" pitchFamily="34" charset="0"/>
                          <a:cs typeface="Arial" pitchFamily="34" charset="0"/>
                        </a:rPr>
                        <a:t>IRAC #3, 4A</a:t>
                      </a: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a:solidFill>
                            <a:schemeClr val="bg1"/>
                          </a:solidFill>
                          <a:effectLst/>
                          <a:latin typeface="Arial" pitchFamily="34" charset="0"/>
                          <a:cs typeface="Arial" pitchFamily="34" charset="0"/>
                        </a:rPr>
                        <a:t>None</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err="1">
                          <a:solidFill>
                            <a:schemeClr val="bg1"/>
                          </a:solidFill>
                          <a:effectLst/>
                          <a:latin typeface="Arial" pitchFamily="34" charset="0"/>
                          <a:cs typeface="Arial" pitchFamily="34" charset="0"/>
                        </a:rPr>
                        <a:t>Allectus</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317321">
                <a:tc>
                  <a:txBody>
                    <a:bodyPr/>
                    <a:lstStyle/>
                    <a:p>
                      <a:r>
                        <a:rPr lang="en-US" sz="800" dirty="0" err="1">
                          <a:solidFill>
                            <a:schemeClr val="bg1"/>
                          </a:solidFill>
                          <a:effectLst/>
                          <a:latin typeface="Arial" pitchFamily="34" charset="0"/>
                          <a:cs typeface="Arial" pitchFamily="34" charset="0"/>
                        </a:rPr>
                        <a:t>Bifenthrin</a:t>
                      </a:r>
                      <a:r>
                        <a:rPr lang="en-US" sz="800" dirty="0">
                          <a:solidFill>
                            <a:schemeClr val="bg1"/>
                          </a:solidFill>
                          <a:effectLst/>
                          <a:latin typeface="Arial" pitchFamily="34" charset="0"/>
                          <a:cs typeface="Arial" pitchFamily="34" charset="0"/>
                        </a:rPr>
                        <a:t> + zeta-</a:t>
                      </a:r>
                      <a:r>
                        <a:rPr lang="en-US" sz="800" dirty="0" err="1">
                          <a:solidFill>
                            <a:schemeClr val="bg1"/>
                          </a:solidFill>
                          <a:effectLst/>
                          <a:latin typeface="Arial" pitchFamily="34" charset="0"/>
                          <a:cs typeface="Arial" pitchFamily="34" charset="0"/>
                        </a:rPr>
                        <a:t>cypermethrin</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tx1"/>
                          </a:solidFill>
                          <a:effectLst/>
                          <a:latin typeface="Arial" pitchFamily="34" charset="0"/>
                          <a:cs typeface="Arial" pitchFamily="34" charset="0"/>
                        </a:rPr>
                        <a:t>Pyrethroid</a:t>
                      </a:r>
                      <a:r>
                        <a:rPr lang="en-US" sz="800" dirty="0" smtClean="0">
                          <a:solidFill>
                            <a:schemeClr val="tx1"/>
                          </a:solidFill>
                          <a:effectLst/>
                          <a:latin typeface="Arial" pitchFamily="34" charset="0"/>
                          <a:cs typeface="Arial" pitchFamily="34" charset="0"/>
                        </a:rPr>
                        <a:t> IRAC</a:t>
                      </a:r>
                      <a:r>
                        <a:rPr lang="en-US" sz="800" baseline="0" dirty="0" smtClean="0">
                          <a:solidFill>
                            <a:schemeClr val="tx1"/>
                          </a:solidFill>
                          <a:effectLst/>
                          <a:latin typeface="Arial" pitchFamily="34" charset="0"/>
                          <a:cs typeface="Arial" pitchFamily="34" charset="0"/>
                        </a:rPr>
                        <a:t> #3</a:t>
                      </a:r>
                      <a:endParaRPr lang="en-US" sz="800" dirty="0" smtClean="0">
                        <a:solidFill>
                          <a:schemeClr val="tx1"/>
                        </a:solidFill>
                        <a:effectLst/>
                        <a:latin typeface="Arial" pitchFamily="34" charset="0"/>
                        <a:cs typeface="Arial" pitchFamily="34" charset="0"/>
                      </a:endParaRP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00FF00"/>
                    </a:solidFill>
                  </a:tcPr>
                </a:tc>
                <a:tc>
                  <a:txBody>
                    <a:bodyPr/>
                    <a:lstStyle/>
                    <a:p>
                      <a:r>
                        <a:rPr lang="en-US" sz="800" dirty="0">
                          <a:solidFill>
                            <a:schemeClr val="bg1"/>
                          </a:solidFill>
                          <a:effectLst/>
                          <a:latin typeface="Arial" pitchFamily="34" charset="0"/>
                          <a:cs typeface="Arial" pitchFamily="34" charset="0"/>
                        </a:rPr>
                        <a:t>None</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err="1">
                          <a:solidFill>
                            <a:schemeClr val="bg1"/>
                          </a:solidFill>
                          <a:effectLst/>
                          <a:latin typeface="Arial" pitchFamily="34" charset="0"/>
                          <a:cs typeface="Arial" pitchFamily="34" charset="0"/>
                        </a:rPr>
                        <a:t>Talstar</a:t>
                      </a:r>
                      <a:r>
                        <a:rPr lang="en-US" sz="800" dirty="0">
                          <a:solidFill>
                            <a:schemeClr val="bg1"/>
                          </a:solidFill>
                          <a:effectLst/>
                          <a:latin typeface="Arial" pitchFamily="34" charset="0"/>
                          <a:cs typeface="Arial" pitchFamily="34" charset="0"/>
                        </a:rPr>
                        <a:t> XTRA</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297038">
                <a:tc>
                  <a:txBody>
                    <a:bodyPr/>
                    <a:lstStyle/>
                    <a:p>
                      <a:r>
                        <a:rPr lang="en-US" sz="800" dirty="0" err="1">
                          <a:solidFill>
                            <a:schemeClr val="bg1"/>
                          </a:solidFill>
                          <a:effectLst/>
                          <a:latin typeface="Arial" pitchFamily="34" charset="0"/>
                          <a:cs typeface="Arial" pitchFamily="34" charset="0"/>
                        </a:rPr>
                        <a:t>Carbaryl</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bg1"/>
                          </a:solidFill>
                          <a:effectLst/>
                          <a:latin typeface="Arial" pitchFamily="34" charset="0"/>
                          <a:cs typeface="Arial" pitchFamily="34" charset="0"/>
                        </a:rPr>
                        <a:t>Carbamate</a:t>
                      </a:r>
                      <a:r>
                        <a:rPr lang="en-US" sz="800" dirty="0" smtClean="0">
                          <a:solidFill>
                            <a:schemeClr val="bg1"/>
                          </a:solidFill>
                          <a:effectLst/>
                          <a:latin typeface="Arial" pitchFamily="34" charset="0"/>
                          <a:cs typeface="Arial" pitchFamily="34" charset="0"/>
                        </a:rPr>
                        <a:t> IRAC</a:t>
                      </a:r>
                      <a:r>
                        <a:rPr lang="en-US" sz="800" baseline="0" dirty="0" smtClean="0">
                          <a:solidFill>
                            <a:schemeClr val="bg1"/>
                          </a:solidFill>
                          <a:effectLst/>
                          <a:latin typeface="Arial" pitchFamily="34" charset="0"/>
                          <a:cs typeface="Arial" pitchFamily="34" charset="0"/>
                        </a:rPr>
                        <a:t> #1</a:t>
                      </a:r>
                      <a:endParaRPr lang="en-US" sz="800" dirty="0" smtClean="0">
                        <a:solidFill>
                          <a:schemeClr val="bg1"/>
                        </a:solidFill>
                        <a:effectLst/>
                        <a:latin typeface="Arial" pitchFamily="34" charset="0"/>
                        <a:cs typeface="Arial" pitchFamily="34" charset="0"/>
                      </a:endParaRP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00000"/>
                    </a:solidFill>
                  </a:tcPr>
                </a:tc>
                <a:tc>
                  <a:txBody>
                    <a:bodyPr/>
                    <a:lstStyle/>
                    <a:p>
                      <a:r>
                        <a:rPr lang="en-US" sz="800">
                          <a:solidFill>
                            <a:schemeClr val="bg1"/>
                          </a:solidFill>
                          <a:effectLst/>
                          <a:latin typeface="Arial" pitchFamily="34" charset="0"/>
                          <a:cs typeface="Arial" pitchFamily="34" charset="0"/>
                        </a:rPr>
                        <a:t>Garden,Tech Sevin</a:t>
                      </a:r>
                    </a:p>
                    <a:p>
                      <a:r>
                        <a:rPr lang="en-US" sz="800">
                          <a:solidFill>
                            <a:schemeClr val="bg1"/>
                          </a:solidFill>
                          <a:effectLst/>
                          <a:latin typeface="Arial" pitchFamily="34" charset="0"/>
                          <a:cs typeface="Arial" pitchFamily="34" charset="0"/>
                        </a:rPr>
                        <a:t>Gordons Liquid Dura-Spray</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err="1">
                          <a:solidFill>
                            <a:schemeClr val="bg1"/>
                          </a:solidFill>
                          <a:effectLst/>
                          <a:latin typeface="Arial" pitchFamily="34" charset="0"/>
                          <a:cs typeface="Arial" pitchFamily="34" charset="0"/>
                        </a:rPr>
                        <a:t>Sevin</a:t>
                      </a:r>
                      <a:r>
                        <a:rPr lang="en-US" sz="800" dirty="0">
                          <a:solidFill>
                            <a:schemeClr val="bg1"/>
                          </a:solidFill>
                          <a:effectLst/>
                          <a:latin typeface="Arial" pitchFamily="34" charset="0"/>
                          <a:cs typeface="Arial" pitchFamily="34" charset="0"/>
                        </a:rPr>
                        <a:t> SL</a:t>
                      </a:r>
                    </a:p>
                    <a:p>
                      <a:r>
                        <a:rPr lang="en-US" sz="800" dirty="0" err="1">
                          <a:solidFill>
                            <a:schemeClr val="bg1"/>
                          </a:solidFill>
                          <a:effectLst/>
                          <a:latin typeface="Arial" pitchFamily="34" charset="0"/>
                          <a:cs typeface="Arial" pitchFamily="34" charset="0"/>
                        </a:rPr>
                        <a:t>Sevin</a:t>
                      </a:r>
                      <a:r>
                        <a:rPr lang="en-US" sz="800" dirty="0">
                          <a:solidFill>
                            <a:schemeClr val="bg1"/>
                          </a:solidFill>
                          <a:effectLst/>
                          <a:latin typeface="Arial" pitchFamily="34" charset="0"/>
                          <a:cs typeface="Arial" pitchFamily="34" charset="0"/>
                        </a:rPr>
                        <a:t> 80 WSP</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276040">
                <a:tc>
                  <a:txBody>
                    <a:bodyPr/>
                    <a:lstStyle/>
                    <a:p>
                      <a:r>
                        <a:rPr lang="en-US" sz="800" dirty="0" err="1">
                          <a:solidFill>
                            <a:schemeClr val="bg1"/>
                          </a:solidFill>
                          <a:effectLst/>
                          <a:latin typeface="Arial" pitchFamily="34" charset="0"/>
                          <a:cs typeface="Arial" pitchFamily="34" charset="0"/>
                        </a:rPr>
                        <a:t>Clothianidin</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bg1"/>
                          </a:solidFill>
                          <a:effectLst/>
                          <a:latin typeface="Arial" pitchFamily="34" charset="0"/>
                          <a:cs typeface="Arial" pitchFamily="34" charset="0"/>
                        </a:rPr>
                        <a:t>Neonicotinoid</a:t>
                      </a:r>
                      <a:r>
                        <a:rPr lang="en-US" sz="800" dirty="0" smtClean="0">
                          <a:solidFill>
                            <a:schemeClr val="bg1"/>
                          </a:solidFill>
                          <a:effectLst/>
                          <a:latin typeface="Arial" pitchFamily="34" charset="0"/>
                          <a:cs typeface="Arial" pitchFamily="34" charset="0"/>
                        </a:rPr>
                        <a:t> IRAC #4A</a:t>
                      </a: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1">
                        <a:lumMod val="50000"/>
                      </a:schemeClr>
                    </a:solidFill>
                  </a:tcPr>
                </a:tc>
                <a:tc>
                  <a:txBody>
                    <a:bodyPr/>
                    <a:lstStyle/>
                    <a:p>
                      <a:r>
                        <a:rPr lang="nn-NO" sz="800" dirty="0" smtClean="0">
                          <a:solidFill>
                            <a:schemeClr val="bg1"/>
                          </a:solidFill>
                          <a:effectLst/>
                          <a:latin typeface="Arial" pitchFamily="34" charset="0"/>
                          <a:cs typeface="Arial" pitchFamily="34" charset="0"/>
                        </a:rPr>
                        <a:t>Arena 50 WDG</a:t>
                      </a: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accent6">
                        <a:lumMod val="75000"/>
                      </a:schemeClr>
                    </a:solidFill>
                  </a:tcPr>
                </a:tc>
                <a:tc>
                  <a:txBody>
                    <a:bodyPr/>
                    <a:lstStyle/>
                    <a:p>
                      <a:r>
                        <a:rPr lang="nn-NO" sz="800" dirty="0">
                          <a:solidFill>
                            <a:schemeClr val="bg1"/>
                          </a:solidFill>
                          <a:effectLst/>
                          <a:latin typeface="Arial" pitchFamily="34" charset="0"/>
                          <a:cs typeface="Arial" pitchFamily="34" charset="0"/>
                        </a:rPr>
                        <a:t>Arena 0.5 G</a:t>
                      </a:r>
                    </a:p>
                    <a:p>
                      <a:endParaRPr lang="nn-NO"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318035">
                <a:tc>
                  <a:txBody>
                    <a:bodyPr/>
                    <a:lstStyle/>
                    <a:p>
                      <a:r>
                        <a:rPr lang="en-US" sz="800" dirty="0" err="1">
                          <a:solidFill>
                            <a:schemeClr val="bg1"/>
                          </a:solidFill>
                          <a:effectLst/>
                          <a:latin typeface="Arial" pitchFamily="34" charset="0"/>
                          <a:cs typeface="Arial" pitchFamily="34" charset="0"/>
                        </a:rPr>
                        <a:t>Cyfluthrin</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tx1"/>
                          </a:solidFill>
                          <a:effectLst/>
                          <a:latin typeface="Arial" pitchFamily="34" charset="0"/>
                          <a:cs typeface="Arial" pitchFamily="34" charset="0"/>
                        </a:rPr>
                        <a:t>Pyrethroid</a:t>
                      </a:r>
                      <a:r>
                        <a:rPr lang="en-US" sz="800" dirty="0" smtClean="0">
                          <a:solidFill>
                            <a:schemeClr val="tx1"/>
                          </a:solidFill>
                          <a:effectLst/>
                          <a:latin typeface="Arial" pitchFamily="34" charset="0"/>
                          <a:cs typeface="Arial" pitchFamily="34" charset="0"/>
                        </a:rPr>
                        <a:t> IRAC</a:t>
                      </a:r>
                      <a:r>
                        <a:rPr lang="en-US" sz="800" baseline="0" dirty="0" smtClean="0">
                          <a:solidFill>
                            <a:schemeClr val="tx1"/>
                          </a:solidFill>
                          <a:effectLst/>
                          <a:latin typeface="Arial" pitchFamily="34" charset="0"/>
                          <a:cs typeface="Arial" pitchFamily="34" charset="0"/>
                        </a:rPr>
                        <a:t> #3</a:t>
                      </a:r>
                      <a:endParaRPr lang="en-US" sz="800" dirty="0" smtClean="0">
                        <a:solidFill>
                          <a:schemeClr val="tx1"/>
                        </a:solidFill>
                        <a:effectLst/>
                        <a:latin typeface="Arial" pitchFamily="34" charset="0"/>
                        <a:cs typeface="Arial" pitchFamily="34" charset="0"/>
                      </a:endParaRP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00FF00"/>
                    </a:solidFill>
                  </a:tcPr>
                </a:tc>
                <a:tc>
                  <a:txBody>
                    <a:bodyPr/>
                    <a:lstStyle/>
                    <a:p>
                      <a:r>
                        <a:rPr lang="en-US" sz="800" dirty="0">
                          <a:solidFill>
                            <a:schemeClr val="bg1"/>
                          </a:solidFill>
                          <a:effectLst/>
                          <a:latin typeface="Arial" pitchFamily="34" charset="0"/>
                          <a:cs typeface="Arial" pitchFamily="34" charset="0"/>
                        </a:rPr>
                        <a:t>Bayer Advanced Power</a:t>
                      </a:r>
                    </a:p>
                    <a:p>
                      <a:r>
                        <a:rPr lang="en-US" sz="800" dirty="0">
                          <a:solidFill>
                            <a:schemeClr val="bg1"/>
                          </a:solidFill>
                          <a:effectLst/>
                          <a:latin typeface="Arial" pitchFamily="34" charset="0"/>
                          <a:cs typeface="Arial" pitchFamily="34" charset="0"/>
                        </a:rPr>
                        <a:t>Force Multi-Insect Killer</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50000"/>
                      </a:schemeClr>
                    </a:solidFill>
                  </a:tcPr>
                </a:tc>
                <a:tc>
                  <a:txBody>
                    <a:bodyPr/>
                    <a:lstStyle/>
                    <a:p>
                      <a:r>
                        <a:rPr lang="en-US" sz="800" dirty="0">
                          <a:solidFill>
                            <a:schemeClr val="bg1"/>
                          </a:solidFill>
                          <a:effectLst/>
                          <a:latin typeface="Arial" pitchFamily="34" charset="0"/>
                          <a:cs typeface="Arial" pitchFamily="34" charset="0"/>
                        </a:rPr>
                        <a:t>Tempo</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276040">
                <a:tc>
                  <a:txBody>
                    <a:bodyPr/>
                    <a:lstStyle/>
                    <a:p>
                      <a:r>
                        <a:rPr lang="en-US" sz="800" dirty="0" err="1">
                          <a:solidFill>
                            <a:schemeClr val="bg1"/>
                          </a:solidFill>
                          <a:effectLst/>
                          <a:latin typeface="Arial" pitchFamily="34" charset="0"/>
                          <a:cs typeface="Arial" pitchFamily="34" charset="0"/>
                        </a:rPr>
                        <a:t>Cypermethrin</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tx1"/>
                          </a:solidFill>
                          <a:effectLst/>
                          <a:latin typeface="Arial" pitchFamily="34" charset="0"/>
                          <a:cs typeface="Arial" pitchFamily="34" charset="0"/>
                        </a:rPr>
                        <a:t>Pyrethroid</a:t>
                      </a:r>
                      <a:r>
                        <a:rPr lang="en-US" sz="800" dirty="0" smtClean="0">
                          <a:solidFill>
                            <a:schemeClr val="tx1"/>
                          </a:solidFill>
                          <a:effectLst/>
                          <a:latin typeface="Arial" pitchFamily="34" charset="0"/>
                          <a:cs typeface="Arial" pitchFamily="34" charset="0"/>
                        </a:rPr>
                        <a:t> IRAC</a:t>
                      </a:r>
                      <a:r>
                        <a:rPr lang="en-US" sz="800" baseline="0" dirty="0" smtClean="0">
                          <a:solidFill>
                            <a:schemeClr val="tx1"/>
                          </a:solidFill>
                          <a:effectLst/>
                          <a:latin typeface="Arial" pitchFamily="34" charset="0"/>
                          <a:cs typeface="Arial" pitchFamily="34" charset="0"/>
                        </a:rPr>
                        <a:t> #3</a:t>
                      </a:r>
                      <a:endParaRPr lang="en-US" sz="800" dirty="0" smtClean="0">
                        <a:solidFill>
                          <a:schemeClr val="tx1"/>
                        </a:solidFill>
                        <a:effectLst/>
                        <a:latin typeface="Arial" pitchFamily="34" charset="0"/>
                        <a:cs typeface="Arial" pitchFamily="34" charset="0"/>
                      </a:endParaRP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00FF00"/>
                    </a:solidFill>
                  </a:tcPr>
                </a:tc>
                <a:tc>
                  <a:txBody>
                    <a:bodyPr/>
                    <a:lstStyle/>
                    <a:p>
                      <a:r>
                        <a:rPr lang="en-US" sz="800" dirty="0">
                          <a:solidFill>
                            <a:schemeClr val="bg1"/>
                          </a:solidFill>
                          <a:effectLst/>
                          <a:latin typeface="Arial" pitchFamily="34" charset="0"/>
                          <a:cs typeface="Arial" pitchFamily="34" charset="0"/>
                        </a:rPr>
                        <a:t>None</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a:solidFill>
                            <a:schemeClr val="bg1"/>
                          </a:solidFill>
                          <a:effectLst/>
                          <a:latin typeface="Arial" pitchFamily="34" charset="0"/>
                          <a:cs typeface="Arial" pitchFamily="34" charset="0"/>
                        </a:rPr>
                        <a:t>Demon Max</a:t>
                      </a:r>
                    </a:p>
                    <a:p>
                      <a:r>
                        <a:rPr lang="en-US" sz="800" dirty="0">
                          <a:solidFill>
                            <a:schemeClr val="bg1"/>
                          </a:solidFill>
                          <a:effectLst/>
                          <a:latin typeface="Arial" pitchFamily="34" charset="0"/>
                          <a:cs typeface="Arial" pitchFamily="34" charset="0"/>
                        </a:rPr>
                        <a:t>Demon WP</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318035">
                <a:tc>
                  <a:txBody>
                    <a:bodyPr/>
                    <a:lstStyle/>
                    <a:p>
                      <a:r>
                        <a:rPr lang="en-US" sz="800" dirty="0" err="1">
                          <a:solidFill>
                            <a:schemeClr val="bg1"/>
                          </a:solidFill>
                          <a:effectLst/>
                          <a:latin typeface="Arial" pitchFamily="34" charset="0"/>
                          <a:cs typeface="Arial" pitchFamily="34" charset="0"/>
                        </a:rPr>
                        <a:t>Deltamethrin</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tx1"/>
                          </a:solidFill>
                          <a:effectLst/>
                          <a:latin typeface="Arial" pitchFamily="34" charset="0"/>
                          <a:cs typeface="Arial" pitchFamily="34" charset="0"/>
                        </a:rPr>
                        <a:t>Pyrethroid</a:t>
                      </a:r>
                      <a:r>
                        <a:rPr lang="en-US" sz="800" dirty="0" smtClean="0">
                          <a:solidFill>
                            <a:schemeClr val="tx1"/>
                          </a:solidFill>
                          <a:effectLst/>
                          <a:latin typeface="Arial" pitchFamily="34" charset="0"/>
                          <a:cs typeface="Arial" pitchFamily="34" charset="0"/>
                        </a:rPr>
                        <a:t> IRAC</a:t>
                      </a:r>
                      <a:r>
                        <a:rPr lang="en-US" sz="800" baseline="0" dirty="0" smtClean="0">
                          <a:solidFill>
                            <a:schemeClr val="tx1"/>
                          </a:solidFill>
                          <a:effectLst/>
                          <a:latin typeface="Arial" pitchFamily="34" charset="0"/>
                          <a:cs typeface="Arial" pitchFamily="34" charset="0"/>
                        </a:rPr>
                        <a:t> #3</a:t>
                      </a:r>
                      <a:endParaRPr lang="en-US" sz="800" dirty="0" smtClean="0">
                        <a:solidFill>
                          <a:schemeClr val="tx1"/>
                        </a:solidFill>
                        <a:effectLst/>
                        <a:latin typeface="Arial" pitchFamily="34" charset="0"/>
                        <a:cs typeface="Arial" pitchFamily="34" charset="0"/>
                      </a:endParaRP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00FF00"/>
                    </a:solidFill>
                  </a:tcPr>
                </a:tc>
                <a:tc>
                  <a:txBody>
                    <a:bodyPr/>
                    <a:lstStyle/>
                    <a:p>
                      <a:r>
                        <a:rPr lang="en-US" sz="800" dirty="0">
                          <a:solidFill>
                            <a:schemeClr val="bg1"/>
                          </a:solidFill>
                          <a:effectLst/>
                          <a:latin typeface="Arial" pitchFamily="34" charset="0"/>
                          <a:cs typeface="Arial" pitchFamily="34" charset="0"/>
                        </a:rPr>
                        <a:t>Southern Ag Mole Cricket &amp; Chinch Bug Lawn Insect Control</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sv-SE" sz="800" dirty="0">
                          <a:solidFill>
                            <a:schemeClr val="bg1"/>
                          </a:solidFill>
                          <a:effectLst/>
                          <a:latin typeface="Arial" pitchFamily="34" charset="0"/>
                          <a:cs typeface="Arial" pitchFamily="34" charset="0"/>
                        </a:rPr>
                        <a:t>DeltaGard G</a:t>
                      </a:r>
                    </a:p>
                    <a:p>
                      <a:r>
                        <a:rPr lang="sv-SE" sz="800" dirty="0">
                          <a:solidFill>
                            <a:schemeClr val="bg1"/>
                          </a:solidFill>
                          <a:effectLst/>
                          <a:latin typeface="Arial" pitchFamily="34" charset="0"/>
                          <a:cs typeface="Arial" pitchFamily="34" charset="0"/>
                        </a:rPr>
                        <a:t>DeltaGard T&amp;O 5 SC</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371298">
                <a:tc>
                  <a:txBody>
                    <a:bodyPr/>
                    <a:lstStyle/>
                    <a:p>
                      <a:r>
                        <a:rPr lang="en-US" sz="800" dirty="0" err="1">
                          <a:solidFill>
                            <a:schemeClr val="bg1"/>
                          </a:solidFill>
                          <a:effectLst/>
                          <a:latin typeface="Arial" pitchFamily="34" charset="0"/>
                          <a:cs typeface="Arial" pitchFamily="34" charset="0"/>
                        </a:rPr>
                        <a:t>Imidacloprid</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bg1"/>
                          </a:solidFill>
                          <a:effectLst/>
                          <a:latin typeface="Arial" pitchFamily="34" charset="0"/>
                          <a:cs typeface="Arial" pitchFamily="34" charset="0"/>
                        </a:rPr>
                        <a:t>Neonicotinoid</a:t>
                      </a:r>
                      <a:r>
                        <a:rPr lang="en-US" sz="800" dirty="0" smtClean="0">
                          <a:solidFill>
                            <a:schemeClr val="bg1"/>
                          </a:solidFill>
                          <a:effectLst/>
                          <a:latin typeface="Arial" pitchFamily="34" charset="0"/>
                          <a:cs typeface="Arial" pitchFamily="34" charset="0"/>
                        </a:rPr>
                        <a:t> IRAC #4A</a:t>
                      </a: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1">
                        <a:lumMod val="50000"/>
                      </a:schemeClr>
                    </a:solidFill>
                  </a:tcPr>
                </a:tc>
                <a:tc>
                  <a:txBody>
                    <a:bodyPr/>
                    <a:lstStyle/>
                    <a:p>
                      <a:r>
                        <a:rPr lang="en-US" sz="800" dirty="0">
                          <a:solidFill>
                            <a:schemeClr val="bg1"/>
                          </a:solidFill>
                          <a:effectLst/>
                          <a:latin typeface="Arial" pitchFamily="34" charset="0"/>
                          <a:cs typeface="Arial" pitchFamily="34" charset="0"/>
                        </a:rPr>
                        <a:t>Bayer Advanced Season Long Grub Control</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tx2">
                        <a:lumMod val="50000"/>
                      </a:schemeClr>
                    </a:solidFill>
                  </a:tcPr>
                </a:tc>
                <a:tc>
                  <a:txBody>
                    <a:bodyPr/>
                    <a:lstStyle/>
                    <a:p>
                      <a:r>
                        <a:rPr lang="en-US" sz="800" dirty="0">
                          <a:solidFill>
                            <a:schemeClr val="bg1"/>
                          </a:solidFill>
                          <a:effectLst/>
                          <a:latin typeface="Arial" pitchFamily="34" charset="0"/>
                          <a:cs typeface="Arial" pitchFamily="34" charset="0"/>
                        </a:rPr>
                        <a:t>Merit</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389709">
                <a:tc>
                  <a:txBody>
                    <a:bodyPr/>
                    <a:lstStyle/>
                    <a:p>
                      <a:r>
                        <a:rPr lang="en-US" sz="800" dirty="0">
                          <a:solidFill>
                            <a:schemeClr val="bg1"/>
                          </a:solidFill>
                          <a:effectLst/>
                          <a:latin typeface="Arial" pitchFamily="34" charset="0"/>
                          <a:cs typeface="Arial" pitchFamily="34" charset="0"/>
                        </a:rPr>
                        <a:t>Lambda-</a:t>
                      </a:r>
                      <a:r>
                        <a:rPr lang="en-US" sz="800" dirty="0" err="1">
                          <a:solidFill>
                            <a:schemeClr val="bg1"/>
                          </a:solidFill>
                          <a:effectLst/>
                          <a:latin typeface="Arial" pitchFamily="34" charset="0"/>
                          <a:cs typeface="Arial" pitchFamily="34" charset="0"/>
                        </a:rPr>
                        <a:t>cyhalothrin</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tx1"/>
                          </a:solidFill>
                          <a:effectLst/>
                          <a:latin typeface="Arial" pitchFamily="34" charset="0"/>
                          <a:cs typeface="Arial" pitchFamily="34" charset="0"/>
                        </a:rPr>
                        <a:t>Pyrethroid</a:t>
                      </a:r>
                      <a:r>
                        <a:rPr lang="en-US" sz="800" dirty="0" smtClean="0">
                          <a:solidFill>
                            <a:schemeClr val="tx1"/>
                          </a:solidFill>
                          <a:effectLst/>
                          <a:latin typeface="Arial" pitchFamily="34" charset="0"/>
                          <a:cs typeface="Arial" pitchFamily="34" charset="0"/>
                        </a:rPr>
                        <a:t> IRAC</a:t>
                      </a:r>
                      <a:r>
                        <a:rPr lang="en-US" sz="800" baseline="0" dirty="0" smtClean="0">
                          <a:solidFill>
                            <a:schemeClr val="tx1"/>
                          </a:solidFill>
                          <a:effectLst/>
                          <a:latin typeface="Arial" pitchFamily="34" charset="0"/>
                          <a:cs typeface="Arial" pitchFamily="34" charset="0"/>
                        </a:rPr>
                        <a:t> #3</a:t>
                      </a:r>
                      <a:endParaRPr lang="en-US" sz="800" dirty="0" smtClean="0">
                        <a:solidFill>
                          <a:schemeClr val="tx1"/>
                        </a:solidFill>
                        <a:effectLst/>
                        <a:latin typeface="Arial" pitchFamily="34" charset="0"/>
                        <a:cs typeface="Arial" pitchFamily="34" charset="0"/>
                      </a:endParaRP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00FF00"/>
                    </a:solidFill>
                  </a:tcPr>
                </a:tc>
                <a:tc>
                  <a:txBody>
                    <a:bodyPr/>
                    <a:lstStyle/>
                    <a:p>
                      <a:r>
                        <a:rPr lang="en-US" sz="800">
                          <a:solidFill>
                            <a:schemeClr val="bg1"/>
                          </a:solidFill>
                          <a:effectLst/>
                          <a:latin typeface="Arial" pitchFamily="34" charset="0"/>
                          <a:cs typeface="Arial" pitchFamily="34" charset="0"/>
                        </a:rPr>
                        <a:t>Spectracide Triazicide Once &amp; Done Insect Killer</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a:solidFill>
                            <a:schemeClr val="bg1"/>
                          </a:solidFill>
                          <a:effectLst/>
                          <a:latin typeface="Arial" pitchFamily="34" charset="0"/>
                          <a:cs typeface="Arial" pitchFamily="34" charset="0"/>
                        </a:rPr>
                        <a:t>Demand CS</a:t>
                      </a:r>
                    </a:p>
                    <a:p>
                      <a:r>
                        <a:rPr lang="en-US" sz="800" dirty="0">
                          <a:solidFill>
                            <a:schemeClr val="bg1"/>
                          </a:solidFill>
                          <a:effectLst/>
                          <a:latin typeface="Arial" pitchFamily="34" charset="0"/>
                          <a:cs typeface="Arial" pitchFamily="34" charset="0"/>
                        </a:rPr>
                        <a:t>Demand G</a:t>
                      </a:r>
                    </a:p>
                    <a:p>
                      <a:r>
                        <a:rPr lang="en-US" sz="800" dirty="0">
                          <a:solidFill>
                            <a:schemeClr val="bg1"/>
                          </a:solidFill>
                          <a:effectLst/>
                          <a:latin typeface="Arial" pitchFamily="34" charset="0"/>
                          <a:cs typeface="Arial" pitchFamily="34" charset="0"/>
                        </a:rPr>
                        <a:t>Scimitar CS</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509398">
                <a:tc>
                  <a:txBody>
                    <a:bodyPr/>
                    <a:lstStyle/>
                    <a:p>
                      <a:r>
                        <a:rPr lang="en-US" sz="800" dirty="0" err="1">
                          <a:solidFill>
                            <a:schemeClr val="bg1"/>
                          </a:solidFill>
                          <a:effectLst/>
                          <a:latin typeface="Arial" pitchFamily="34" charset="0"/>
                          <a:cs typeface="Arial" pitchFamily="34" charset="0"/>
                        </a:rPr>
                        <a:t>Permethrin</a:t>
                      </a:r>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tx1"/>
                          </a:solidFill>
                          <a:effectLst/>
                          <a:latin typeface="Arial" pitchFamily="34" charset="0"/>
                          <a:cs typeface="Arial" pitchFamily="34" charset="0"/>
                        </a:rPr>
                        <a:t>Pyrethroid</a:t>
                      </a:r>
                      <a:r>
                        <a:rPr lang="en-US" sz="800" dirty="0" smtClean="0">
                          <a:solidFill>
                            <a:schemeClr val="tx1"/>
                          </a:solidFill>
                          <a:effectLst/>
                          <a:latin typeface="Arial" pitchFamily="34" charset="0"/>
                          <a:cs typeface="Arial" pitchFamily="34" charset="0"/>
                        </a:rPr>
                        <a:t> IRAC</a:t>
                      </a:r>
                      <a:r>
                        <a:rPr lang="en-US" sz="800" baseline="0" dirty="0" smtClean="0">
                          <a:solidFill>
                            <a:schemeClr val="tx1"/>
                          </a:solidFill>
                          <a:effectLst/>
                          <a:latin typeface="Arial" pitchFamily="34" charset="0"/>
                          <a:cs typeface="Arial" pitchFamily="34" charset="0"/>
                        </a:rPr>
                        <a:t> #3</a:t>
                      </a:r>
                      <a:endParaRPr lang="en-US" sz="800" dirty="0" smtClean="0">
                        <a:solidFill>
                          <a:schemeClr val="tx1"/>
                        </a:solidFill>
                        <a:effectLst/>
                        <a:latin typeface="Arial" pitchFamily="34" charset="0"/>
                        <a:cs typeface="Arial" pitchFamily="34" charset="0"/>
                      </a:endParaRP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00FF00"/>
                    </a:solidFill>
                  </a:tcPr>
                </a:tc>
                <a:tc>
                  <a:txBody>
                    <a:bodyPr/>
                    <a:lstStyle/>
                    <a:p>
                      <a:r>
                        <a:rPr lang="en-US" sz="800" dirty="0" err="1">
                          <a:solidFill>
                            <a:schemeClr val="bg1"/>
                          </a:solidFill>
                          <a:effectLst/>
                          <a:latin typeface="Arial" pitchFamily="34" charset="0"/>
                          <a:cs typeface="Arial" pitchFamily="34" charset="0"/>
                        </a:rPr>
                        <a:t>Spectracide</a:t>
                      </a:r>
                      <a:r>
                        <a:rPr lang="en-US" sz="800" dirty="0">
                          <a:solidFill>
                            <a:schemeClr val="bg1"/>
                          </a:solidFill>
                          <a:effectLst/>
                          <a:latin typeface="Arial" pitchFamily="34" charset="0"/>
                          <a:cs typeface="Arial" pitchFamily="34" charset="0"/>
                        </a:rPr>
                        <a:t> Bug Stop Insect Control Granules</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it-IT" sz="800" dirty="0">
                          <a:solidFill>
                            <a:schemeClr val="bg1"/>
                          </a:solidFill>
                          <a:effectLst/>
                          <a:latin typeface="Arial" pitchFamily="34" charset="0"/>
                          <a:cs typeface="Arial" pitchFamily="34" charset="0"/>
                        </a:rPr>
                        <a:t>Astro</a:t>
                      </a:r>
                    </a:p>
                    <a:p>
                      <a:r>
                        <a:rPr lang="it-IT" sz="800" dirty="0">
                          <a:solidFill>
                            <a:schemeClr val="bg1"/>
                          </a:solidFill>
                          <a:effectLst/>
                          <a:latin typeface="Arial" pitchFamily="34" charset="0"/>
                          <a:cs typeface="Arial" pitchFamily="34" charset="0"/>
                        </a:rPr>
                        <a:t>Permethrin Pro</a:t>
                      </a:r>
                    </a:p>
                    <a:p>
                      <a:r>
                        <a:rPr lang="it-IT" sz="800" dirty="0">
                          <a:solidFill>
                            <a:schemeClr val="bg1"/>
                          </a:solidFill>
                          <a:effectLst/>
                          <a:latin typeface="Arial" pitchFamily="34" charset="0"/>
                          <a:cs typeface="Arial" pitchFamily="34" charset="0"/>
                        </a:rPr>
                        <a:t>Termite-Turf</a:t>
                      </a:r>
                    </a:p>
                    <a:p>
                      <a:r>
                        <a:rPr lang="it-IT" sz="800" dirty="0">
                          <a:solidFill>
                            <a:schemeClr val="bg1"/>
                          </a:solidFill>
                          <a:effectLst/>
                          <a:latin typeface="Arial" pitchFamily="34" charset="0"/>
                          <a:cs typeface="Arial" pitchFamily="34" charset="0"/>
                        </a:rPr>
                        <a:t>Ornamental</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276040">
                <a:tc>
                  <a:txBody>
                    <a:bodyPr/>
                    <a:lstStyle/>
                    <a:p>
                      <a:r>
                        <a:rPr lang="en-US" sz="800">
                          <a:solidFill>
                            <a:schemeClr val="bg1"/>
                          </a:solidFill>
                          <a:effectLst/>
                          <a:latin typeface="Arial" pitchFamily="34" charset="0"/>
                          <a:cs typeface="Arial" pitchFamily="34" charset="0"/>
                        </a:rPr>
                        <a:t>Thiamethoxam</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bg1"/>
                          </a:solidFill>
                          <a:effectLst/>
                          <a:latin typeface="Arial" pitchFamily="34" charset="0"/>
                          <a:cs typeface="Arial" pitchFamily="34" charset="0"/>
                        </a:rPr>
                        <a:t>Neonicotinoid</a:t>
                      </a:r>
                      <a:r>
                        <a:rPr lang="en-US" sz="800" dirty="0" smtClean="0">
                          <a:solidFill>
                            <a:schemeClr val="bg1"/>
                          </a:solidFill>
                          <a:effectLst/>
                          <a:latin typeface="Arial" pitchFamily="34" charset="0"/>
                          <a:cs typeface="Arial" pitchFamily="34" charset="0"/>
                        </a:rPr>
                        <a:t> IRAC #4A</a:t>
                      </a: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chemeClr val="bg1">
                        <a:lumMod val="50000"/>
                      </a:schemeClr>
                    </a:solidFill>
                  </a:tcPr>
                </a:tc>
                <a:tc>
                  <a:txBody>
                    <a:bodyPr/>
                    <a:lstStyle/>
                    <a:p>
                      <a:r>
                        <a:rPr lang="en-US" sz="800">
                          <a:solidFill>
                            <a:schemeClr val="bg1"/>
                          </a:solidFill>
                          <a:effectLst/>
                          <a:latin typeface="Arial" pitchFamily="34" charset="0"/>
                          <a:cs typeface="Arial" pitchFamily="34" charset="0"/>
                        </a:rPr>
                        <a:t>None</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a:solidFill>
                            <a:schemeClr val="bg1"/>
                          </a:solidFill>
                          <a:effectLst/>
                          <a:latin typeface="Arial" pitchFamily="34" charset="0"/>
                          <a:cs typeface="Arial" pitchFamily="34" charset="0"/>
                        </a:rPr>
                        <a:t>Meridian 0.33G, 25WG</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r h="276040">
                <a:tc>
                  <a:txBody>
                    <a:bodyPr/>
                    <a:lstStyle/>
                    <a:p>
                      <a:r>
                        <a:rPr lang="en-US" sz="800">
                          <a:solidFill>
                            <a:schemeClr val="bg1"/>
                          </a:solidFill>
                          <a:effectLst/>
                          <a:latin typeface="Arial" pitchFamily="34" charset="0"/>
                          <a:cs typeface="Arial" pitchFamily="34" charset="0"/>
                        </a:rPr>
                        <a:t>Trichlorfon</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err="1" smtClean="0">
                          <a:solidFill>
                            <a:schemeClr val="bg1"/>
                          </a:solidFill>
                          <a:effectLst/>
                          <a:latin typeface="Arial" pitchFamily="34" charset="0"/>
                          <a:cs typeface="Arial" pitchFamily="34" charset="0"/>
                        </a:rPr>
                        <a:t>Organphosphate</a:t>
                      </a:r>
                      <a:r>
                        <a:rPr lang="en-US" sz="800" dirty="0" smtClean="0">
                          <a:solidFill>
                            <a:schemeClr val="bg1"/>
                          </a:solidFill>
                          <a:effectLst/>
                          <a:latin typeface="Arial" pitchFamily="34" charset="0"/>
                          <a:cs typeface="Arial" pitchFamily="34" charset="0"/>
                        </a:rPr>
                        <a:t> IRAC</a:t>
                      </a:r>
                      <a:r>
                        <a:rPr lang="en-US" sz="800" baseline="0" dirty="0" smtClean="0">
                          <a:solidFill>
                            <a:schemeClr val="bg1"/>
                          </a:solidFill>
                          <a:effectLst/>
                          <a:latin typeface="Arial" pitchFamily="34" charset="0"/>
                          <a:cs typeface="Arial" pitchFamily="34" charset="0"/>
                        </a:rPr>
                        <a:t> #1</a:t>
                      </a:r>
                      <a:endParaRPr lang="en-US" sz="800" dirty="0" smtClean="0">
                        <a:solidFill>
                          <a:schemeClr val="bg1"/>
                        </a:solidFill>
                        <a:effectLst/>
                        <a:latin typeface="Arial" pitchFamily="34" charset="0"/>
                        <a:cs typeface="Arial" pitchFamily="34" charset="0"/>
                      </a:endParaRPr>
                    </a:p>
                    <a:p>
                      <a:endParaRPr lang="en-US" sz="800" dirty="0">
                        <a:solidFill>
                          <a:schemeClr val="bg1"/>
                        </a:solidFill>
                        <a:effectLst/>
                        <a:latin typeface="Arial" pitchFamily="34" charset="0"/>
                        <a:cs typeface="Arial" pitchFamily="34" charset="0"/>
                      </a:endParaRP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C00000"/>
                    </a:solidFill>
                  </a:tcPr>
                </a:tc>
                <a:tc>
                  <a:txBody>
                    <a:bodyPr/>
                    <a:lstStyle/>
                    <a:p>
                      <a:r>
                        <a:rPr lang="en-US" sz="800">
                          <a:solidFill>
                            <a:schemeClr val="bg1"/>
                          </a:solidFill>
                          <a:effectLst/>
                          <a:latin typeface="Arial" pitchFamily="34" charset="0"/>
                          <a:cs typeface="Arial" pitchFamily="34" charset="0"/>
                        </a:rPr>
                        <a:t>Bayer Advanced 24-Hour Grub Control</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r>
                        <a:rPr lang="en-US" sz="800" dirty="0" err="1">
                          <a:solidFill>
                            <a:schemeClr val="bg1"/>
                          </a:solidFill>
                          <a:effectLst/>
                          <a:latin typeface="Arial" pitchFamily="34" charset="0"/>
                          <a:cs typeface="Arial" pitchFamily="34" charset="0"/>
                        </a:rPr>
                        <a:t>Dylox</a:t>
                      </a:r>
                      <a:r>
                        <a:rPr lang="en-US" sz="800" dirty="0">
                          <a:solidFill>
                            <a:schemeClr val="bg1"/>
                          </a:solidFill>
                          <a:effectLst/>
                          <a:latin typeface="Arial" pitchFamily="34" charset="0"/>
                          <a:cs typeface="Arial" pitchFamily="34" charset="0"/>
                        </a:rPr>
                        <a:t> 80 T&amp;O</a:t>
                      </a:r>
                    </a:p>
                  </a:txBody>
                  <a:tcPr marL="9754" marR="9754" marT="15607" marB="15607"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r>
            </a:tbl>
          </a:graphicData>
        </a:graphic>
      </p:graphicFrame>
      <p:sp>
        <p:nvSpPr>
          <p:cNvPr id="6" name="TextBox 5"/>
          <p:cNvSpPr txBox="1"/>
          <p:nvPr/>
        </p:nvSpPr>
        <p:spPr>
          <a:xfrm>
            <a:off x="76200" y="48161"/>
            <a:ext cx="8915400" cy="1323439"/>
          </a:xfrm>
          <a:prstGeom prst="rect">
            <a:avLst/>
          </a:prstGeom>
          <a:noFill/>
        </p:spPr>
        <p:txBody>
          <a:bodyPr wrap="square" rtlCol="0">
            <a:spAutoFit/>
          </a:bodyPr>
          <a:lstStyle/>
          <a:p>
            <a:pPr algn="ctr"/>
            <a:r>
              <a:rPr lang="en-US" sz="4000" b="1" i="1" dirty="0">
                <a:solidFill>
                  <a:srgbClr val="00FF00"/>
                </a:solidFill>
                <a:effectLst>
                  <a:outerShdw blurRad="38100" dist="38100" dir="2700000" algn="tl">
                    <a:srgbClr val="000000">
                      <a:alpha val="43137"/>
                    </a:srgbClr>
                  </a:outerShdw>
                </a:effectLst>
                <a:latin typeface="Lucida Bright" panose="02040602050505020304" pitchFamily="18" charset="0"/>
                <a:cs typeface="Arial" pitchFamily="34" charset="0"/>
              </a:rPr>
              <a:t>Insecticides Registered for Use on Southern Chinch Bug in Florida</a:t>
            </a:r>
          </a:p>
        </p:txBody>
      </p:sp>
      <p:cxnSp>
        <p:nvCxnSpPr>
          <p:cNvPr id="8" name="Straight Connector 7"/>
          <p:cNvCxnSpPr/>
          <p:nvPr/>
        </p:nvCxnSpPr>
        <p:spPr>
          <a:xfrm>
            <a:off x="2057400" y="1447800"/>
            <a:ext cx="5334000" cy="0"/>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7400" y="1447800"/>
            <a:ext cx="0" cy="5181600"/>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7400" y="6629400"/>
            <a:ext cx="5334000" cy="0"/>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1400" y="1447800"/>
            <a:ext cx="0" cy="5181600"/>
          </a:xfrm>
          <a:prstGeom prst="line">
            <a:avLst/>
          </a:prstGeom>
          <a:ln w="1905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615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3638550" cy="41148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52400"/>
            <a:ext cx="2922588" cy="31242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05480" name="Text Box 8"/>
          <p:cNvSpPr txBox="1">
            <a:spLocks noChangeArrowheads="1"/>
          </p:cNvSpPr>
          <p:nvPr/>
        </p:nvSpPr>
        <p:spPr bwMode="auto">
          <a:xfrm>
            <a:off x="228600" y="152400"/>
            <a:ext cx="2895600" cy="1446213"/>
          </a:xfrm>
          <a:prstGeom prst="rect">
            <a:avLst/>
          </a:prstGeom>
          <a:noFill/>
          <a:ln w="9525">
            <a:noFill/>
            <a:miter lim="800000"/>
            <a:headEnd/>
            <a:tailEnd/>
          </a:ln>
          <a:effectLst/>
        </p:spPr>
        <p:txBody>
          <a:bodyPr wrap="square">
            <a:spAutoFit/>
          </a:bodyPr>
          <a:lstStyle/>
          <a:p>
            <a:pPr>
              <a:spcBef>
                <a:spcPct val="50000"/>
              </a:spcBef>
              <a:defRPr/>
            </a:pPr>
            <a:r>
              <a:rPr lang="en-US" sz="4400" b="1" i="1" dirty="0">
                <a:solidFill>
                  <a:srgbClr val="00FF00"/>
                </a:solidFill>
                <a:effectLst>
                  <a:outerShdw blurRad="38100" dist="38100" dir="2700000" algn="tl">
                    <a:srgbClr val="000000"/>
                  </a:outerShdw>
                </a:effectLst>
                <a:latin typeface="Lucida Bright" panose="02040602050505020304" pitchFamily="18" charset="0"/>
              </a:rPr>
              <a:t>Extension Guides</a:t>
            </a:r>
          </a:p>
        </p:txBody>
      </p:sp>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0"/>
            <a:ext cx="7772400" cy="21463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209800"/>
            <a:ext cx="4648200" cy="3049588"/>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609600"/>
            <a:ext cx="2057400" cy="2057400"/>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348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392615"/>
            <a:ext cx="7772400" cy="116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139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25413"/>
            <a:ext cx="8915400" cy="1398587"/>
          </a:xfrm>
        </p:spPr>
        <p:txBody>
          <a:bodyPr/>
          <a:lstStyle/>
          <a:p>
            <a:r>
              <a:rPr lang="en-US" b="1" i="1" dirty="0" smtClean="0">
                <a:solidFill>
                  <a:srgbClr val="66FF33"/>
                </a:solidFill>
                <a:latin typeface="Lucida Bright" panose="02040602050505020304" pitchFamily="18" charset="0"/>
              </a:rPr>
              <a:t/>
            </a:r>
            <a:br>
              <a:rPr lang="en-US" b="1" i="1" dirty="0" smtClean="0">
                <a:solidFill>
                  <a:srgbClr val="66FF33"/>
                </a:solidFill>
                <a:latin typeface="Lucida Bright" panose="02040602050505020304" pitchFamily="18" charset="0"/>
              </a:rPr>
            </a:br>
            <a:r>
              <a:rPr lang="en-US" b="1" i="1" dirty="0" smtClean="0">
                <a:solidFill>
                  <a:srgbClr val="66FF33"/>
                </a:solidFill>
                <a:latin typeface="Lucida Bright" panose="02040602050505020304" pitchFamily="18" charset="0"/>
              </a:rPr>
              <a:t>IPM Instruction Materials Available </a:t>
            </a:r>
            <a:r>
              <a:rPr lang="en-US" b="1" i="1" dirty="0">
                <a:solidFill>
                  <a:srgbClr val="66FF33"/>
                </a:solidFill>
                <a:latin typeface="Lucida Bright" panose="02040602050505020304" pitchFamily="18" charset="0"/>
              </a:rPr>
              <a:t>in Florida</a:t>
            </a:r>
            <a:br>
              <a:rPr lang="en-US" b="1" i="1" dirty="0">
                <a:solidFill>
                  <a:srgbClr val="66FF33"/>
                </a:solidFill>
                <a:latin typeface="Lucida Bright" panose="02040602050505020304" pitchFamily="18" charset="0"/>
              </a:rPr>
            </a:br>
            <a:endParaRPr lang="en-US" b="1" i="1" dirty="0">
              <a:solidFill>
                <a:srgbClr val="66FF33"/>
              </a:solidFill>
              <a:latin typeface="Lucida Bright" panose="02040602050505020304" pitchFamily="18" charset="0"/>
            </a:endParaRPr>
          </a:p>
        </p:txBody>
      </p:sp>
      <p:sp>
        <p:nvSpPr>
          <p:cNvPr id="5" name="Content Placeholder 4"/>
          <p:cNvSpPr>
            <a:spLocks noGrp="1"/>
          </p:cNvSpPr>
          <p:nvPr>
            <p:ph idx="1"/>
          </p:nvPr>
        </p:nvSpPr>
        <p:spPr>
          <a:xfrm>
            <a:off x="190500" y="1676400"/>
            <a:ext cx="8953500" cy="3810000"/>
          </a:xfrm>
        </p:spPr>
        <p:txBody>
          <a:bodyPr/>
          <a:lstStyle/>
          <a:p>
            <a:r>
              <a:rPr lang="en-US" sz="2400" dirty="0" err="1" smtClean="0">
                <a:effectLst>
                  <a:outerShdw blurRad="38100" dist="38100" dir="2700000" algn="tl">
                    <a:srgbClr val="000000">
                      <a:alpha val="43137"/>
                    </a:srgbClr>
                  </a:outerShdw>
                </a:effectLst>
                <a:latin typeface="Lucida Bright" panose="02040602050505020304" pitchFamily="18" charset="0"/>
              </a:rPr>
              <a:t>Capinera</a:t>
            </a:r>
            <a:r>
              <a:rPr lang="en-US" sz="2400" dirty="0" smtClean="0">
                <a:effectLst>
                  <a:outerShdw blurRad="38100" dist="38100" dir="2700000" algn="tl">
                    <a:srgbClr val="000000">
                      <a:alpha val="43137"/>
                    </a:srgbClr>
                  </a:outerShdw>
                </a:effectLst>
                <a:latin typeface="Lucida Bright" panose="02040602050505020304" pitchFamily="18" charset="0"/>
              </a:rPr>
              <a:t>- ENY 5231 Insect Pest and Vector Mgmt.</a:t>
            </a:r>
          </a:p>
          <a:p>
            <a:r>
              <a:rPr lang="en-US" sz="2400" dirty="0" smtClean="0">
                <a:effectLst>
                  <a:outerShdw blurRad="38100" dist="38100" dir="2700000" algn="tl">
                    <a:srgbClr val="000000">
                      <a:alpha val="43137"/>
                    </a:srgbClr>
                  </a:outerShdw>
                </a:effectLst>
                <a:latin typeface="Lucida Bright" panose="02040602050505020304" pitchFamily="18" charset="0"/>
              </a:rPr>
              <a:t>Cave- </a:t>
            </a:r>
            <a:r>
              <a:rPr lang="en-US" sz="2400" dirty="0" smtClean="0">
                <a:effectLst/>
                <a:latin typeface="Lucida Bright" panose="02040602050505020304" pitchFamily="18" charset="0"/>
              </a:rPr>
              <a:t>PMA 3010 Fundamentals of Pest Management </a:t>
            </a:r>
          </a:p>
          <a:p>
            <a:r>
              <a:rPr lang="en-US" sz="2400" dirty="0" smtClean="0">
                <a:effectLst>
                  <a:outerShdw blurRad="38100" dist="38100" dir="2700000" algn="tl">
                    <a:srgbClr val="000000">
                      <a:alpha val="43137"/>
                    </a:srgbClr>
                  </a:outerShdw>
                </a:effectLst>
                <a:latin typeface="Lucida Bright" panose="02040602050505020304" pitchFamily="18" charset="0"/>
              </a:rPr>
              <a:t>Crow- NEM 6708 Field Plant </a:t>
            </a:r>
            <a:r>
              <a:rPr lang="en-US" sz="2400" dirty="0" err="1" smtClean="0">
                <a:effectLst>
                  <a:outerShdw blurRad="38100" dist="38100" dir="2700000" algn="tl">
                    <a:srgbClr val="000000">
                      <a:alpha val="43137"/>
                    </a:srgbClr>
                  </a:outerShdw>
                </a:effectLst>
                <a:latin typeface="Lucida Bright" panose="02040602050505020304" pitchFamily="18" charset="0"/>
              </a:rPr>
              <a:t>Nematology</a:t>
            </a:r>
            <a:r>
              <a:rPr lang="en-US" sz="2400" dirty="0" smtClean="0">
                <a:effectLst>
                  <a:outerShdw blurRad="38100" dist="38100" dir="2700000" algn="tl">
                    <a:srgbClr val="000000">
                      <a:alpha val="43137"/>
                    </a:srgbClr>
                  </a:outerShdw>
                </a:effectLst>
                <a:latin typeface="Lucida Bright" panose="02040602050505020304" pitchFamily="18" charset="0"/>
              </a:rPr>
              <a:t> </a:t>
            </a:r>
          </a:p>
          <a:p>
            <a:r>
              <a:rPr lang="en-US" sz="2400" dirty="0" err="1" smtClean="0">
                <a:effectLst>
                  <a:outerShdw blurRad="38100" dist="38100" dir="2700000" algn="tl">
                    <a:srgbClr val="000000">
                      <a:alpha val="43137"/>
                    </a:srgbClr>
                  </a:outerShdw>
                </a:effectLst>
                <a:latin typeface="Lucida Bright" panose="02040602050505020304" pitchFamily="18" charset="0"/>
              </a:rPr>
              <a:t>Liburd</a:t>
            </a:r>
            <a:r>
              <a:rPr lang="en-US" sz="2400" dirty="0" smtClean="0">
                <a:effectLst>
                  <a:outerShdw blurRad="38100" dist="38100" dir="2700000" algn="tl">
                    <a:srgbClr val="000000">
                      <a:alpha val="43137"/>
                    </a:srgbClr>
                  </a:outerShdw>
                </a:effectLst>
                <a:latin typeface="Lucida Bright" panose="02040602050505020304" pitchFamily="18" charset="0"/>
              </a:rPr>
              <a:t>- PMA 4570C, PMA 6228  Field Techniques in IPM</a:t>
            </a:r>
          </a:p>
          <a:p>
            <a:r>
              <a:rPr lang="en-US" sz="2400" dirty="0" smtClean="0">
                <a:effectLst>
                  <a:outerShdw blurRad="38100" dist="38100" dir="2700000" algn="tl">
                    <a:srgbClr val="000000">
                      <a:alpha val="43137"/>
                    </a:srgbClr>
                  </a:outerShdw>
                </a:effectLst>
                <a:latin typeface="Lucida Bright" panose="02040602050505020304" pitchFamily="18" charset="0"/>
              </a:rPr>
              <a:t>Weeks-  ALS 3153, ALS 5136  Agricultural Ecology </a:t>
            </a:r>
          </a:p>
          <a:p>
            <a:r>
              <a:rPr lang="en-US" sz="2400" dirty="0" smtClean="0">
                <a:effectLst>
                  <a:outerShdw blurRad="38100" dist="38100" dir="2700000" algn="tl">
                    <a:srgbClr val="000000">
                      <a:alpha val="43137"/>
                    </a:srgbClr>
                  </a:outerShdw>
                </a:effectLst>
                <a:latin typeface="Lucida Bright" panose="02040602050505020304" pitchFamily="18" charset="0"/>
              </a:rPr>
              <a:t>Kern- ENY 3228, ENY 5228  Urban Vertebrate Pest Mgmt.</a:t>
            </a:r>
          </a:p>
          <a:p>
            <a:r>
              <a:rPr lang="en-US" sz="2400" dirty="0" smtClean="0">
                <a:effectLst>
                  <a:outerShdw blurRad="38100" dist="38100" dir="2700000" algn="tl">
                    <a:srgbClr val="000000">
                      <a:alpha val="43137"/>
                    </a:srgbClr>
                  </a:outerShdw>
                </a:effectLst>
                <a:latin typeface="Lucida Bright" panose="02040602050505020304" pitchFamily="18" charset="0"/>
              </a:rPr>
              <a:t>Koehler- ENY 4228 Pesticide Application, ENY 5222C Biology and ID of Urban Pests, ENY 5226C Principles of Urban Pest Management</a:t>
            </a:r>
          </a:p>
          <a:p>
            <a:endParaRPr lang="en-US" dirty="0" smtClean="0"/>
          </a:p>
          <a:p>
            <a:endParaRPr lang="en-US" dirty="0" smtClean="0">
              <a:effectLst/>
            </a:endParaRPr>
          </a:p>
          <a:p>
            <a:endParaRPr lang="en-US" dirty="0" smtClean="0"/>
          </a:p>
          <a:p>
            <a:endParaRPr lang="en-US" dirty="0"/>
          </a:p>
        </p:txBody>
      </p:sp>
      <p:pic>
        <p:nvPicPr>
          <p:cNvPr id="6" name="Picture 13" descr="hea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5835650"/>
            <a:ext cx="5715000" cy="717550"/>
          </a:xfrm>
          <a:prstGeom prst="rect">
            <a:avLst/>
          </a:prstGeom>
          <a:noFill/>
          <a:ln w="28575">
            <a:solidFill>
              <a:srgbClr val="000026"/>
            </a:solidFill>
            <a:miter lim="800000"/>
            <a:headEnd/>
            <a:tailEnd/>
          </a:ln>
        </p:spPr>
      </p:pic>
    </p:spTree>
    <p:extLst>
      <p:ext uri="{BB962C8B-B14F-4D97-AF65-F5344CB8AC3E}">
        <p14:creationId xmlns:p14="http://schemas.microsoft.com/office/powerpoint/2010/main" val="33501223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0" y="449759"/>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4400" b="1" i="1" dirty="0" smtClean="0">
                <a:solidFill>
                  <a:srgbClr val="00FF00"/>
                </a:solidFill>
                <a:effectLst>
                  <a:outerShdw blurRad="38100" dist="38100" dir="2700000" algn="tl">
                    <a:srgbClr val="000000">
                      <a:alpha val="43137"/>
                    </a:srgbClr>
                  </a:outerShdw>
                </a:effectLst>
                <a:latin typeface="Lucida Bright" panose="02040602050505020304" pitchFamily="18" charset="0"/>
              </a:rPr>
              <a:t>Pesticide </a:t>
            </a:r>
            <a:r>
              <a:rPr lang="en-US" sz="4400" b="1" i="1" dirty="0">
                <a:solidFill>
                  <a:srgbClr val="00FF00"/>
                </a:solidFill>
                <a:effectLst>
                  <a:outerShdw blurRad="38100" dist="38100" dir="2700000" algn="tl">
                    <a:srgbClr val="000000">
                      <a:alpha val="43137"/>
                    </a:srgbClr>
                  </a:outerShdw>
                </a:effectLst>
                <a:latin typeface="Lucida Bright" panose="02040602050505020304" pitchFamily="18" charset="0"/>
              </a:rPr>
              <a:t>Resistance Topics  </a:t>
            </a:r>
          </a:p>
        </p:txBody>
      </p:sp>
      <p:sp>
        <p:nvSpPr>
          <p:cNvPr id="3076" name="TextBox 4"/>
          <p:cNvSpPr txBox="1">
            <a:spLocks noChangeArrowheads="1"/>
          </p:cNvSpPr>
          <p:nvPr/>
        </p:nvSpPr>
        <p:spPr bwMode="auto">
          <a:xfrm>
            <a:off x="1295400" y="1932023"/>
            <a:ext cx="6553200" cy="3416320"/>
          </a:xfrm>
          <a:prstGeom prst="rect">
            <a:avLst/>
          </a:prstGeom>
          <a:noFill/>
          <a:ln w="19050">
            <a:solidFill>
              <a:srgbClr val="00FF00"/>
            </a:solidFill>
            <a:miter lim="800000"/>
            <a:headEnd/>
            <a:tailEnd/>
          </a:ln>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571500" indent="-571500">
              <a:buClr>
                <a:srgbClr val="FF0000"/>
              </a:buClr>
              <a:buSzPct val="150000"/>
              <a:buFont typeface="Arial" pitchFamily="34" charset="0"/>
              <a:buChar char="•"/>
            </a:pPr>
            <a:r>
              <a:rPr lang="en-US" sz="3600" dirty="0" smtClean="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What is integrated pest management (IPM)? </a:t>
            </a:r>
          </a:p>
          <a:p>
            <a:pPr marL="571500" indent="-571500">
              <a:buClr>
                <a:srgbClr val="FF0000"/>
              </a:buClr>
              <a:buSzPct val="150000"/>
              <a:buFont typeface="Arial" pitchFamily="34" charset="0"/>
              <a:buChar char="•"/>
            </a:pPr>
            <a:r>
              <a:rPr lang="en-US" sz="3600" dirty="0" smtClean="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Role of IPM in pesticide resistance management</a:t>
            </a:r>
          </a:p>
          <a:p>
            <a:pPr marL="571500" indent="-571500">
              <a:buClr>
                <a:srgbClr val="FF0000"/>
              </a:buClr>
              <a:buSzPct val="150000"/>
              <a:buFont typeface="Arial" pitchFamily="34" charset="0"/>
              <a:buChar char="•"/>
            </a:pPr>
            <a:r>
              <a:rPr lang="en-US" sz="3600" dirty="0" smtClean="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IPM instruction materials available in Florida</a:t>
            </a:r>
            <a:endParaRPr lang="en-US" sz="3600"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endParaRPr>
          </a:p>
        </p:txBody>
      </p:sp>
    </p:spTree>
    <p:extLst>
      <p:ext uri="{BB962C8B-B14F-4D97-AF65-F5344CB8AC3E}">
        <p14:creationId xmlns:p14="http://schemas.microsoft.com/office/powerpoint/2010/main" val="121264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 y="1905000"/>
            <a:ext cx="5105400" cy="3657600"/>
          </a:xfrm>
        </p:spPr>
        <p:txBody>
          <a:bodyPr>
            <a:noAutofit/>
          </a:bodyPr>
          <a:lstStyle/>
          <a:p>
            <a:pPr>
              <a:buClr>
                <a:srgbClr val="FF0000"/>
              </a:buClr>
              <a:buSzPct val="150000"/>
              <a:buFont typeface="Arial" pitchFamily="34" charset="0"/>
              <a:buChar char="•"/>
              <a:defRPr/>
            </a:pPr>
            <a:r>
              <a:rPr lang="en-US" sz="3000" dirty="0" smtClean="0">
                <a:solidFill>
                  <a:schemeClr val="bg1"/>
                </a:solidFill>
                <a:latin typeface="Lucida Bright" panose="02040602050505020304" pitchFamily="18" charset="0"/>
              </a:rPr>
              <a:t>Agriculture</a:t>
            </a:r>
          </a:p>
          <a:p>
            <a:pPr>
              <a:buClr>
                <a:srgbClr val="FF0000"/>
              </a:buClr>
              <a:buSzPct val="150000"/>
              <a:buFont typeface="Arial" pitchFamily="34" charset="0"/>
              <a:buChar char="•"/>
              <a:defRPr/>
            </a:pPr>
            <a:r>
              <a:rPr lang="en-US" sz="3000" dirty="0" smtClean="0">
                <a:solidFill>
                  <a:schemeClr val="bg1"/>
                </a:solidFill>
                <a:latin typeface="Lucida Bright" panose="02040602050505020304" pitchFamily="18" charset="0"/>
              </a:rPr>
              <a:t>Community Development</a:t>
            </a:r>
          </a:p>
          <a:p>
            <a:pPr>
              <a:buClr>
                <a:srgbClr val="FF0000"/>
              </a:buClr>
              <a:buSzPct val="150000"/>
              <a:buFont typeface="Arial" pitchFamily="34" charset="0"/>
              <a:buChar char="•"/>
              <a:defRPr/>
            </a:pPr>
            <a:r>
              <a:rPr lang="en-US" sz="3000" dirty="0" smtClean="0">
                <a:solidFill>
                  <a:schemeClr val="bg1"/>
                </a:solidFill>
                <a:latin typeface="Lucida Bright" panose="02040602050505020304" pitchFamily="18" charset="0"/>
              </a:rPr>
              <a:t>Environment</a:t>
            </a:r>
          </a:p>
          <a:p>
            <a:pPr>
              <a:buClr>
                <a:srgbClr val="FF0000"/>
              </a:buClr>
              <a:buSzPct val="150000"/>
              <a:buFont typeface="Arial" pitchFamily="34" charset="0"/>
              <a:buChar char="•"/>
              <a:defRPr/>
            </a:pPr>
            <a:r>
              <a:rPr lang="en-US" sz="3000" dirty="0" smtClean="0">
                <a:solidFill>
                  <a:schemeClr val="bg1"/>
                </a:solidFill>
                <a:latin typeface="Lucida Bright" panose="02040602050505020304" pitchFamily="18" charset="0"/>
              </a:rPr>
              <a:t>Families &amp; Consumers</a:t>
            </a:r>
          </a:p>
          <a:p>
            <a:pPr>
              <a:buClr>
                <a:srgbClr val="FF0000"/>
              </a:buClr>
              <a:buSzPct val="150000"/>
              <a:buFont typeface="Arial" pitchFamily="34" charset="0"/>
              <a:buChar char="•"/>
              <a:defRPr/>
            </a:pPr>
            <a:r>
              <a:rPr lang="en-US" sz="3000" dirty="0" smtClean="0">
                <a:solidFill>
                  <a:schemeClr val="bg1"/>
                </a:solidFill>
                <a:latin typeface="Lucida Bright" panose="02040602050505020304" pitchFamily="18" charset="0"/>
              </a:rPr>
              <a:t>4H Youth development</a:t>
            </a:r>
          </a:p>
          <a:p>
            <a:pPr>
              <a:buClr>
                <a:srgbClr val="FF0000"/>
              </a:buClr>
              <a:buSzPct val="150000"/>
              <a:buFont typeface="Arial" pitchFamily="34" charset="0"/>
              <a:buChar char="•"/>
              <a:defRPr/>
            </a:pPr>
            <a:r>
              <a:rPr lang="en-US" sz="3000" dirty="0" smtClean="0">
                <a:solidFill>
                  <a:schemeClr val="bg1"/>
                </a:solidFill>
                <a:latin typeface="Lucida Bright" panose="02040602050505020304" pitchFamily="18" charset="0"/>
              </a:rPr>
              <a:t>Lawn &amp; Garden</a:t>
            </a:r>
          </a:p>
        </p:txBody>
      </p:sp>
      <p:sp>
        <p:nvSpPr>
          <p:cNvPr id="23555" name="TextBox 3"/>
          <p:cNvSpPr txBox="1">
            <a:spLocks noChangeArrowheads="1"/>
          </p:cNvSpPr>
          <p:nvPr/>
        </p:nvSpPr>
        <p:spPr bwMode="auto">
          <a:xfrm>
            <a:off x="5105400" y="1981200"/>
            <a:ext cx="3991798" cy="38164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FFFF00"/>
              </a:buClr>
              <a:buSzPct val="150000"/>
              <a:buFont typeface="Arial" pitchFamily="34" charset="0"/>
              <a:buChar char="•"/>
              <a:defRPr/>
            </a:pPr>
            <a:r>
              <a:rPr lang="en-US" sz="3200" dirty="0" smtClean="0">
                <a:solidFill>
                  <a:prstClr val="black"/>
                </a:solidFill>
                <a:latin typeface="Calibri"/>
              </a:rPr>
              <a:t> </a:t>
            </a:r>
            <a:r>
              <a:rPr lang="en-US" sz="3000" dirty="0" smtClean="0">
                <a:solidFill>
                  <a:schemeClr val="bg1"/>
                </a:solidFill>
                <a:effectLst>
                  <a:outerShdw blurRad="38100" dist="38100" dir="2700000" algn="tl">
                    <a:srgbClr val="000000">
                      <a:alpha val="43137"/>
                    </a:srgbClr>
                  </a:outerShdw>
                </a:effectLst>
                <a:latin typeface="Lucida Bright" panose="02040602050505020304" pitchFamily="18" charset="0"/>
              </a:rPr>
              <a:t>Aquaculture</a:t>
            </a:r>
          </a:p>
          <a:p>
            <a:pPr>
              <a:buClr>
                <a:srgbClr val="FFFF00"/>
              </a:buClr>
              <a:buSzPct val="150000"/>
              <a:buFont typeface="Arial" pitchFamily="34" charset="0"/>
              <a:buChar char="•"/>
              <a:defRPr/>
            </a:pPr>
            <a:r>
              <a:rPr lang="en-US" sz="3000" dirty="0" smtClean="0">
                <a:solidFill>
                  <a:schemeClr val="bg1"/>
                </a:solidFill>
                <a:effectLst>
                  <a:outerShdw blurRad="38100" dist="38100" dir="2700000" algn="tl">
                    <a:srgbClr val="000000">
                      <a:alpha val="43137"/>
                    </a:srgbClr>
                  </a:outerShdw>
                </a:effectLst>
                <a:latin typeface="Lucida Bright" panose="02040602050505020304" pitchFamily="18" charset="0"/>
              </a:rPr>
              <a:t> Crops</a:t>
            </a:r>
          </a:p>
          <a:p>
            <a:pPr>
              <a:buClr>
                <a:srgbClr val="FFFF00"/>
              </a:buClr>
              <a:buSzPct val="150000"/>
              <a:buFont typeface="Arial" pitchFamily="34" charset="0"/>
              <a:buChar char="•"/>
              <a:defRPr/>
            </a:pPr>
            <a:r>
              <a:rPr lang="en-US" sz="3000" dirty="0" smtClean="0">
                <a:solidFill>
                  <a:schemeClr val="bg1"/>
                </a:solidFill>
                <a:effectLst>
                  <a:outerShdw blurRad="38100" dist="38100" dir="2700000" algn="tl">
                    <a:srgbClr val="000000">
                      <a:alpha val="43137"/>
                    </a:srgbClr>
                  </a:outerShdw>
                </a:effectLst>
                <a:latin typeface="Lucida Bright" panose="02040602050505020304" pitchFamily="18" charset="0"/>
              </a:rPr>
              <a:t> Livestock</a:t>
            </a:r>
          </a:p>
          <a:p>
            <a:pPr>
              <a:buClr>
                <a:srgbClr val="FFFF00"/>
              </a:buClr>
              <a:buSzPct val="150000"/>
              <a:buFont typeface="Arial" pitchFamily="34" charset="0"/>
              <a:buChar char="•"/>
              <a:defRPr/>
            </a:pPr>
            <a:r>
              <a:rPr lang="en-US" sz="3000" dirty="0" smtClean="0">
                <a:solidFill>
                  <a:schemeClr val="bg1"/>
                </a:solidFill>
                <a:effectLst>
                  <a:outerShdw blurRad="38100" dist="38100" dir="2700000" algn="tl">
                    <a:srgbClr val="000000">
                      <a:alpha val="43137"/>
                    </a:srgbClr>
                  </a:outerShdw>
                </a:effectLst>
                <a:latin typeface="Lucida Bright" panose="02040602050505020304" pitchFamily="18" charset="0"/>
              </a:rPr>
              <a:t> Nursery &amp; GH</a:t>
            </a:r>
          </a:p>
          <a:p>
            <a:pPr>
              <a:buClr>
                <a:srgbClr val="FFFF00"/>
              </a:buClr>
              <a:buSzPct val="150000"/>
              <a:buFont typeface="Arial" pitchFamily="34" charset="0"/>
              <a:buChar char="•"/>
              <a:defRPr/>
            </a:pPr>
            <a:r>
              <a:rPr lang="en-US" sz="3000" dirty="0" smtClean="0">
                <a:solidFill>
                  <a:schemeClr val="bg1"/>
                </a:solidFill>
                <a:effectLst>
                  <a:outerShdw blurRad="38100" dist="38100" dir="2700000" algn="tl">
                    <a:srgbClr val="000000">
                      <a:alpha val="43137"/>
                    </a:srgbClr>
                  </a:outerShdw>
                </a:effectLst>
                <a:latin typeface="Lucida Bright" panose="02040602050505020304" pitchFamily="18" charset="0"/>
              </a:rPr>
              <a:t> Organic farming</a:t>
            </a:r>
          </a:p>
          <a:p>
            <a:pPr>
              <a:buClr>
                <a:srgbClr val="FFFF00"/>
              </a:buClr>
              <a:buSzPct val="150000"/>
              <a:buFont typeface="Arial" pitchFamily="34" charset="0"/>
              <a:buChar char="•"/>
              <a:defRPr/>
            </a:pPr>
            <a:r>
              <a:rPr lang="en-US" sz="3000" dirty="0" smtClean="0">
                <a:solidFill>
                  <a:schemeClr val="bg1"/>
                </a:solidFill>
                <a:effectLst>
                  <a:outerShdw blurRad="38100" dist="38100" dir="2700000" algn="tl">
                    <a:srgbClr val="000000">
                      <a:alpha val="43137"/>
                    </a:srgbClr>
                  </a:outerShdw>
                </a:effectLst>
                <a:latin typeface="Lucida Bright" panose="02040602050505020304" pitchFamily="18" charset="0"/>
              </a:rPr>
              <a:t> Agricultural safety</a:t>
            </a:r>
          </a:p>
          <a:p>
            <a:pPr>
              <a:buClr>
                <a:srgbClr val="FFFF00"/>
              </a:buClr>
              <a:buSzPct val="150000"/>
              <a:buFont typeface="Arial" pitchFamily="34" charset="0"/>
              <a:buChar char="•"/>
              <a:defRPr/>
            </a:pPr>
            <a:r>
              <a:rPr lang="en-US" sz="3000" dirty="0" smtClean="0">
                <a:solidFill>
                  <a:schemeClr val="bg1"/>
                </a:solidFill>
                <a:effectLst>
                  <a:outerShdw blurRad="38100" dist="38100" dir="2700000" algn="tl">
                    <a:srgbClr val="000000">
                      <a:alpha val="43137"/>
                    </a:srgbClr>
                  </a:outerShdw>
                </a:effectLst>
                <a:latin typeface="Lucida Bright" panose="02040602050505020304" pitchFamily="18" charset="0"/>
              </a:rPr>
              <a:t> Small farms</a:t>
            </a:r>
          </a:p>
          <a:p>
            <a:pPr>
              <a:buClr>
                <a:srgbClr val="FFFF00"/>
              </a:buClr>
              <a:buSzPct val="150000"/>
              <a:buFont typeface="Arial" pitchFamily="34" charset="0"/>
              <a:buChar char="•"/>
              <a:defRPr/>
            </a:pPr>
            <a:r>
              <a:rPr lang="en-US" sz="3000" dirty="0" smtClean="0">
                <a:solidFill>
                  <a:schemeClr val="bg1"/>
                </a:solidFill>
                <a:effectLst>
                  <a:outerShdw blurRad="38100" dist="38100" dir="2700000" algn="tl">
                    <a:srgbClr val="000000">
                      <a:alpha val="43137"/>
                    </a:srgbClr>
                  </a:outerShdw>
                </a:effectLst>
                <a:latin typeface="Lucida Bright" panose="02040602050505020304" pitchFamily="18" charset="0"/>
              </a:rPr>
              <a:t> Turf &amp; sod</a:t>
            </a:r>
          </a:p>
        </p:txBody>
      </p:sp>
      <p:sp>
        <p:nvSpPr>
          <p:cNvPr id="11268" name="Title 3"/>
          <p:cNvSpPr>
            <a:spLocks noGrp="1"/>
          </p:cNvSpPr>
          <p:nvPr>
            <p:ph type="title"/>
          </p:nvPr>
        </p:nvSpPr>
        <p:spPr>
          <a:xfrm>
            <a:off x="76200" y="274638"/>
            <a:ext cx="9020998" cy="1143000"/>
          </a:xfrm>
        </p:spPr>
        <p:txBody>
          <a:bodyPr>
            <a:noAutofit/>
          </a:bodyPr>
          <a:lstStyle/>
          <a:p>
            <a:pPr>
              <a:defRPr/>
            </a:pPr>
            <a:r>
              <a:rPr lang="en-US" b="1" i="1" dirty="0" smtClean="0">
                <a:solidFill>
                  <a:srgbClr val="66FF66"/>
                </a:solidFill>
                <a:effectLst>
                  <a:outerShdw blurRad="38100" dist="38100" dir="2700000" algn="tl">
                    <a:srgbClr val="000000">
                      <a:alpha val="43137"/>
                    </a:srgbClr>
                  </a:outerShdw>
                </a:effectLst>
                <a:latin typeface="Lucida Bright" panose="02040602050505020304" pitchFamily="18" charset="0"/>
              </a:rPr>
              <a:t>Electronic Data Information Source (EDIS)</a:t>
            </a:r>
          </a:p>
        </p:txBody>
      </p:sp>
      <p:sp>
        <p:nvSpPr>
          <p:cNvPr id="6" name="Notched Right Arrow 5"/>
          <p:cNvSpPr/>
          <p:nvPr/>
        </p:nvSpPr>
        <p:spPr>
          <a:xfrm>
            <a:off x="3200400" y="2133600"/>
            <a:ext cx="1600200" cy="228600"/>
          </a:xfrm>
          <a:prstGeom prst="notchedRightArrow">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
        <p:nvSpPr>
          <p:cNvPr id="7" name="TextBox 5"/>
          <p:cNvSpPr txBox="1">
            <a:spLocks noChangeArrowheads="1"/>
          </p:cNvSpPr>
          <p:nvPr/>
        </p:nvSpPr>
        <p:spPr bwMode="auto">
          <a:xfrm>
            <a:off x="304800" y="5867400"/>
            <a:ext cx="487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n-US" sz="3200" dirty="0" smtClean="0">
                <a:solidFill>
                  <a:srgbClr val="FFFF00"/>
                </a:solidFill>
                <a:latin typeface="Lucida Bright" panose="02040602050505020304" pitchFamily="18" charset="0"/>
              </a:rPr>
              <a:t>http://edis.ifas.ufl.edu/</a:t>
            </a:r>
          </a:p>
        </p:txBody>
      </p:sp>
    </p:spTree>
    <p:extLst>
      <p:ext uri="{BB962C8B-B14F-4D97-AF65-F5344CB8AC3E}">
        <p14:creationId xmlns:p14="http://schemas.microsoft.com/office/powerpoint/2010/main" val="349574671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33900" y="2743200"/>
          <a:ext cx="76200" cy="1371600"/>
        </p:xfrm>
        <a:graphic>
          <a:graphicData uri="http://schemas.openxmlformats.org/drawingml/2006/table">
            <a:tbl>
              <a:tblPr/>
              <a:tblGrid>
                <a:gridCol w="25400"/>
                <a:gridCol w="25400"/>
                <a:gridCol w="25400"/>
              </a:tblGrid>
              <a:tr h="0">
                <a:tc>
                  <a:txBody>
                    <a:bodyPr/>
                    <a:lstStyle/>
                    <a:p>
                      <a:endParaRPr lang="en-US"/>
                    </a:p>
                  </a:txBody>
                  <a:tcPr marL="0" marR="0" marT="0" marB="0" anchor="ctr">
                    <a:lnL>
                      <a:noFill/>
                    </a:lnL>
                    <a:lnR>
                      <a:noFill/>
                    </a:lnR>
                    <a:lnT>
                      <a:noFill/>
                    </a:lnT>
                    <a:lnB>
                      <a:noFill/>
                    </a:lnB>
                  </a:tcPr>
                </a:tc>
                <a:tc>
                  <a:txBody>
                    <a:bodyPr/>
                    <a:lstStyle/>
                    <a:p>
                      <a:endParaRPr lang="en-US"/>
                    </a:p>
                  </a:txBody>
                  <a:tcPr marL="0" marR="0" marT="0" marB="0" anchor="ctr">
                    <a:lnL>
                      <a:noFill/>
                    </a:lnL>
                    <a:lnR>
                      <a:noFill/>
                    </a:lnR>
                    <a:lnT>
                      <a:noFill/>
                    </a:lnT>
                    <a:lnB>
                      <a:noFill/>
                    </a:lnB>
                  </a:tcPr>
                </a:tc>
                <a:tc>
                  <a:txBody>
                    <a:bodyPr/>
                    <a:lstStyle/>
                    <a:p>
                      <a:endParaRPr lang="en-US"/>
                    </a:p>
                  </a:txBody>
                  <a:tcPr marL="0" marR="0" marT="0" marB="0" anchor="ctr">
                    <a:lnL>
                      <a:noFill/>
                    </a:lnL>
                    <a:lnR>
                      <a:noFill/>
                    </a:lnR>
                    <a:lnT>
                      <a:noFill/>
                    </a:lnT>
                    <a:lnB>
                      <a:noFill/>
                    </a:lnB>
                  </a:tcPr>
                </a:tc>
              </a:tr>
              <a:tr h="0">
                <a:tc>
                  <a:txBody>
                    <a:bodyPr/>
                    <a:lstStyle/>
                    <a:p>
                      <a:r>
                        <a:rPr lang="en-US"/>
                        <a:t/>
                      </a:r>
                      <a:br>
                        <a:rPr lang="en-US"/>
                      </a:br>
                      <a:endParaRPr lang="en-US"/>
                    </a:p>
                  </a:txBody>
                  <a:tcPr marL="0" marR="0" marT="0" marB="0" anchor="ctr">
                    <a:lnL>
                      <a:noFill/>
                    </a:lnL>
                    <a:lnR>
                      <a:noFill/>
                    </a:lnR>
                    <a:lnT>
                      <a:noFill/>
                    </a:lnT>
                    <a:lnB>
                      <a:noFill/>
                    </a:lnB>
                  </a:tcPr>
                </a:tc>
                <a:tc>
                  <a:txBody>
                    <a:bodyPr/>
                    <a:lstStyle/>
                    <a:p>
                      <a:endParaRPr lang="en-US"/>
                    </a:p>
                  </a:txBody>
                  <a:tcPr marL="0" marR="0" marT="0" marB="0" anchor="ctr">
                    <a:lnL>
                      <a:noFill/>
                    </a:lnL>
                    <a:lnR>
                      <a:noFill/>
                    </a:lnR>
                    <a:lnT>
                      <a:noFill/>
                    </a:lnT>
                    <a:lnB>
                      <a:noFill/>
                    </a:lnB>
                  </a:tcPr>
                </a:tc>
                <a:tc>
                  <a:txBody>
                    <a:bodyPr/>
                    <a:lstStyle/>
                    <a:p>
                      <a:r>
                        <a:rPr lang="en-US" b="1" dirty="0"/>
                        <a:t>or</a:t>
                      </a:r>
                      <a:r>
                        <a:rPr lang="en-US" dirty="0"/>
                        <a:t> </a:t>
                      </a:r>
                      <a:br>
                        <a:rPr lang="en-US" dirty="0"/>
                      </a:br>
                      <a:endParaRPr lang="en-US" dirty="0"/>
                    </a:p>
                  </a:txBody>
                  <a:tcPr marL="0" marR="0" marT="0" marB="0" anchor="ctr">
                    <a:lnL>
                      <a:noFill/>
                    </a:lnL>
                    <a:lnR>
                      <a:noFill/>
                    </a:lnR>
                    <a:lnT>
                      <a:noFill/>
                    </a:lnT>
                    <a:lnB>
                      <a:noFill/>
                    </a:lnB>
                  </a:tcPr>
                </a:tc>
              </a:tr>
            </a:tbl>
          </a:graphicData>
        </a:graphic>
      </p:graphicFrame>
      <p:sp>
        <p:nvSpPr>
          <p:cNvPr id="26633" name="Rectangle 1"/>
          <p:cNvSpPr>
            <a:spLocks noChangeArrowheads="1"/>
          </p:cNvSpPr>
          <p:nvPr/>
        </p:nvSpPr>
        <p:spPr bwMode="auto">
          <a:xfrm>
            <a:off x="246063" y="1713458"/>
            <a:ext cx="85931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2400" dirty="0">
                <a:solidFill>
                  <a:schemeClr val="bg1"/>
                </a:solidFill>
                <a:effectLst>
                  <a:outerShdw blurRad="38100" dist="38100" dir="2700000" algn="tl">
                    <a:srgbClr val="000000">
                      <a:alpha val="43137"/>
                    </a:srgbClr>
                  </a:outerShdw>
                </a:effectLst>
                <a:latin typeface="Lucida Bright" panose="02040602050505020304" pitchFamily="18" charset="0"/>
              </a:rPr>
              <a:t>Featured Creatures provides in-depth profiles of insects, nematodes, arachnids and other organisms. The site is a cooperative venture of the University of Florida's Department of Entomology and Nematology and the Florida Department of Agriculture and Consumer Services' Division of Plant Industry. All articles are official publications of the University of Florida's Institute of Food and Agricultural Sciences.  </a:t>
            </a:r>
            <a:endParaRPr lang="en-US" sz="2400" b="1" dirty="0">
              <a:solidFill>
                <a:schemeClr val="bg1"/>
              </a:solidFill>
              <a:effectLst>
                <a:outerShdw blurRad="38100" dist="38100" dir="2700000" algn="tl">
                  <a:srgbClr val="000000">
                    <a:alpha val="43137"/>
                  </a:srgbClr>
                </a:outerShdw>
              </a:effectLst>
              <a:latin typeface="Lucida Bright" panose="02040602050505020304" pitchFamily="18" charset="0"/>
            </a:endParaRPr>
          </a:p>
          <a:p>
            <a:pPr algn="ctr">
              <a:defRPr/>
            </a:pPr>
            <a:r>
              <a:rPr lang="en-US" sz="3600" dirty="0">
                <a:solidFill>
                  <a:prstClr val="black"/>
                </a:solidFill>
              </a:rPr>
              <a:t> </a:t>
            </a:r>
            <a:r>
              <a:rPr lang="en-US" dirty="0">
                <a:solidFill>
                  <a:prstClr val="black"/>
                </a:solidFill>
              </a:rPr>
              <a:t>                                                            </a:t>
            </a:r>
            <a:r>
              <a:rPr lang="en-US" sz="3600" dirty="0">
                <a:solidFill>
                  <a:prstClr val="black"/>
                </a:solidFill>
              </a:rPr>
              <a:t> </a:t>
            </a:r>
            <a:r>
              <a:rPr lang="en-US" dirty="0">
                <a:solidFill>
                  <a:prstClr val="black"/>
                </a:solidFill>
              </a:rPr>
              <a:t>                                                </a:t>
            </a:r>
            <a:r>
              <a:rPr lang="en-US" sz="3600" dirty="0">
                <a:solidFill>
                  <a:prstClr val="black"/>
                </a:solidFill>
              </a:rPr>
              <a:t> </a:t>
            </a:r>
            <a:r>
              <a:rPr lang="en-US" dirty="0">
                <a:solidFill>
                  <a:prstClr val="black"/>
                </a:solidFill>
              </a:rPr>
              <a:t>                                                 </a:t>
            </a:r>
            <a:r>
              <a:rPr lang="en-US" sz="3600" dirty="0">
                <a:solidFill>
                  <a:prstClr val="black"/>
                </a:solidFill>
              </a:rPr>
              <a:t> </a:t>
            </a:r>
            <a:r>
              <a:rPr lang="en-US" dirty="0">
                <a:solidFill>
                  <a:prstClr val="black"/>
                </a:solidFill>
              </a:rPr>
              <a:t>                                                           </a:t>
            </a:r>
          </a:p>
        </p:txBody>
      </p:sp>
      <p:pic>
        <p:nvPicPr>
          <p:cNvPr id="24586" name="Picture 2" descr="http://entnemdept.ufl.edu/creatures/main/UFlogofeatcre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8991600" cy="1066800"/>
          </a:xfrm>
          <a:prstGeom prst="rect">
            <a:avLst/>
          </a:prstGeom>
          <a:solidFill>
            <a:schemeClr val="tx1"/>
          </a:solidFill>
          <a:ln w="19050">
            <a:solidFill>
              <a:srgbClr val="00FF00"/>
            </a:solidFill>
            <a:miter lim="800000"/>
            <a:headEnd/>
            <a:tailEnd/>
          </a:ln>
        </p:spPr>
      </p:pic>
      <p:pic>
        <p:nvPicPr>
          <p:cNvPr id="24587" name="Picture 3" descr="Search by Common Nam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0292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4" descr="Search by Scientific Nam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029200"/>
            <a:ext cx="2505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5" descr="Search by Recent Addition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50292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6" descr="Search by Crop or Habita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57912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Search by Higher Classification">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791200"/>
            <a:ext cx="2505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55204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pPr>
              <a:defRPr/>
            </a:pPr>
            <a:r>
              <a:rPr lang="en-US" b="1" i="1" dirty="0" smtClean="0">
                <a:solidFill>
                  <a:srgbClr val="00FF00"/>
                </a:solidFill>
                <a:effectLst>
                  <a:outerShdw blurRad="38100" dist="38100" dir="2700000" algn="tl">
                    <a:srgbClr val="000000">
                      <a:alpha val="43137"/>
                    </a:srgbClr>
                  </a:outerShdw>
                </a:effectLst>
                <a:latin typeface="Lucida Bright" panose="02040602050505020304" pitchFamily="18" charset="0"/>
              </a:rPr>
              <a:t>Pesticide Information</a:t>
            </a:r>
            <a:endParaRPr lang="en-US" b="1" i="1" dirty="0">
              <a:solidFill>
                <a:srgbClr val="00FF00"/>
              </a:solidFill>
              <a:effectLst>
                <a:outerShdw blurRad="38100" dist="38100" dir="2700000" algn="tl">
                  <a:srgbClr val="000000">
                    <a:alpha val="43137"/>
                  </a:srgbClr>
                </a:outerShdw>
              </a:effectLst>
              <a:latin typeface="Lucida Bright" panose="02040602050505020304" pitchFamily="18" charset="0"/>
            </a:endParaRPr>
          </a:p>
        </p:txBody>
      </p:sp>
      <p:sp>
        <p:nvSpPr>
          <p:cNvPr id="3" name="Content Placeholder 2"/>
          <p:cNvSpPr>
            <a:spLocks noGrp="1"/>
          </p:cNvSpPr>
          <p:nvPr>
            <p:ph idx="1"/>
          </p:nvPr>
        </p:nvSpPr>
        <p:spPr>
          <a:xfrm>
            <a:off x="228600" y="1447800"/>
            <a:ext cx="8534400" cy="4876800"/>
          </a:xfrm>
        </p:spPr>
        <p:txBody>
          <a:bodyPr>
            <a:normAutofit fontScale="92500" lnSpcReduction="20000"/>
          </a:bodyPr>
          <a:lstStyle/>
          <a:p>
            <a:pPr>
              <a:buClr>
                <a:srgbClr val="FF0000"/>
              </a:buClr>
              <a:buSzPct val="150000"/>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UF/IFAS Pesticide Information Office- </a:t>
            </a:r>
            <a:r>
              <a:rPr lang="en-US" dirty="0" smtClean="0">
                <a:solidFill>
                  <a:srgbClr val="FFFF00"/>
                </a:solidFill>
                <a:effectLst>
                  <a:outerShdw blurRad="38100" dist="38100" dir="2700000" algn="tl">
                    <a:srgbClr val="000000">
                      <a:alpha val="43137"/>
                    </a:srgbClr>
                  </a:outerShdw>
                </a:effectLst>
                <a:latin typeface="Lucida Bright" panose="02040602050505020304" pitchFamily="18" charset="0"/>
              </a:rPr>
              <a:t>Fred </a:t>
            </a:r>
            <a:r>
              <a:rPr lang="en-US" dirty="0" err="1" smtClean="0">
                <a:solidFill>
                  <a:srgbClr val="FFFF00"/>
                </a:solidFill>
                <a:effectLst>
                  <a:outerShdw blurRad="38100" dist="38100" dir="2700000" algn="tl">
                    <a:srgbClr val="000000">
                      <a:alpha val="43137"/>
                    </a:srgbClr>
                  </a:outerShdw>
                </a:effectLst>
                <a:latin typeface="Lucida Bright" panose="02040602050505020304" pitchFamily="18" charset="0"/>
              </a:rPr>
              <a:t>Fishel</a:t>
            </a:r>
            <a:endParaRPr lang="en-US" dirty="0" smtClean="0">
              <a:solidFill>
                <a:srgbClr val="FFFF00"/>
              </a:solidFill>
              <a:effectLst>
                <a:outerShdw blurRad="38100" dist="38100" dir="2700000" algn="tl">
                  <a:srgbClr val="000000">
                    <a:alpha val="43137"/>
                  </a:srgbClr>
                </a:outerShdw>
              </a:effectLst>
              <a:latin typeface="Lucida Bright" panose="02040602050505020304" pitchFamily="18" charset="0"/>
            </a:endParaRPr>
          </a:p>
          <a:p>
            <a:pPr>
              <a:buClr>
                <a:srgbClr val="FF0000"/>
              </a:buClr>
              <a:buSzPct val="150000"/>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NPIRS-</a:t>
            </a:r>
            <a:r>
              <a:rPr lang="en-US" dirty="0" smtClean="0">
                <a:solidFill>
                  <a:srgbClr val="FFFF00"/>
                </a:solidFill>
                <a:effectLst>
                  <a:outerShdw blurRad="38100" dist="38100" dir="2700000" algn="tl">
                    <a:srgbClr val="000000">
                      <a:alpha val="43137"/>
                    </a:srgbClr>
                  </a:outerShdw>
                </a:effectLst>
                <a:latin typeface="Lucida Bright" panose="02040602050505020304" pitchFamily="18" charset="0"/>
              </a:rPr>
              <a:t> National Pesticide </a:t>
            </a:r>
          </a:p>
          <a:p>
            <a:pPr marL="0" indent="0">
              <a:buNone/>
              <a:defRPr/>
            </a:pPr>
            <a:r>
              <a:rPr lang="en-US" dirty="0">
                <a:solidFill>
                  <a:srgbClr val="FFFF00"/>
                </a:solidFill>
                <a:effectLst>
                  <a:outerShdw blurRad="38100" dist="38100" dir="2700000" algn="tl">
                    <a:srgbClr val="000000">
                      <a:alpha val="43137"/>
                    </a:srgbClr>
                  </a:outerShdw>
                </a:effectLst>
                <a:latin typeface="Lucida Bright" panose="02040602050505020304" pitchFamily="18" charset="0"/>
              </a:rPr>
              <a:t>	</a:t>
            </a:r>
            <a:r>
              <a:rPr lang="en-US" dirty="0" smtClean="0">
                <a:solidFill>
                  <a:srgbClr val="FFFF00"/>
                </a:solidFill>
                <a:effectLst>
                  <a:outerShdw blurRad="38100" dist="38100" dir="2700000" algn="tl">
                    <a:srgbClr val="000000">
                      <a:alpha val="43137"/>
                    </a:srgbClr>
                  </a:outerShdw>
                </a:effectLst>
                <a:latin typeface="Lucida Bright" panose="02040602050505020304" pitchFamily="18" charset="0"/>
              </a:rPr>
              <a:t>Retrieval System</a:t>
            </a:r>
            <a:endParaRPr lang="en-US" dirty="0">
              <a:solidFill>
                <a:srgbClr val="FFFF00"/>
              </a:solidFill>
              <a:effectLst>
                <a:outerShdw blurRad="38100" dist="38100" dir="2700000" algn="tl">
                  <a:srgbClr val="000000">
                    <a:alpha val="43137"/>
                  </a:srgbClr>
                </a:outerShdw>
              </a:effectLst>
              <a:latin typeface="Lucida Bright" panose="02040602050505020304" pitchFamily="18" charset="0"/>
            </a:endParaRPr>
          </a:p>
          <a:p>
            <a:pPr>
              <a:buClr>
                <a:srgbClr val="FF00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CDMS- </a:t>
            </a:r>
            <a:r>
              <a:rPr lang="en-US" dirty="0" err="1" smtClean="0">
                <a:solidFill>
                  <a:srgbClr val="FFFF00"/>
                </a:solidFill>
                <a:effectLst>
                  <a:outerShdw blurRad="38100" dist="38100" dir="2700000" algn="tl">
                    <a:srgbClr val="000000">
                      <a:alpha val="43137"/>
                    </a:srgbClr>
                  </a:outerShdw>
                </a:effectLst>
                <a:latin typeface="Lucida Bright" panose="02040602050505020304" pitchFamily="18" charset="0"/>
              </a:rPr>
              <a:t>ChemSearch</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 </a:t>
            </a:r>
          </a:p>
          <a:p>
            <a:pPr>
              <a:buClr>
                <a:srgbClr val="FF0000"/>
              </a:buClr>
              <a:buSzPct val="150000"/>
              <a:buFont typeface="Arial" pitchFamily="34" charset="0"/>
              <a:buChar char="•"/>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CDMS- </a:t>
            </a:r>
            <a:r>
              <a:rPr lang="en-US" dirty="0" smtClean="0">
                <a:solidFill>
                  <a:srgbClr val="FFFF00"/>
                </a:solidFill>
                <a:effectLst>
                  <a:outerShdw blurRad="38100" dist="38100" dir="2700000" algn="tl">
                    <a:srgbClr val="000000">
                      <a:alpha val="43137"/>
                    </a:srgbClr>
                  </a:outerShdw>
                </a:effectLst>
                <a:latin typeface="Lucida Bright" panose="02040602050505020304" pitchFamily="18" charset="0"/>
              </a:rPr>
              <a:t>http://www.cdms.net/</a:t>
            </a:r>
          </a:p>
          <a:p>
            <a:pPr marL="0" indent="0">
              <a:buClr>
                <a:srgbClr val="FF0000"/>
              </a:buClr>
              <a:buSzPct val="150000"/>
              <a:buNone/>
              <a:defRPr/>
            </a:pPr>
            <a:r>
              <a:rPr lang="en-US" dirty="0">
                <a:solidFill>
                  <a:srgbClr val="FFFF00"/>
                </a:solidFill>
                <a:effectLst>
                  <a:outerShdw blurRad="38100" dist="38100" dir="2700000" algn="tl">
                    <a:srgbClr val="000000">
                      <a:alpha val="43137"/>
                    </a:srgbClr>
                  </a:outerShdw>
                </a:effectLst>
                <a:latin typeface="Lucida Bright" panose="02040602050505020304" pitchFamily="18" charset="0"/>
              </a:rPr>
              <a:t>	</a:t>
            </a:r>
            <a:r>
              <a:rPr lang="en-US" dirty="0" err="1" smtClean="0">
                <a:solidFill>
                  <a:srgbClr val="FFFF00"/>
                </a:solidFill>
                <a:effectLst>
                  <a:outerShdw blurRad="38100" dist="38100" dir="2700000" algn="tl">
                    <a:srgbClr val="000000">
                      <a:alpha val="43137"/>
                    </a:srgbClr>
                  </a:outerShdw>
                </a:effectLst>
                <a:latin typeface="Lucida Bright" panose="02040602050505020304" pitchFamily="18" charset="0"/>
              </a:rPr>
              <a:t>LabelsMsds</a:t>
            </a:r>
            <a:r>
              <a:rPr lang="en-US" dirty="0" smtClean="0">
                <a:solidFill>
                  <a:srgbClr val="FFFF00"/>
                </a:solidFill>
                <a:effectLst>
                  <a:outerShdw blurRad="38100" dist="38100" dir="2700000" algn="tl">
                    <a:srgbClr val="000000">
                      <a:alpha val="43137"/>
                    </a:srgbClr>
                  </a:outerShdw>
                </a:effectLst>
                <a:latin typeface="Lucida Bright" panose="02040602050505020304" pitchFamily="18" charset="0"/>
              </a:rPr>
              <a:t>/LMDefault.aspx</a:t>
            </a:r>
          </a:p>
          <a:p>
            <a:pPr>
              <a:buClr>
                <a:srgbClr val="FF0000"/>
              </a:buClr>
              <a:buSzPct val="150000"/>
              <a:buFont typeface="Arial" pitchFamily="34" charset="0"/>
              <a:buChar char="•"/>
              <a:defRPr/>
            </a:pPr>
            <a:r>
              <a:rPr lang="en-US" dirty="0" smtClean="0">
                <a:effectLst>
                  <a:outerShdw blurRad="38100" dist="38100" dir="2700000" algn="tl">
                    <a:srgbClr val="000000">
                      <a:alpha val="43137"/>
                    </a:srgbClr>
                  </a:outerShdw>
                </a:effectLst>
                <a:latin typeface="Lucida Bright" panose="02040602050505020304" pitchFamily="18" charset="0"/>
              </a:rPr>
              <a:t>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EPA-</a:t>
            </a:r>
            <a:r>
              <a:rPr lang="en-US" dirty="0" smtClean="0">
                <a:effectLst>
                  <a:outerShdw blurRad="38100" dist="38100" dir="2700000" algn="tl">
                    <a:srgbClr val="000000">
                      <a:alpha val="43137"/>
                    </a:srgbClr>
                  </a:outerShdw>
                </a:effectLst>
                <a:latin typeface="Lucida Bright" panose="02040602050505020304" pitchFamily="18" charset="0"/>
              </a:rPr>
              <a:t> </a:t>
            </a:r>
            <a:r>
              <a:rPr lang="en-US" dirty="0" smtClean="0">
                <a:solidFill>
                  <a:srgbClr val="FFFF00"/>
                </a:solidFill>
                <a:effectLst>
                  <a:outerShdw blurRad="38100" dist="38100" dir="2700000" algn="tl">
                    <a:srgbClr val="000000">
                      <a:alpha val="43137"/>
                    </a:srgbClr>
                  </a:outerShdw>
                </a:effectLst>
                <a:latin typeface="Lucida Bright" panose="02040602050505020304" pitchFamily="18" charset="0"/>
              </a:rPr>
              <a:t>http://www.epa.gov/ 	opp00001/regulating/</a:t>
            </a:r>
          </a:p>
          <a:p>
            <a:pPr marL="0" indent="0">
              <a:buClr>
                <a:srgbClr val="FF0000"/>
              </a:buClr>
              <a:buSzPct val="150000"/>
              <a:buNone/>
              <a:defRPr/>
            </a:pPr>
            <a:r>
              <a:rPr lang="en-US" dirty="0">
                <a:solidFill>
                  <a:srgbClr val="FFFF00"/>
                </a:solidFill>
                <a:effectLst>
                  <a:outerShdw blurRad="38100" dist="38100" dir="2700000" algn="tl">
                    <a:srgbClr val="000000">
                      <a:alpha val="43137"/>
                    </a:srgbClr>
                  </a:outerShdw>
                </a:effectLst>
                <a:latin typeface="Lucida Bright" panose="02040602050505020304" pitchFamily="18" charset="0"/>
              </a:rPr>
              <a:t>	</a:t>
            </a:r>
            <a:r>
              <a:rPr lang="en-US" dirty="0" smtClean="0">
                <a:solidFill>
                  <a:srgbClr val="FFFF00"/>
                </a:solidFill>
                <a:effectLst>
                  <a:outerShdw blurRad="38100" dist="38100" dir="2700000" algn="tl">
                    <a:srgbClr val="000000">
                      <a:alpha val="43137"/>
                    </a:srgbClr>
                  </a:outerShdw>
                </a:effectLst>
                <a:latin typeface="Lucida Bright" panose="02040602050505020304" pitchFamily="18" charset="0"/>
              </a:rPr>
              <a:t>registering/data_sources.htm</a:t>
            </a:r>
          </a:p>
          <a:p>
            <a:pPr>
              <a:buClr>
                <a:srgbClr val="FF0000"/>
              </a:buClr>
              <a:buSzPct val="150000"/>
              <a:buFont typeface="Arial" pitchFamily="34" charset="0"/>
              <a:buChar char="•"/>
              <a:defRPr/>
            </a:pPr>
            <a:r>
              <a:rPr lang="en-US" dirty="0" smtClean="0">
                <a:effectLst>
                  <a:outerShdw blurRad="38100" dist="38100" dir="2700000" algn="tl">
                    <a:srgbClr val="000000">
                      <a:alpha val="43137"/>
                    </a:srgbClr>
                  </a:outerShdw>
                </a:effectLst>
                <a:latin typeface="Lucida Bright" panose="02040602050505020304" pitchFamily="18" charset="0"/>
              </a:rPr>
              <a:t>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Extension Pesticide Applicator Training</a:t>
            </a:r>
            <a:endParaRPr lang="en-US" dirty="0">
              <a:solidFill>
                <a:schemeClr val="bg1"/>
              </a:solidFill>
              <a:effectLst>
                <a:outerShdw blurRad="38100" dist="38100" dir="2700000" algn="tl">
                  <a:srgbClr val="000000">
                    <a:alpha val="43137"/>
                  </a:srgbClr>
                </a:outerShdw>
              </a:effectLst>
              <a:latin typeface="Lucida Bright" panose="02040602050505020304" pitchFamily="18"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030" y="2099461"/>
            <a:ext cx="2311570" cy="270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279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19" name="Picture 147" descr="01437"/>
          <p:cNvPicPr>
            <a:picLocks noChangeAspect="1" noChangeArrowheads="1"/>
          </p:cNvPicPr>
          <p:nvPr/>
        </p:nvPicPr>
        <p:blipFill>
          <a:blip r:embed="rId3" cstate="print">
            <a:lum/>
            <a:extLst>
              <a:ext uri="{28A0092B-C50C-407E-A947-70E740481C1C}">
                <a14:useLocalDpi xmlns:a14="http://schemas.microsoft.com/office/drawing/2010/main" val="0"/>
              </a:ext>
            </a:extLst>
          </a:blip>
          <a:srcRect/>
          <a:stretch>
            <a:fillRect/>
          </a:stretch>
        </p:blipFill>
        <p:spPr bwMode="auto">
          <a:xfrm>
            <a:off x="838200" y="2209800"/>
            <a:ext cx="2743200" cy="1955800"/>
          </a:xfrm>
          <a:prstGeom prst="rect">
            <a:avLst/>
          </a:prstGeom>
          <a:noFill/>
          <a:ln w="19050">
            <a:solidFill>
              <a:srgbClr val="00FF00"/>
            </a:solidFill>
            <a:miter lim="800000"/>
            <a:headEnd/>
            <a:tailEnd/>
          </a:ln>
        </p:spPr>
      </p:pic>
      <p:sp>
        <p:nvSpPr>
          <p:cNvPr id="3224" name="Text Box 152"/>
          <p:cNvSpPr txBox="1">
            <a:spLocks noChangeArrowheads="1"/>
          </p:cNvSpPr>
          <p:nvPr/>
        </p:nvSpPr>
        <p:spPr bwMode="auto">
          <a:xfrm>
            <a:off x="76200" y="278674"/>
            <a:ext cx="8991600" cy="1446550"/>
          </a:xfrm>
          <a:prstGeom prst="rect">
            <a:avLst/>
          </a:prstGeom>
          <a:noFill/>
          <a:ln w="9525">
            <a:noFill/>
            <a:miter lim="800000"/>
            <a:headEnd/>
            <a:tailEnd/>
          </a:ln>
          <a:effectLst/>
        </p:spPr>
        <p:txBody>
          <a:bodyPr wrap="square">
            <a:spAutoFit/>
          </a:bodyPr>
          <a:lstStyle/>
          <a:p>
            <a:pPr algn="ctr" eaLnBrk="0" fontAlgn="base" hangingPunct="0">
              <a:spcAft>
                <a:spcPct val="0"/>
              </a:spcAft>
            </a:pPr>
            <a:r>
              <a:rPr lang="en-US" sz="4400" b="1" i="1" dirty="0">
                <a:solidFill>
                  <a:srgbClr val="00FF00"/>
                </a:solidFill>
                <a:effectLst>
                  <a:outerShdw blurRad="38100" dist="38100" dir="2700000" algn="tl">
                    <a:srgbClr val="000000"/>
                  </a:outerShdw>
                </a:effectLst>
                <a:latin typeface="Lucida Bright" panose="02040602050505020304" pitchFamily="18" charset="0"/>
              </a:rPr>
              <a:t>Urban Pest Management</a:t>
            </a:r>
          </a:p>
          <a:p>
            <a:pPr algn="ctr" eaLnBrk="0" fontAlgn="base" hangingPunct="0">
              <a:spcAft>
                <a:spcPct val="0"/>
              </a:spcAft>
            </a:pPr>
            <a:r>
              <a:rPr lang="en-US" sz="4400" b="1" i="1" dirty="0">
                <a:solidFill>
                  <a:srgbClr val="00FF00"/>
                </a:solidFill>
                <a:effectLst>
                  <a:outerShdw blurRad="38100" dist="38100" dir="2700000" algn="tl">
                    <a:srgbClr val="000000"/>
                  </a:outerShdw>
                </a:effectLst>
                <a:latin typeface="Lucida Bright" panose="02040602050505020304" pitchFamily="18" charset="0"/>
              </a:rPr>
              <a:t>(Urban IPM)- </a:t>
            </a:r>
            <a:r>
              <a:rPr lang="en-US" sz="4400" b="1" i="1" dirty="0" smtClean="0">
                <a:solidFill>
                  <a:srgbClr val="00FF00"/>
                </a:solidFill>
                <a:effectLst>
                  <a:outerShdw blurRad="38100" dist="38100" dir="2700000" algn="tl">
                    <a:srgbClr val="000000"/>
                  </a:outerShdw>
                </a:effectLst>
                <a:latin typeface="Lucida Bright" panose="02040602050505020304" pitchFamily="18" charset="0"/>
              </a:rPr>
              <a:t>Phil </a:t>
            </a:r>
            <a:r>
              <a:rPr lang="en-US" sz="4400" b="1" i="1" dirty="0">
                <a:solidFill>
                  <a:srgbClr val="00FF00"/>
                </a:solidFill>
                <a:effectLst>
                  <a:outerShdw blurRad="38100" dist="38100" dir="2700000" algn="tl">
                    <a:srgbClr val="000000"/>
                  </a:outerShdw>
                </a:effectLst>
                <a:latin typeface="Lucida Bright" panose="02040602050505020304" pitchFamily="18" charset="0"/>
              </a:rPr>
              <a:t>Koehler</a:t>
            </a:r>
          </a:p>
        </p:txBody>
      </p:sp>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419600"/>
            <a:ext cx="3764073" cy="1942456"/>
          </a:xfrm>
          <a:prstGeom prst="rect">
            <a:avLst/>
          </a:prstGeom>
          <a:noFill/>
          <a:ln w="190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3400" y="2441138"/>
            <a:ext cx="3666723" cy="1292662"/>
          </a:xfrm>
          <a:prstGeom prst="rect">
            <a:avLst/>
          </a:prstGeom>
          <a:noFill/>
        </p:spPr>
        <p:txBody>
          <a:bodyPr wrap="square" rtlCol="0">
            <a:spAutoFit/>
          </a:bodyPr>
          <a:lstStyle/>
          <a:p>
            <a:pPr algn="ctr"/>
            <a:r>
              <a:rPr lang="en-US" sz="2600" dirty="0" smtClean="0">
                <a:latin typeface="Lucida Bright" panose="02040602050505020304" pitchFamily="18" charset="0"/>
              </a:rPr>
              <a:t>Certificate in Urban</a:t>
            </a:r>
          </a:p>
          <a:p>
            <a:pPr algn="ctr"/>
            <a:r>
              <a:rPr lang="en-US" sz="2600" dirty="0" smtClean="0">
                <a:latin typeface="Lucida Bright" panose="02040602050505020304" pitchFamily="18" charset="0"/>
              </a:rPr>
              <a:t>Pest Management</a:t>
            </a:r>
          </a:p>
          <a:p>
            <a:pPr algn="ctr"/>
            <a:r>
              <a:rPr lang="en-US" sz="2600" dirty="0" smtClean="0">
                <a:latin typeface="Lucida Bright" panose="02040602050505020304" pitchFamily="18" charset="0"/>
              </a:rPr>
              <a:t>15 Credits</a:t>
            </a:r>
            <a:endParaRPr lang="en-US" sz="2600" dirty="0">
              <a:latin typeface="Lucida Bright" panose="02040602050505020304" pitchFamily="18" charset="0"/>
            </a:endParaRPr>
          </a:p>
        </p:txBody>
      </p:sp>
      <p:sp>
        <p:nvSpPr>
          <p:cNvPr id="3" name="TextBox 2"/>
          <p:cNvSpPr txBox="1"/>
          <p:nvPr/>
        </p:nvSpPr>
        <p:spPr>
          <a:xfrm>
            <a:off x="76200" y="4803338"/>
            <a:ext cx="4343400" cy="1292662"/>
          </a:xfrm>
          <a:prstGeom prst="rect">
            <a:avLst/>
          </a:prstGeom>
          <a:noFill/>
        </p:spPr>
        <p:txBody>
          <a:bodyPr wrap="square" rtlCol="0">
            <a:spAutoFit/>
          </a:bodyPr>
          <a:lstStyle/>
          <a:p>
            <a:pPr algn="ctr"/>
            <a:r>
              <a:rPr lang="en-US" sz="2600" dirty="0" smtClean="0">
                <a:effectLst>
                  <a:outerShdw blurRad="38100" dist="38100" dir="2700000" algn="tl">
                    <a:srgbClr val="000000">
                      <a:alpha val="43137"/>
                    </a:srgbClr>
                  </a:outerShdw>
                </a:effectLst>
                <a:latin typeface="Lucida Bright" panose="02040602050505020304" pitchFamily="18" charset="0"/>
              </a:rPr>
              <a:t>Certificate in Landscape Pest Management</a:t>
            </a:r>
          </a:p>
          <a:p>
            <a:pPr algn="ctr"/>
            <a:r>
              <a:rPr lang="en-US" sz="2600" dirty="0" smtClean="0">
                <a:effectLst>
                  <a:outerShdw blurRad="38100" dist="38100" dir="2700000" algn="tl">
                    <a:srgbClr val="000000">
                      <a:alpha val="43137"/>
                    </a:srgbClr>
                  </a:outerShdw>
                </a:effectLst>
                <a:latin typeface="Lucida Bright" panose="02040602050505020304" pitchFamily="18" charset="0"/>
              </a:rPr>
              <a:t>15 Credits</a:t>
            </a:r>
            <a:endParaRPr lang="en-US" sz="2600" dirty="0">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16862168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192462"/>
            <a:ext cx="5257800" cy="3665538"/>
          </a:xfrm>
        </p:spPr>
        <p:txBody>
          <a:bodyPr/>
          <a:lstStyle/>
          <a:p>
            <a:endParaRPr lang="en-US" dirty="0" smtClean="0"/>
          </a:p>
          <a:p>
            <a:r>
              <a:rPr lang="en-US" sz="2800" dirty="0" smtClean="0">
                <a:solidFill>
                  <a:schemeClr val="tx2"/>
                </a:solidFill>
                <a:latin typeface="Lucida Bright" panose="02040602050505020304" pitchFamily="18" charset="0"/>
              </a:rPr>
              <a:t>Termite Training </a:t>
            </a:r>
          </a:p>
          <a:p>
            <a:r>
              <a:rPr lang="en-US" sz="2800" dirty="0" smtClean="0">
                <a:solidFill>
                  <a:schemeClr val="tx2"/>
                </a:solidFill>
                <a:latin typeface="Lucida Bright" panose="02040602050505020304" pitchFamily="18" charset="0"/>
              </a:rPr>
              <a:t>General Household</a:t>
            </a:r>
            <a:br>
              <a:rPr lang="en-US" sz="2800" dirty="0" smtClean="0">
                <a:solidFill>
                  <a:schemeClr val="tx2"/>
                </a:solidFill>
                <a:latin typeface="Lucida Bright" panose="02040602050505020304" pitchFamily="18" charset="0"/>
              </a:rPr>
            </a:br>
            <a:r>
              <a:rPr lang="en-US" sz="2800" dirty="0" smtClean="0">
                <a:solidFill>
                  <a:schemeClr val="tx2"/>
                </a:solidFill>
                <a:latin typeface="Lucida Bright" panose="02040602050505020304" pitchFamily="18" charset="0"/>
              </a:rPr>
              <a:t>Pest (GHP) Training </a:t>
            </a:r>
          </a:p>
          <a:p>
            <a:r>
              <a:rPr lang="en-US" sz="2800" dirty="0" smtClean="0">
                <a:solidFill>
                  <a:schemeClr val="tx2"/>
                </a:solidFill>
                <a:latin typeface="Lucida Bright" panose="02040602050505020304" pitchFamily="18" charset="0"/>
              </a:rPr>
              <a:t>Landscape &amp; Ornamental</a:t>
            </a:r>
            <a:br>
              <a:rPr lang="en-US" sz="2800" dirty="0" smtClean="0">
                <a:solidFill>
                  <a:schemeClr val="tx2"/>
                </a:solidFill>
                <a:latin typeface="Lucida Bright" panose="02040602050505020304" pitchFamily="18" charset="0"/>
              </a:rPr>
            </a:br>
            <a:r>
              <a:rPr lang="en-US" sz="2800" dirty="0" smtClean="0">
                <a:solidFill>
                  <a:schemeClr val="tx2"/>
                </a:solidFill>
                <a:latin typeface="Lucida Bright" panose="02040602050505020304" pitchFamily="18" charset="0"/>
              </a:rPr>
              <a:t>(L&amp;O) Pesticide Training</a:t>
            </a:r>
            <a:endParaRPr lang="en-US" sz="2800" dirty="0">
              <a:latin typeface="Lucida Bright" panose="02040602050505020304" pitchFamily="18" charset="0"/>
            </a:endParaRPr>
          </a:p>
        </p:txBody>
      </p:sp>
      <p:pic>
        <p:nvPicPr>
          <p:cNvPr id="203778" name="Picture 2" descr="Pest Managerment University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650" y="457200"/>
            <a:ext cx="7143750" cy="923925"/>
          </a:xfrm>
          <a:prstGeom prst="rect">
            <a:avLst/>
          </a:prstGeom>
          <a:noFill/>
          <a:ln w="28575">
            <a:solidFill>
              <a:srgbClr val="00B0F0"/>
            </a:solidFill>
          </a:ln>
        </p:spPr>
      </p:pic>
      <p:sp>
        <p:nvSpPr>
          <p:cNvPr id="5" name="Rectangle 4"/>
          <p:cNvSpPr/>
          <p:nvPr/>
        </p:nvSpPr>
        <p:spPr>
          <a:xfrm>
            <a:off x="5225801" y="6024265"/>
            <a:ext cx="3809056" cy="461665"/>
          </a:xfrm>
          <a:prstGeom prst="rect">
            <a:avLst/>
          </a:prstGeom>
        </p:spPr>
        <p:txBody>
          <a:bodyPr wrap="none">
            <a:spAutoFit/>
          </a:bodyPr>
          <a:lstStyle/>
          <a:p>
            <a:pPr eaLnBrk="0" fontAlgn="base" hangingPunct="0">
              <a:spcBef>
                <a:spcPct val="0"/>
              </a:spcBef>
              <a:spcAft>
                <a:spcPct val="0"/>
              </a:spcAft>
            </a:pPr>
            <a:r>
              <a:rPr lang="en-US" sz="2400" dirty="0">
                <a:solidFill>
                  <a:srgbClr val="FFFF00"/>
                </a:solidFill>
                <a:effectLst>
                  <a:outerShdw blurRad="38100" dist="38100" dir="2700000" algn="tl">
                    <a:srgbClr val="000000">
                      <a:alpha val="43137"/>
                    </a:srgbClr>
                  </a:outerShdw>
                </a:effectLst>
                <a:latin typeface="Lucida Bright" panose="02040602050505020304" pitchFamily="18" charset="0"/>
              </a:rPr>
              <a:t>http://pmu.ifas.ufl.edu/</a:t>
            </a:r>
          </a:p>
        </p:txBody>
      </p:sp>
      <p:pic>
        <p:nvPicPr>
          <p:cNvPr id="203782" name="Picture 6" descr="http://pmu.ifas.ufl.edu/images/Class_Oct_037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300" y="3429000"/>
            <a:ext cx="3162300" cy="2371725"/>
          </a:xfrm>
          <a:prstGeom prst="rect">
            <a:avLst/>
          </a:prstGeom>
          <a:noFill/>
          <a:ln w="19050">
            <a:solidFill>
              <a:srgbClr val="00FF00"/>
            </a:solidFill>
          </a:ln>
        </p:spPr>
      </p:pic>
      <p:sp>
        <p:nvSpPr>
          <p:cNvPr id="2" name="AutoShape 2" descr="Image result for faith oi"/>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094" y="1845999"/>
            <a:ext cx="2628900" cy="1743075"/>
          </a:xfrm>
          <a:prstGeom prst="rect">
            <a:avLst/>
          </a:prstGeom>
          <a:noFill/>
          <a:ln w="19050">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419600" y="2107391"/>
            <a:ext cx="1676400" cy="523220"/>
          </a:xfrm>
          <a:prstGeom prst="rect">
            <a:avLst/>
          </a:prstGeom>
          <a:noFill/>
        </p:spPr>
        <p:txBody>
          <a:bodyPr wrap="square" rtlCol="0">
            <a:spAutoFit/>
          </a:bodyPr>
          <a:lstStyle/>
          <a:p>
            <a:r>
              <a:rPr lang="en-US" sz="2800" dirty="0" smtClean="0">
                <a:solidFill>
                  <a:srgbClr val="FFFF00"/>
                </a:solidFill>
                <a:effectLst>
                  <a:outerShdw blurRad="38100" dist="38100" dir="2700000" algn="tl">
                    <a:srgbClr val="000000">
                      <a:alpha val="43137"/>
                    </a:srgbClr>
                  </a:outerShdw>
                </a:effectLst>
                <a:latin typeface="Lucida Bright" panose="02040602050505020304" pitchFamily="18" charset="0"/>
              </a:rPr>
              <a:t>Faith Oi</a:t>
            </a:r>
            <a:endParaRPr lang="en-US" sz="2800" dirty="0">
              <a:solidFill>
                <a:srgbClr val="FFFF00"/>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23580303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3300" name="Picture 4" descr="cornfie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71732"/>
            <a:ext cx="3905250" cy="1362075"/>
          </a:xfrm>
          <a:prstGeom prst="rect">
            <a:avLst/>
          </a:prstGeom>
          <a:noFill/>
          <a:ln w="19050">
            <a:solidFill>
              <a:srgbClr val="00FF00"/>
            </a:solidFill>
          </a:ln>
        </p:spPr>
      </p:pic>
      <p:pic>
        <p:nvPicPr>
          <p:cNvPr id="183305" name="Picture 9" descr="header"/>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1028700" y="228600"/>
            <a:ext cx="7048500" cy="1828800"/>
          </a:xfrm>
          <a:prstGeom prst="rect">
            <a:avLst/>
          </a:prstGeom>
          <a:noFill/>
        </p:spPr>
      </p:pic>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286090"/>
            <a:ext cx="16700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917371"/>
            <a:ext cx="16700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574503"/>
            <a:ext cx="167005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3030" y="3997755"/>
            <a:ext cx="2222170" cy="2265362"/>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6250" y="6324600"/>
            <a:ext cx="4095750" cy="461665"/>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Lucida Bright" panose="02040602050505020304" pitchFamily="18" charset="0"/>
              </a:rPr>
              <a:t>Amanda Hodges, Director</a:t>
            </a:r>
            <a:endParaRPr lang="en-US" sz="2400" dirty="0">
              <a:effectLst>
                <a:outerShdw blurRad="38100" dist="38100" dir="2700000" algn="tl">
                  <a:srgbClr val="000000">
                    <a:alpha val="43137"/>
                  </a:srgbClr>
                </a:outerShdw>
              </a:effectLst>
              <a:latin typeface="Lucida Bright" panose="02040602050505020304" pitchFamily="18" charset="0"/>
            </a:endParaRPr>
          </a:p>
        </p:txBody>
      </p:sp>
      <p:sp>
        <p:nvSpPr>
          <p:cNvPr id="3" name="TextBox 2"/>
          <p:cNvSpPr txBox="1"/>
          <p:nvPr/>
        </p:nvSpPr>
        <p:spPr>
          <a:xfrm>
            <a:off x="4164375" y="4631901"/>
            <a:ext cx="4446225" cy="1631216"/>
          </a:xfrm>
          <a:prstGeom prst="rect">
            <a:avLst/>
          </a:prstGeom>
          <a:noFill/>
        </p:spPr>
        <p:txBody>
          <a:bodyPr wrap="square" rtlCol="0">
            <a:spAutoFit/>
          </a:bodyPr>
          <a:lstStyle/>
          <a:p>
            <a:pPr algn="ctr"/>
            <a:r>
              <a:rPr lang="en-US" sz="2600" dirty="0" smtClean="0">
                <a:solidFill>
                  <a:srgbClr val="00FF00"/>
                </a:solidFill>
                <a:effectLst>
                  <a:outerShdw blurRad="38100" dist="38100" dir="2700000" algn="tl">
                    <a:srgbClr val="000000">
                      <a:alpha val="43137"/>
                    </a:srgbClr>
                  </a:outerShdw>
                </a:effectLst>
                <a:latin typeface="Lucida Bright" panose="02040602050505020304" pitchFamily="18" charset="0"/>
              </a:rPr>
              <a:t>University of Florida </a:t>
            </a:r>
          </a:p>
          <a:p>
            <a:pPr algn="ctr"/>
            <a:r>
              <a:rPr lang="en-US" sz="2600" dirty="0" smtClean="0">
                <a:solidFill>
                  <a:srgbClr val="00FF00"/>
                </a:solidFill>
                <a:effectLst>
                  <a:outerShdw blurRad="38100" dist="38100" dir="2700000" algn="tl">
                    <a:srgbClr val="000000">
                      <a:alpha val="43137"/>
                    </a:srgbClr>
                  </a:outerShdw>
                </a:effectLst>
                <a:latin typeface="Lucida Bright" panose="02040602050505020304" pitchFamily="18" charset="0"/>
              </a:rPr>
              <a:t>Plant Medicine Program</a:t>
            </a:r>
          </a:p>
          <a:p>
            <a:pPr algn="ctr"/>
            <a:r>
              <a:rPr lang="en-US" sz="2400" i="1" u="sng" dirty="0" smtClean="0">
                <a:effectLst>
                  <a:outerShdw blurRad="38100" dist="38100" dir="2700000" algn="tl">
                    <a:srgbClr val="000000">
                      <a:alpha val="43137"/>
                    </a:srgbClr>
                  </a:outerShdw>
                </a:effectLst>
                <a:latin typeface="Lucida Bright" panose="02040602050505020304" pitchFamily="18" charset="0"/>
              </a:rPr>
              <a:t>Teaching IPM to Future</a:t>
            </a:r>
          </a:p>
          <a:p>
            <a:pPr algn="ctr"/>
            <a:r>
              <a:rPr lang="en-US" sz="2400" i="1" u="sng" dirty="0" smtClean="0">
                <a:effectLst>
                  <a:outerShdw blurRad="38100" dist="38100" dir="2700000" algn="tl">
                    <a:srgbClr val="000000">
                      <a:alpha val="43137"/>
                    </a:srgbClr>
                  </a:outerShdw>
                </a:effectLst>
                <a:latin typeface="Lucida Bright" panose="02040602050505020304" pitchFamily="18" charset="0"/>
              </a:rPr>
              <a:t> Plant Doctors</a:t>
            </a:r>
            <a:endParaRPr lang="en-US" sz="2400" i="1" u="sng" dirty="0">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25910701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52400" y="381000"/>
            <a:ext cx="8839200" cy="1143000"/>
          </a:xfrm>
        </p:spPr>
        <p:txBody>
          <a:bodyPr/>
          <a:lstStyle/>
          <a:p>
            <a:r>
              <a:rPr lang="en-US" b="1" i="1" dirty="0">
                <a:solidFill>
                  <a:srgbClr val="66FF33"/>
                </a:solidFill>
                <a:latin typeface="Lucida Bright" panose="02040602050505020304" pitchFamily="18" charset="0"/>
              </a:rPr>
              <a:t>IPM Education and Training</a:t>
            </a:r>
            <a:r>
              <a:rPr lang="en-US" b="1" i="1" dirty="0">
                <a:latin typeface="Lucida Bright" panose="02040602050505020304" pitchFamily="18" charset="0"/>
              </a:rPr>
              <a:t> </a:t>
            </a:r>
          </a:p>
        </p:txBody>
      </p:sp>
      <p:sp>
        <p:nvSpPr>
          <p:cNvPr id="191491" name="Rectangle 3"/>
          <p:cNvSpPr>
            <a:spLocks noGrp="1" noChangeArrowheads="1"/>
          </p:cNvSpPr>
          <p:nvPr>
            <p:ph type="body" idx="1"/>
          </p:nvPr>
        </p:nvSpPr>
        <p:spPr>
          <a:xfrm>
            <a:off x="152400" y="1828800"/>
            <a:ext cx="8991600" cy="4800600"/>
          </a:xfrm>
        </p:spPr>
        <p:txBody>
          <a:bodyPr/>
          <a:lstStyle/>
          <a:p>
            <a:pPr>
              <a:lnSpc>
                <a:spcPct val="80000"/>
              </a:lnSpc>
            </a:pPr>
            <a:r>
              <a:rPr lang="en-US" sz="2400" dirty="0" smtClean="0">
                <a:latin typeface="Lucida Bright" panose="02040602050505020304" pitchFamily="18" charset="0"/>
              </a:rPr>
              <a:t>Identify </a:t>
            </a:r>
            <a:r>
              <a:rPr lang="en-US" sz="2400" dirty="0">
                <a:latin typeface="Lucida Bright" panose="02040602050505020304" pitchFamily="18" charset="0"/>
              </a:rPr>
              <a:t>key </a:t>
            </a:r>
            <a:r>
              <a:rPr lang="en-US" sz="2400" dirty="0" smtClean="0">
                <a:latin typeface="Lucida Bright" panose="02040602050505020304" pitchFamily="18" charset="0"/>
              </a:rPr>
              <a:t>pests </a:t>
            </a:r>
            <a:r>
              <a:rPr lang="en-US" sz="2400" dirty="0">
                <a:latin typeface="Lucida Bright" panose="02040602050505020304" pitchFamily="18" charset="0"/>
              </a:rPr>
              <a:t>and </a:t>
            </a:r>
            <a:r>
              <a:rPr lang="en-US" sz="2400" dirty="0" err="1" smtClean="0">
                <a:latin typeface="Lucida Bright" panose="02040602050505020304" pitchFamily="18" charset="0"/>
              </a:rPr>
              <a:t>beneficials</a:t>
            </a:r>
            <a:endParaRPr lang="en-US" sz="2400" dirty="0">
              <a:latin typeface="Lucida Bright" panose="02040602050505020304" pitchFamily="18" charset="0"/>
            </a:endParaRPr>
          </a:p>
          <a:p>
            <a:pPr>
              <a:lnSpc>
                <a:spcPct val="80000"/>
              </a:lnSpc>
            </a:pPr>
            <a:r>
              <a:rPr lang="en-US" sz="2400" dirty="0" smtClean="0">
                <a:latin typeface="Lucida Bright" panose="02040602050505020304" pitchFamily="18" charset="0"/>
              </a:rPr>
              <a:t>Understand organism’s </a:t>
            </a:r>
            <a:r>
              <a:rPr lang="en-US" sz="2400" dirty="0">
                <a:latin typeface="Lucida Bright" panose="02040602050505020304" pitchFamily="18" charset="0"/>
              </a:rPr>
              <a:t>ecology and </a:t>
            </a:r>
            <a:r>
              <a:rPr lang="en-US" sz="2400" dirty="0" smtClean="0">
                <a:latin typeface="Lucida Bright" panose="02040602050505020304" pitchFamily="18" charset="0"/>
              </a:rPr>
              <a:t>adaptability</a:t>
            </a:r>
          </a:p>
          <a:p>
            <a:pPr>
              <a:lnSpc>
                <a:spcPct val="80000"/>
              </a:lnSpc>
            </a:pPr>
            <a:r>
              <a:rPr lang="en-US" sz="2400" dirty="0" smtClean="0">
                <a:latin typeface="Lucida Bright" panose="02040602050505020304" pitchFamily="18" charset="0"/>
              </a:rPr>
              <a:t>Master </a:t>
            </a:r>
            <a:r>
              <a:rPr lang="en-US" sz="2400" dirty="0">
                <a:latin typeface="Lucida Bright" panose="02040602050505020304" pitchFamily="18" charset="0"/>
              </a:rPr>
              <a:t>scouting and other monitoring techniques</a:t>
            </a:r>
          </a:p>
          <a:p>
            <a:pPr>
              <a:lnSpc>
                <a:spcPct val="80000"/>
              </a:lnSpc>
            </a:pPr>
            <a:r>
              <a:rPr lang="en-US" sz="2400" dirty="0" smtClean="0">
                <a:latin typeface="Lucida Bright" panose="02040602050505020304" pitchFamily="18" charset="0"/>
              </a:rPr>
              <a:t>Apply </a:t>
            </a:r>
            <a:r>
              <a:rPr lang="en-US" sz="2400" dirty="0">
                <a:latin typeface="Lucida Bright" panose="02040602050505020304" pitchFamily="18" charset="0"/>
              </a:rPr>
              <a:t>economic and other action thresholds</a:t>
            </a:r>
          </a:p>
          <a:p>
            <a:pPr>
              <a:lnSpc>
                <a:spcPct val="80000"/>
              </a:lnSpc>
            </a:pPr>
            <a:r>
              <a:rPr lang="en-US" sz="2400" dirty="0" smtClean="0">
                <a:latin typeface="Lucida Bright" panose="02040602050505020304" pitchFamily="18" charset="0"/>
              </a:rPr>
              <a:t>Prevent </a:t>
            </a:r>
            <a:r>
              <a:rPr lang="en-US" sz="2400" dirty="0">
                <a:latin typeface="Lucida Bright" panose="02040602050505020304" pitchFamily="18" charset="0"/>
              </a:rPr>
              <a:t>pest outbreaks through habitat manipulation</a:t>
            </a:r>
          </a:p>
          <a:p>
            <a:pPr>
              <a:lnSpc>
                <a:spcPct val="80000"/>
              </a:lnSpc>
            </a:pPr>
            <a:r>
              <a:rPr lang="en-US" sz="2400" dirty="0" smtClean="0">
                <a:latin typeface="Lucida Bright" panose="02040602050505020304" pitchFamily="18" charset="0"/>
              </a:rPr>
              <a:t>Design </a:t>
            </a:r>
            <a:r>
              <a:rPr lang="en-US" sz="2400" dirty="0">
                <a:latin typeface="Lucida Bright" panose="02040602050505020304" pitchFamily="18" charset="0"/>
              </a:rPr>
              <a:t>systems of mitigation that minimize </a:t>
            </a:r>
            <a:r>
              <a:rPr lang="en-US" sz="2400" dirty="0" smtClean="0">
                <a:latin typeface="Lucida Bright" panose="02040602050505020304" pitchFamily="18" charset="0"/>
              </a:rPr>
              <a:t>environmental </a:t>
            </a:r>
            <a:r>
              <a:rPr lang="en-US" sz="2400" dirty="0">
                <a:latin typeface="Lucida Bright" panose="02040602050505020304" pitchFamily="18" charset="0"/>
              </a:rPr>
              <a:t>impact</a:t>
            </a:r>
          </a:p>
          <a:p>
            <a:pPr>
              <a:lnSpc>
                <a:spcPct val="80000"/>
              </a:lnSpc>
            </a:pPr>
            <a:r>
              <a:rPr lang="en-US" sz="2400" dirty="0" smtClean="0">
                <a:latin typeface="Lucida Bright" panose="02040602050505020304" pitchFamily="18" charset="0"/>
              </a:rPr>
              <a:t>Have experience </a:t>
            </a:r>
            <a:r>
              <a:rPr lang="en-US" sz="2400" dirty="0">
                <a:latin typeface="Lucida Bright" panose="02040602050505020304" pitchFamily="18" charset="0"/>
              </a:rPr>
              <a:t>with the habitat, e.g., </a:t>
            </a:r>
            <a:r>
              <a:rPr lang="en-US" sz="2400" dirty="0" smtClean="0">
                <a:latin typeface="Lucida Bright" panose="02040602050505020304" pitchFamily="18" charset="0"/>
              </a:rPr>
              <a:t>crops</a:t>
            </a:r>
            <a:endParaRPr lang="en-US" sz="2400" dirty="0">
              <a:latin typeface="Lucida Bright" panose="02040602050505020304" pitchFamily="18" charset="0"/>
            </a:endParaRPr>
          </a:p>
          <a:p>
            <a:pPr>
              <a:lnSpc>
                <a:spcPct val="80000"/>
              </a:lnSpc>
            </a:pPr>
            <a:r>
              <a:rPr lang="en-US" sz="2400" dirty="0" smtClean="0">
                <a:latin typeface="Lucida Bright" panose="02040602050505020304" pitchFamily="18" charset="0"/>
              </a:rPr>
              <a:t>Understand </a:t>
            </a:r>
            <a:r>
              <a:rPr lang="en-US" sz="2400" dirty="0">
                <a:latin typeface="Lucida Bright" panose="02040602050505020304" pitchFamily="18" charset="0"/>
              </a:rPr>
              <a:t>laws and regulations pertinent to </a:t>
            </a:r>
            <a:r>
              <a:rPr lang="en-US" sz="2400" dirty="0" smtClean="0">
                <a:latin typeface="Lucida Bright" panose="02040602050505020304" pitchFamily="18" charset="0"/>
              </a:rPr>
              <a:t>IPM</a:t>
            </a:r>
            <a:endParaRPr lang="en-US" sz="2400" dirty="0">
              <a:latin typeface="Lucida Bright" panose="02040602050505020304" pitchFamily="18" charset="0"/>
            </a:endParaRPr>
          </a:p>
          <a:p>
            <a:pPr>
              <a:lnSpc>
                <a:spcPct val="80000"/>
              </a:lnSpc>
            </a:pPr>
            <a:r>
              <a:rPr lang="en-US" sz="2400" dirty="0" smtClean="0">
                <a:latin typeface="Lucida Bright" panose="02040602050505020304" pitchFamily="18" charset="0"/>
              </a:rPr>
              <a:t>Be familiar </a:t>
            </a:r>
            <a:r>
              <a:rPr lang="en-US" sz="2400" dirty="0">
                <a:latin typeface="Lucida Bright" panose="02040602050505020304" pitchFamily="18" charset="0"/>
              </a:rPr>
              <a:t>with the safe and appropriate use of pesticides</a:t>
            </a:r>
          </a:p>
          <a:p>
            <a:pPr>
              <a:lnSpc>
                <a:spcPct val="80000"/>
              </a:lnSpc>
            </a:pPr>
            <a:r>
              <a:rPr lang="en-US" sz="2400" dirty="0" smtClean="0">
                <a:latin typeface="Lucida Bright" panose="02040602050505020304" pitchFamily="18" charset="0"/>
              </a:rPr>
              <a:t>Access pest </a:t>
            </a:r>
            <a:r>
              <a:rPr lang="en-US" sz="2400" dirty="0">
                <a:latin typeface="Lucida Bright" panose="02040602050505020304" pitchFamily="18" charset="0"/>
              </a:rPr>
              <a:t>management information and organizations</a:t>
            </a:r>
          </a:p>
        </p:txBody>
      </p:sp>
    </p:spTree>
    <p:extLst>
      <p:ext uri="{BB962C8B-B14F-4D97-AF65-F5344CB8AC3E}">
        <p14:creationId xmlns:p14="http://schemas.microsoft.com/office/powerpoint/2010/main" val="6314257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2057400" y="4190999"/>
            <a:ext cx="2514601" cy="13806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4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371"/>
            <a:ext cx="4367211" cy="674792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flipH="1" flipV="1">
            <a:off x="2072640" y="179373"/>
            <a:ext cx="2525487" cy="8743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43200" y="6096000"/>
            <a:ext cx="990600" cy="5902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51" name="Picture 2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179372"/>
            <a:ext cx="1905000" cy="5392261"/>
          </a:xfrm>
          <a:prstGeom prst="rect">
            <a:avLst/>
          </a:prstGeom>
          <a:noFill/>
          <a:ln w="19050">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86000" y="2734963"/>
            <a:ext cx="1981200" cy="3920845"/>
          </a:xfrm>
          <a:prstGeom prst="rect">
            <a:avLst/>
          </a:prstGeom>
          <a:noFill/>
          <a:ln w="19050">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22679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0"/>
          <p:cNvGrpSpPr>
            <a:grpSpLocks/>
          </p:cNvGrpSpPr>
          <p:nvPr/>
        </p:nvGrpSpPr>
        <p:grpSpPr bwMode="auto">
          <a:xfrm>
            <a:off x="647700" y="3010048"/>
            <a:ext cx="7848600" cy="3503021"/>
            <a:chOff x="144" y="1776"/>
            <a:chExt cx="5472" cy="2711"/>
          </a:xfrm>
          <a:solidFill>
            <a:schemeClr val="bg1"/>
          </a:solidFill>
        </p:grpSpPr>
        <p:sp>
          <p:nvSpPr>
            <p:cNvPr id="19460" name="Oval 6"/>
            <p:cNvSpPr>
              <a:spLocks noChangeArrowheads="1"/>
            </p:cNvSpPr>
            <p:nvPr/>
          </p:nvSpPr>
          <p:spPr bwMode="auto">
            <a:xfrm>
              <a:off x="144" y="1776"/>
              <a:ext cx="5472" cy="2064"/>
            </a:xfrm>
            <a:prstGeom prst="ellipse">
              <a:avLst/>
            </a:prstGeom>
            <a:grpFill/>
            <a:ln w="38100">
              <a:solidFill>
                <a:srgbClr val="000000"/>
              </a:solidFill>
              <a:round/>
              <a:headEnd/>
              <a:tailEnd/>
            </a:ln>
          </p:spPr>
          <p:txBody>
            <a:bodyPr wrap="none" anchor="ctr"/>
            <a:lstStyle/>
            <a:p>
              <a:endParaRPr lang="en-US">
                <a:solidFill>
                  <a:prstClr val="black"/>
                </a:solidFill>
              </a:endParaRPr>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2160"/>
              <a:ext cx="3888" cy="12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1144" name="Text Box 8"/>
            <p:cNvSpPr txBox="1">
              <a:spLocks noChangeArrowheads="1"/>
            </p:cNvSpPr>
            <p:nvPr/>
          </p:nvSpPr>
          <p:spPr bwMode="auto">
            <a:xfrm>
              <a:off x="1127" y="3987"/>
              <a:ext cx="3825" cy="500"/>
            </a:xfrm>
            <a:prstGeom prst="rect">
              <a:avLst/>
            </a:prstGeom>
            <a:noFill/>
            <a:ln w="9525">
              <a:noFill/>
              <a:miter lim="800000"/>
              <a:headEnd/>
              <a:tailEnd/>
            </a:ln>
            <a:effectLst/>
          </p:spPr>
          <p:txBody>
            <a:bodyPr wrap="square">
              <a:spAutoFit/>
            </a:bodyPr>
            <a:lstStyle/>
            <a:p>
              <a:pPr>
                <a:defRPr/>
              </a:pPr>
              <a:r>
                <a:rPr lang="en-US" sz="3600" dirty="0">
                  <a:solidFill>
                    <a:srgbClr val="FFFF00"/>
                  </a:solidFill>
                  <a:effectLst>
                    <a:outerShdw blurRad="38100" dist="38100" dir="2700000" algn="tl">
                      <a:srgbClr val="000000"/>
                    </a:outerShdw>
                  </a:effectLst>
                  <a:latin typeface="Lucida Bright" panose="02040602050505020304" pitchFamily="18" charset="0"/>
                </a:rPr>
                <a:t>http://ipm.ifas.ufl.edu</a:t>
              </a:r>
            </a:p>
          </p:txBody>
        </p:sp>
      </p:grpSp>
      <p:sp>
        <p:nvSpPr>
          <p:cNvPr id="11" name="Text Box 2"/>
          <p:cNvSpPr txBox="1">
            <a:spLocks noChangeArrowheads="1"/>
          </p:cNvSpPr>
          <p:nvPr/>
        </p:nvSpPr>
        <p:spPr bwMode="auto">
          <a:xfrm>
            <a:off x="0" y="152400"/>
            <a:ext cx="9144000" cy="2616101"/>
          </a:xfrm>
          <a:prstGeom prst="rect">
            <a:avLst/>
          </a:prstGeom>
          <a:noFill/>
          <a:ln w="9525">
            <a:noFill/>
            <a:miter lim="800000"/>
            <a:headEnd/>
            <a:tailEnd/>
          </a:ln>
          <a:effectLst/>
        </p:spPr>
        <p:txBody>
          <a:bodyPr>
            <a:spAutoFit/>
          </a:bodyPr>
          <a:lstStyle/>
          <a:p>
            <a:pPr algn="ctr">
              <a:spcBef>
                <a:spcPct val="50000"/>
              </a:spcBef>
              <a:defRPr/>
            </a:pPr>
            <a:r>
              <a:rPr lang="en-US" sz="3200" b="1" i="1" dirty="0">
                <a:solidFill>
                  <a:srgbClr val="66FF33"/>
                </a:solidFill>
                <a:effectLst>
                  <a:outerShdw blurRad="38100" dist="38100" dir="2700000" algn="tl">
                    <a:srgbClr val="000000"/>
                  </a:outerShdw>
                </a:effectLst>
                <a:latin typeface="Lucida Bright" panose="02040602050505020304" pitchFamily="18" charset="0"/>
                <a:cs typeface="Times New Roman" pitchFamily="18" charset="0"/>
              </a:rPr>
              <a:t>IPM Florida </a:t>
            </a:r>
            <a:r>
              <a:rPr lang="en-US" sz="3200" dirty="0">
                <a:solidFill>
                  <a:prstClr val="white"/>
                </a:solidFill>
                <a:effectLst>
                  <a:outerShdw blurRad="38100" dist="38100" dir="2700000" algn="tl">
                    <a:srgbClr val="000000">
                      <a:alpha val="43137"/>
                    </a:srgbClr>
                  </a:outerShdw>
                </a:effectLst>
                <a:latin typeface="Lucida Bright" panose="02040602050505020304" pitchFamily="18" charset="0"/>
                <a:cs typeface="Times New Roman" pitchFamily="18" charset="0"/>
              </a:rPr>
              <a:t>provides statewide, interdisciplinary and inter-unit coordination and assistance for UF/IFAS integrated pest management research Extension and education faculty</a:t>
            </a:r>
            <a:r>
              <a:rPr lang="en-US" sz="3600" dirty="0">
                <a:solidFill>
                  <a:prstClr val="white"/>
                </a:solidFill>
                <a:effectLst>
                  <a:outerShdw blurRad="38100" dist="38100" dir="2700000" algn="tl">
                    <a:srgbClr val="000000">
                      <a:alpha val="43137"/>
                    </a:srgbClr>
                  </a:outerShdw>
                </a:effectLst>
                <a:latin typeface="Lucida Bright" panose="02040602050505020304" pitchFamily="18" charset="0"/>
                <a:cs typeface="Times New Roman" pitchFamily="18" charset="0"/>
              </a:rPr>
              <a:t> </a:t>
            </a:r>
          </a:p>
        </p:txBody>
      </p:sp>
    </p:spTree>
    <p:extLst>
      <p:ext uri="{BB962C8B-B14F-4D97-AF65-F5344CB8AC3E}">
        <p14:creationId xmlns:p14="http://schemas.microsoft.com/office/powerpoint/2010/main" val="38356253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81000" y="1066800"/>
            <a:ext cx="5715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dirty="0">
                <a:solidFill>
                  <a:prstClr val="white"/>
                </a:solidFill>
                <a:effectLst>
                  <a:outerShdw blurRad="38100" dist="38100" dir="2700000" algn="tl">
                    <a:srgbClr val="000000">
                      <a:alpha val="43137"/>
                    </a:srgbClr>
                  </a:outerShdw>
                </a:effectLst>
                <a:latin typeface="Lucida Bright" panose="02040602050505020304" pitchFamily="18" charset="0"/>
              </a:rPr>
              <a:t>It coordinates the use of pest biology, environmental </a:t>
            </a:r>
            <a:r>
              <a:rPr lang="en-US" sz="3200" dirty="0" smtClean="0">
                <a:solidFill>
                  <a:prstClr val="white"/>
                </a:solidFill>
                <a:effectLst>
                  <a:outerShdw blurRad="38100" dist="38100" dir="2700000" algn="tl">
                    <a:srgbClr val="000000">
                      <a:alpha val="43137"/>
                    </a:srgbClr>
                  </a:outerShdw>
                </a:effectLst>
                <a:latin typeface="Lucida Bright" panose="02040602050505020304" pitchFamily="18" charset="0"/>
              </a:rPr>
              <a:t>information</a:t>
            </a:r>
            <a:r>
              <a:rPr lang="en-US" sz="3200" dirty="0">
                <a:solidFill>
                  <a:prstClr val="white"/>
                </a:solidFill>
                <a:effectLst>
                  <a:outerShdw blurRad="38100" dist="38100" dir="2700000" algn="tl">
                    <a:srgbClr val="000000">
                      <a:alpha val="43137"/>
                    </a:srgbClr>
                  </a:outerShdw>
                </a:effectLst>
                <a:latin typeface="Lucida Bright" panose="02040602050505020304" pitchFamily="18" charset="0"/>
              </a:rPr>
              <a:t>, and available technology to prevent unacceptable levels of pest damage by the most economical means, while posing the least possible risk to people, property, resources, and the </a:t>
            </a:r>
            <a:r>
              <a:rPr lang="en-US" sz="3200" dirty="0" smtClean="0">
                <a:solidFill>
                  <a:prstClr val="white"/>
                </a:solidFill>
                <a:effectLst>
                  <a:outerShdw blurRad="38100" dist="38100" dir="2700000" algn="tl">
                    <a:srgbClr val="000000">
                      <a:alpha val="43137"/>
                    </a:srgbClr>
                  </a:outerShdw>
                </a:effectLst>
                <a:latin typeface="Lucida Bright" panose="02040602050505020304" pitchFamily="18" charset="0"/>
              </a:rPr>
              <a:t>environment (USDA).</a:t>
            </a:r>
            <a:endParaRPr lang="en-US" sz="3200" dirty="0">
              <a:solidFill>
                <a:prstClr val="white"/>
              </a:solidFill>
              <a:effectLst>
                <a:outerShdw blurRad="38100" dist="38100" dir="2700000" algn="tl">
                  <a:srgbClr val="000000">
                    <a:alpha val="43137"/>
                  </a:srgbClr>
                </a:outerShdw>
              </a:effectLst>
              <a:latin typeface="Lucida Bright" panose="02040602050505020304" pitchFamily="18" charset="0"/>
            </a:endParaRPr>
          </a:p>
        </p:txBody>
      </p:sp>
      <p:sp>
        <p:nvSpPr>
          <p:cNvPr id="5123" name="TextBox 3"/>
          <p:cNvSpPr txBox="1">
            <a:spLocks noChangeArrowheads="1"/>
          </p:cNvSpPr>
          <p:nvPr/>
        </p:nvSpPr>
        <p:spPr bwMode="auto">
          <a:xfrm>
            <a:off x="0" y="2286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r>
              <a:rPr lang="en-US" sz="4400" b="1" i="1" dirty="0">
                <a:solidFill>
                  <a:srgbClr val="00EE00"/>
                </a:solidFill>
                <a:effectLst>
                  <a:outerShdw blurRad="38100" dist="38100" dir="2700000" algn="tl">
                    <a:srgbClr val="000000">
                      <a:alpha val="43137"/>
                    </a:srgbClr>
                  </a:outerShdw>
                </a:effectLst>
                <a:latin typeface="Lucida Bright" panose="02040602050505020304" pitchFamily="18" charset="0"/>
              </a:rPr>
              <a:t>What is IPM?</a:t>
            </a:r>
          </a:p>
        </p:txBody>
      </p:sp>
      <p:pic>
        <p:nvPicPr>
          <p:cNvPr id="5" name="Picture 10" descr="ro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971800"/>
            <a:ext cx="2805113" cy="3457321"/>
          </a:xfrm>
          <a:prstGeom prst="rect">
            <a:avLst/>
          </a:prstGeom>
          <a:noFill/>
          <a:ln w="2857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0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457200" y="533400"/>
            <a:ext cx="3429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400">
              <a:solidFill>
                <a:prstClr val="black"/>
              </a:solidFill>
              <a:latin typeface="Stone Sans ITC TT-Bold" charset="0"/>
            </a:endParaRPr>
          </a:p>
          <a:p>
            <a:pPr>
              <a:spcBef>
                <a:spcPct val="50000"/>
              </a:spcBef>
            </a:pPr>
            <a:endParaRPr lang="en-US" sz="2400">
              <a:solidFill>
                <a:prstClr val="black"/>
              </a:solidFill>
              <a:latin typeface="Times" pitchFamily="18" charset="0"/>
            </a:endParaRPr>
          </a:p>
        </p:txBody>
      </p:sp>
      <p:sp>
        <p:nvSpPr>
          <p:cNvPr id="13315" name="Line 11"/>
          <p:cNvSpPr>
            <a:spLocks noChangeShapeType="1"/>
          </p:cNvSpPr>
          <p:nvPr/>
        </p:nvSpPr>
        <p:spPr bwMode="auto">
          <a:xfrm>
            <a:off x="1066800" y="2209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sp>
        <p:nvSpPr>
          <p:cNvPr id="17420" name="AutoShape 12"/>
          <p:cNvSpPr>
            <a:spLocks noChangeArrowheads="1"/>
          </p:cNvSpPr>
          <p:nvPr/>
        </p:nvSpPr>
        <p:spPr bwMode="auto">
          <a:xfrm>
            <a:off x="381000" y="609600"/>
            <a:ext cx="762000" cy="5105400"/>
          </a:xfrm>
          <a:prstGeom prst="downArrow">
            <a:avLst>
              <a:gd name="adj1" fmla="val 50000"/>
              <a:gd name="adj2" fmla="val 167500"/>
            </a:avLst>
          </a:prstGeom>
          <a:solidFill>
            <a:srgbClr val="FFFF00"/>
          </a:solidFill>
          <a:ln w="9525">
            <a:solidFill>
              <a:schemeClr val="tx1"/>
            </a:solidFill>
            <a:miter lim="800000"/>
            <a:headEnd/>
            <a:tailEnd/>
          </a:ln>
          <a:extLst/>
        </p:spPr>
        <p:txBody>
          <a:bodyPr wrap="none" anchor="ctr"/>
          <a:lstStyle/>
          <a:p>
            <a:endParaRPr lang="en-US">
              <a:solidFill>
                <a:prstClr val="black"/>
              </a:solidFill>
            </a:endParaRPr>
          </a:p>
        </p:txBody>
      </p:sp>
      <p:sp>
        <p:nvSpPr>
          <p:cNvPr id="17421" name="Text Box 13"/>
          <p:cNvSpPr txBox="1">
            <a:spLocks noChangeArrowheads="1"/>
          </p:cNvSpPr>
          <p:nvPr/>
        </p:nvSpPr>
        <p:spPr bwMode="auto">
          <a:xfrm>
            <a:off x="1371600" y="990600"/>
            <a:ext cx="3352800" cy="3785652"/>
          </a:xfrm>
          <a:prstGeom prst="rect">
            <a:avLst/>
          </a:prstGeom>
          <a:noFill/>
          <a:ln w="9525">
            <a:noFill/>
            <a:miter lim="800000"/>
            <a:headEnd/>
            <a:tailEnd/>
          </a:ln>
          <a:effectLst/>
        </p:spPr>
        <p:txBody>
          <a:bodyPr>
            <a:spAutoFit/>
          </a:bodyPr>
          <a:lstStyle/>
          <a:p>
            <a:pPr marL="342900" indent="-342900">
              <a:spcBef>
                <a:spcPct val="50000"/>
              </a:spcBef>
              <a:buClr>
                <a:srgbClr val="FF0000"/>
              </a:buClr>
              <a:buSzPct val="135000"/>
              <a:buFont typeface="Arial" pitchFamily="34" charset="0"/>
              <a:buChar char="•"/>
              <a:defRPr/>
            </a:pPr>
            <a:r>
              <a:rPr lang="en-US" sz="2400"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Pest outbreaks &amp;   disease epidemics </a:t>
            </a:r>
          </a:p>
          <a:p>
            <a:pPr marL="342900" indent="-342900">
              <a:spcBef>
                <a:spcPct val="50000"/>
              </a:spcBef>
              <a:buClr>
                <a:srgbClr val="FF0000"/>
              </a:buClr>
              <a:buSzPct val="135000"/>
              <a:buFont typeface="Arial" pitchFamily="34" charset="0"/>
              <a:buChar char="•"/>
              <a:defRPr/>
            </a:pPr>
            <a:r>
              <a:rPr lang="en-US" sz="2400"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Environmental contamination</a:t>
            </a:r>
          </a:p>
          <a:p>
            <a:pPr marL="342900" indent="-342900">
              <a:spcBef>
                <a:spcPct val="50000"/>
              </a:spcBef>
              <a:buClr>
                <a:srgbClr val="FF0000"/>
              </a:buClr>
              <a:buSzPct val="135000"/>
              <a:buFont typeface="Arial" pitchFamily="34" charset="0"/>
              <a:buChar char="•"/>
              <a:defRPr/>
            </a:pPr>
            <a:r>
              <a:rPr lang="en-US" sz="2400"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Human health hazards</a:t>
            </a:r>
          </a:p>
          <a:p>
            <a:pPr marL="342900" indent="-342900">
              <a:spcBef>
                <a:spcPct val="50000"/>
              </a:spcBef>
              <a:buClr>
                <a:srgbClr val="FF0000"/>
              </a:buClr>
              <a:buSzPct val="135000"/>
              <a:buFont typeface="Arial" pitchFamily="34" charset="0"/>
              <a:buChar char="•"/>
              <a:defRPr/>
            </a:pPr>
            <a:r>
              <a:rPr lang="en-US" sz="2400"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Pest mgmt. costs</a:t>
            </a:r>
          </a:p>
          <a:p>
            <a:pPr marL="342900" indent="-342900">
              <a:spcBef>
                <a:spcPct val="50000"/>
              </a:spcBef>
              <a:buClr>
                <a:srgbClr val="FF0000"/>
              </a:buClr>
              <a:buSzPct val="135000"/>
              <a:buFont typeface="Arial" pitchFamily="34" charset="0"/>
              <a:buChar char="•"/>
              <a:defRPr/>
            </a:pPr>
            <a:r>
              <a:rPr lang="en-US" sz="2400"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Reduce risks</a:t>
            </a:r>
            <a:endParaRPr lang="en-US" sz="2400" dirty="0">
              <a:solidFill>
                <a:srgbClr val="8064A2">
                  <a:lumMod val="10000"/>
                </a:srgbClr>
              </a:solidFill>
              <a:effectLst>
                <a:outerShdw blurRad="38100" dist="38100" dir="2700000" algn="tl">
                  <a:srgbClr val="000000">
                    <a:alpha val="43137"/>
                  </a:srgbClr>
                </a:outerShdw>
              </a:effectLst>
              <a:latin typeface="Lucida Bright" panose="02040602050505020304" pitchFamily="18" charset="0"/>
              <a:cs typeface="Arial" pitchFamily="34" charset="0"/>
            </a:endParaRPr>
          </a:p>
        </p:txBody>
      </p:sp>
      <p:sp>
        <p:nvSpPr>
          <p:cNvPr id="13318" name="Text Box 14"/>
          <p:cNvSpPr txBox="1">
            <a:spLocks noChangeArrowheads="1"/>
          </p:cNvSpPr>
          <p:nvPr/>
        </p:nvSpPr>
        <p:spPr bwMode="auto">
          <a:xfrm>
            <a:off x="3886200" y="381000"/>
            <a:ext cx="46482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3600">
              <a:solidFill>
                <a:prstClr val="black"/>
              </a:solidFill>
              <a:latin typeface="Stone Sans OS ITC TT-Bold" charset="0"/>
            </a:endParaRPr>
          </a:p>
        </p:txBody>
      </p:sp>
      <p:sp>
        <p:nvSpPr>
          <p:cNvPr id="13319" name="Rectangle 15"/>
          <p:cNvSpPr>
            <a:spLocks noGrp="1" noChangeArrowheads="1"/>
          </p:cNvSpPr>
          <p:nvPr>
            <p:ph type="title" idx="4294967295"/>
          </p:nvPr>
        </p:nvSpPr>
        <p:spPr>
          <a:xfrm>
            <a:off x="1447800" y="0"/>
            <a:ext cx="6934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b="1" i="1" dirty="0" smtClean="0">
                <a:solidFill>
                  <a:srgbClr val="00FF00"/>
                </a:solidFill>
                <a:effectLst>
                  <a:outerShdw blurRad="38100" dist="38100" dir="2700000" algn="tl">
                    <a:srgbClr val="000000">
                      <a:alpha val="43137"/>
                    </a:srgbClr>
                  </a:outerShdw>
                </a:effectLst>
                <a:latin typeface="Lucida Bright" panose="02040602050505020304" pitchFamily="18" charset="0"/>
                <a:cs typeface="Arial" pitchFamily="34" charset="0"/>
              </a:rPr>
              <a:t>IPM System</a:t>
            </a:r>
          </a:p>
        </p:txBody>
      </p:sp>
      <p:sp>
        <p:nvSpPr>
          <p:cNvPr id="17424" name="Text Box 16"/>
          <p:cNvSpPr txBox="1">
            <a:spLocks noChangeArrowheads="1"/>
          </p:cNvSpPr>
          <p:nvPr/>
        </p:nvSpPr>
        <p:spPr bwMode="auto">
          <a:xfrm>
            <a:off x="5943600" y="9906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buFont typeface="Tahoma" pitchFamily="34" charset="0"/>
              <a:buNone/>
            </a:pPr>
            <a:r>
              <a:rPr lang="en-US" sz="2400" dirty="0">
                <a:solidFill>
                  <a:srgbClr val="FFFF00"/>
                </a:solidFill>
                <a:effectLst>
                  <a:outerShdw blurRad="38100" dist="38100" dir="2700000" algn="tl">
                    <a:srgbClr val="000000">
                      <a:alpha val="43137"/>
                    </a:srgbClr>
                  </a:outerShdw>
                </a:effectLst>
                <a:latin typeface="Lucida Bright" panose="02040602050505020304" pitchFamily="18" charset="0"/>
                <a:cs typeface="Arial" pitchFamily="34" charset="0"/>
              </a:rPr>
              <a:t>INCREASE…</a:t>
            </a:r>
          </a:p>
          <a:p>
            <a:pPr lvl="1">
              <a:spcBef>
                <a:spcPct val="50000"/>
              </a:spcBef>
              <a:buClr>
                <a:srgbClr val="FF0000"/>
              </a:buClr>
              <a:buFont typeface="Tahoma" pitchFamily="34" charset="0"/>
              <a:buChar char="•"/>
            </a:pPr>
            <a:r>
              <a:rPr lang="en-US" sz="2400"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 Reliability </a:t>
            </a:r>
          </a:p>
          <a:p>
            <a:pPr lvl="1">
              <a:spcBef>
                <a:spcPct val="50000"/>
              </a:spcBef>
              <a:buClr>
                <a:srgbClr val="FF0000"/>
              </a:buClr>
              <a:buFont typeface="Tahoma" pitchFamily="34" charset="0"/>
              <a:buChar char="•"/>
            </a:pPr>
            <a:r>
              <a:rPr lang="en-US" sz="2400"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 Sustainability</a:t>
            </a:r>
          </a:p>
        </p:txBody>
      </p:sp>
      <p:sp>
        <p:nvSpPr>
          <p:cNvPr id="13321" name="AutoShape 19"/>
          <p:cNvSpPr>
            <a:spLocks noChangeArrowheads="1"/>
          </p:cNvSpPr>
          <p:nvPr/>
        </p:nvSpPr>
        <p:spPr bwMode="auto">
          <a:xfrm>
            <a:off x="2895600" y="2133600"/>
            <a:ext cx="5715000" cy="4114800"/>
          </a:xfrm>
          <a:prstGeom prst="triangle">
            <a:avLst>
              <a:gd name="adj" fmla="val 50000"/>
            </a:avLst>
          </a:prstGeom>
          <a:solidFill>
            <a:srgbClr val="00FF00"/>
          </a:solidFill>
          <a:ln w="19050">
            <a:solidFill>
              <a:schemeClr val="tx1"/>
            </a:solidFill>
            <a:miter lim="800000"/>
            <a:headEnd/>
            <a:tailEnd/>
          </a:ln>
        </p:spPr>
        <p:txBody>
          <a:bodyPr wrap="none" anchor="ctr"/>
          <a:lstStyle/>
          <a:p>
            <a:pPr algn="ctr"/>
            <a:endParaRPr lang="en-US">
              <a:solidFill>
                <a:srgbClr val="00FF00"/>
              </a:solidFill>
            </a:endParaRPr>
          </a:p>
        </p:txBody>
      </p:sp>
      <p:sp>
        <p:nvSpPr>
          <p:cNvPr id="13322" name="AutoShape 20"/>
          <p:cNvSpPr>
            <a:spLocks noChangeArrowheads="1"/>
          </p:cNvSpPr>
          <p:nvPr/>
        </p:nvSpPr>
        <p:spPr bwMode="auto">
          <a:xfrm>
            <a:off x="4114800" y="2133600"/>
            <a:ext cx="3276600" cy="2362200"/>
          </a:xfrm>
          <a:prstGeom prst="triangle">
            <a:avLst>
              <a:gd name="adj" fmla="val 50000"/>
            </a:avLst>
          </a:prstGeom>
          <a:solidFill>
            <a:srgbClr val="FF9966"/>
          </a:solidFill>
          <a:ln w="19050">
            <a:solidFill>
              <a:schemeClr val="tx1"/>
            </a:solidFill>
            <a:miter lim="800000"/>
            <a:headEnd/>
            <a:tailEnd/>
          </a:ln>
        </p:spPr>
        <p:txBody>
          <a:bodyPr wrap="none" anchor="ctr"/>
          <a:lstStyle/>
          <a:p>
            <a:pPr algn="ctr"/>
            <a:endParaRPr lang="en-US">
              <a:solidFill>
                <a:prstClr val="black"/>
              </a:solidFill>
            </a:endParaRPr>
          </a:p>
        </p:txBody>
      </p:sp>
      <p:sp>
        <p:nvSpPr>
          <p:cNvPr id="13323" name="AutoShape 21"/>
          <p:cNvSpPr>
            <a:spLocks noChangeArrowheads="1"/>
          </p:cNvSpPr>
          <p:nvPr/>
        </p:nvSpPr>
        <p:spPr bwMode="auto">
          <a:xfrm>
            <a:off x="5105400" y="2068512"/>
            <a:ext cx="1295400" cy="979488"/>
          </a:xfrm>
          <a:prstGeom prst="triangle">
            <a:avLst>
              <a:gd name="adj" fmla="val 50000"/>
            </a:avLst>
          </a:prstGeom>
          <a:solidFill>
            <a:srgbClr val="FFFF00"/>
          </a:solidFill>
          <a:ln w="19050">
            <a:solidFill>
              <a:schemeClr val="tx1"/>
            </a:solidFill>
            <a:miter lim="800000"/>
            <a:headEnd/>
            <a:tailEnd/>
          </a:ln>
        </p:spPr>
        <p:txBody>
          <a:bodyPr wrap="none" anchor="ctr"/>
          <a:lstStyle/>
          <a:p>
            <a:endParaRPr lang="en-US">
              <a:solidFill>
                <a:prstClr val="black"/>
              </a:solidFill>
            </a:endParaRPr>
          </a:p>
        </p:txBody>
      </p:sp>
      <p:sp>
        <p:nvSpPr>
          <p:cNvPr id="17430" name="Text Box 22"/>
          <p:cNvSpPr txBox="1">
            <a:spLocks noChangeArrowheads="1"/>
          </p:cNvSpPr>
          <p:nvPr/>
        </p:nvSpPr>
        <p:spPr bwMode="auto">
          <a:xfrm>
            <a:off x="4648200" y="5117068"/>
            <a:ext cx="2133600" cy="369332"/>
          </a:xfrm>
          <a:prstGeom prst="rect">
            <a:avLst/>
          </a:prstGeom>
          <a:noFill/>
          <a:ln w="9525">
            <a:noFill/>
            <a:miter lim="800000"/>
            <a:headEnd/>
            <a:tailEnd/>
          </a:ln>
          <a:effectLst/>
        </p:spPr>
        <p:txBody>
          <a:bodyPr wrap="square">
            <a:spAutoFit/>
          </a:bodyPr>
          <a:lstStyle/>
          <a:p>
            <a:pPr>
              <a:spcBef>
                <a:spcPct val="50000"/>
              </a:spcBef>
              <a:defRPr/>
            </a:pPr>
            <a:r>
              <a:rPr lang="en-US" dirty="0">
                <a:solidFill>
                  <a:srgbClr val="8064A2">
                    <a:lumMod val="10000"/>
                  </a:srgbClr>
                </a:solidFill>
                <a:latin typeface="Lucida Bright" panose="02040602050505020304" pitchFamily="18" charset="0"/>
                <a:cs typeface="Arial" pitchFamily="34" charset="0"/>
              </a:rPr>
              <a:t>Cultural Methods</a:t>
            </a:r>
          </a:p>
        </p:txBody>
      </p:sp>
      <p:sp>
        <p:nvSpPr>
          <p:cNvPr id="17431" name="Text Box 23"/>
          <p:cNvSpPr txBox="1">
            <a:spLocks noChangeArrowheads="1"/>
          </p:cNvSpPr>
          <p:nvPr/>
        </p:nvSpPr>
        <p:spPr bwMode="auto">
          <a:xfrm>
            <a:off x="4724400" y="3668712"/>
            <a:ext cx="1981200" cy="646331"/>
          </a:xfrm>
          <a:prstGeom prst="rect">
            <a:avLst/>
          </a:prstGeom>
          <a:noFill/>
          <a:ln w="9525">
            <a:noFill/>
            <a:miter lim="800000"/>
            <a:headEnd/>
            <a:tailEnd/>
          </a:ln>
          <a:effectLst/>
        </p:spPr>
        <p:txBody>
          <a:bodyPr>
            <a:spAutoFit/>
          </a:bodyPr>
          <a:lstStyle/>
          <a:p>
            <a:pPr algn="ctr">
              <a:spcBef>
                <a:spcPct val="50000"/>
              </a:spcBef>
              <a:defRPr/>
            </a:pPr>
            <a:r>
              <a:rPr lang="en-US" dirty="0">
                <a:solidFill>
                  <a:srgbClr val="8064A2">
                    <a:lumMod val="10000"/>
                  </a:srgbClr>
                </a:solidFill>
                <a:latin typeface="Lucida Bright" panose="02040602050505020304" pitchFamily="18" charset="0"/>
                <a:cs typeface="Arial" pitchFamily="34" charset="0"/>
              </a:rPr>
              <a:t>Biological Control</a:t>
            </a:r>
          </a:p>
        </p:txBody>
      </p:sp>
      <p:sp>
        <p:nvSpPr>
          <p:cNvPr id="17432" name="Text Box 24"/>
          <p:cNvSpPr txBox="1">
            <a:spLocks noChangeArrowheads="1"/>
          </p:cNvSpPr>
          <p:nvPr/>
        </p:nvSpPr>
        <p:spPr bwMode="auto">
          <a:xfrm>
            <a:off x="5334000" y="2590800"/>
            <a:ext cx="1066800" cy="369888"/>
          </a:xfrm>
          <a:prstGeom prst="rect">
            <a:avLst/>
          </a:prstGeom>
          <a:noFill/>
          <a:ln w="9525">
            <a:noFill/>
            <a:miter lim="800000"/>
            <a:headEnd/>
            <a:tailEnd/>
          </a:ln>
          <a:effectLst/>
        </p:spPr>
        <p:txBody>
          <a:bodyPr>
            <a:spAutoFit/>
          </a:bodyPr>
          <a:lstStyle/>
          <a:p>
            <a:pPr>
              <a:spcBef>
                <a:spcPct val="50000"/>
              </a:spcBef>
              <a:defRPr/>
            </a:pPr>
            <a:r>
              <a:rPr lang="en-US" dirty="0" err="1">
                <a:solidFill>
                  <a:srgbClr val="8064A2">
                    <a:lumMod val="10000"/>
                  </a:srgbClr>
                </a:solidFill>
                <a:latin typeface="Lucida Bright" panose="02040602050505020304" pitchFamily="18" charset="0"/>
                <a:cs typeface="Arial" pitchFamily="34" charset="0"/>
              </a:rPr>
              <a:t>Chem</a:t>
            </a:r>
            <a:endParaRPr lang="en-US" dirty="0">
              <a:solidFill>
                <a:srgbClr val="8064A2">
                  <a:lumMod val="10000"/>
                </a:srgbClr>
              </a:solidFill>
              <a:latin typeface="Lucida Bright" panose="02040602050505020304" pitchFamily="18" charset="0"/>
              <a:cs typeface="Arial" pitchFamily="34" charset="0"/>
            </a:endParaRPr>
          </a:p>
        </p:txBody>
      </p:sp>
    </p:spTree>
    <p:extLst>
      <p:ext uri="{BB962C8B-B14F-4D97-AF65-F5344CB8AC3E}">
        <p14:creationId xmlns:p14="http://schemas.microsoft.com/office/powerpoint/2010/main" val="4169531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P spid="17421" grpId="0"/>
      <p:bldP spid="1742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ipm_year"/>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a:stretch>
            <a:fillRect/>
          </a:stretch>
        </p:blipFill>
        <p:spPr bwMode="auto">
          <a:xfrm>
            <a:off x="1143000" y="1219200"/>
            <a:ext cx="6959600" cy="5219700"/>
          </a:xfrm>
          <a:prstGeom prst="rect">
            <a:avLst/>
          </a:prstGeom>
          <a:noFill/>
          <a:ln w="28575">
            <a:solidFill>
              <a:srgbClr val="00FF00"/>
            </a:solidFill>
            <a:miter lim="800000"/>
            <a:headEnd/>
            <a:tailEnd/>
          </a:ln>
        </p:spPr>
      </p:pic>
      <p:sp>
        <p:nvSpPr>
          <p:cNvPr id="26627" name="Text Box 3"/>
          <p:cNvSpPr txBox="1">
            <a:spLocks noChangeArrowheads="1"/>
          </p:cNvSpPr>
          <p:nvPr/>
        </p:nvSpPr>
        <p:spPr bwMode="auto">
          <a:xfrm>
            <a:off x="685800" y="228600"/>
            <a:ext cx="7772400" cy="7620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4400" b="1" i="1" dirty="0">
                <a:solidFill>
                  <a:srgbClr val="00FF00"/>
                </a:solidFill>
                <a:effectLst>
                  <a:outerShdw blurRad="38100" dist="38100" dir="2700000" algn="tl">
                    <a:srgbClr val="000000"/>
                  </a:outerShdw>
                </a:effectLst>
                <a:latin typeface="Lucida Bright" panose="02040602050505020304" pitchFamily="18" charset="0"/>
                <a:cs typeface="Arial" pitchFamily="34" charset="0"/>
              </a:rPr>
              <a:t>IPM </a:t>
            </a:r>
            <a:r>
              <a:rPr lang="en-US" sz="4400" b="1" i="1" dirty="0" smtClean="0">
                <a:solidFill>
                  <a:srgbClr val="00FF00"/>
                </a:solidFill>
                <a:effectLst>
                  <a:outerShdw blurRad="38100" dist="38100" dir="2700000" algn="tl">
                    <a:srgbClr val="000000"/>
                  </a:outerShdw>
                </a:effectLst>
                <a:latin typeface="Lucida Bright" panose="02040602050505020304" pitchFamily="18" charset="0"/>
                <a:cs typeface="Arial" pitchFamily="34" charset="0"/>
              </a:rPr>
              <a:t>Tactics</a:t>
            </a:r>
            <a:endParaRPr lang="en-US" sz="4400" b="1" i="1" dirty="0">
              <a:solidFill>
                <a:srgbClr val="00FF00"/>
              </a:solidFill>
              <a:effectLst>
                <a:outerShdw blurRad="38100" dist="38100" dir="2700000" algn="tl">
                  <a:srgbClr val="000000"/>
                </a:outerShdw>
              </a:effectLst>
              <a:latin typeface="Lucida Bright" panose="02040602050505020304" pitchFamily="18" charset="0"/>
              <a:cs typeface="Arial" pitchFamily="34" charset="0"/>
            </a:endParaRPr>
          </a:p>
        </p:txBody>
      </p:sp>
    </p:spTree>
    <p:extLst>
      <p:ext uri="{BB962C8B-B14F-4D97-AF65-F5344CB8AC3E}">
        <p14:creationId xmlns:p14="http://schemas.microsoft.com/office/powerpoint/2010/main" val="21736763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533400" y="1371600"/>
            <a:ext cx="8229600" cy="4953000"/>
          </a:xfrm>
          <a:ln w="19050">
            <a:solidFill>
              <a:srgbClr val="00FF00"/>
            </a:solidFill>
          </a:ln>
        </p:spPr>
        <p:txBody>
          <a:bodyPr>
            <a:normAutofit/>
          </a:bodyPr>
          <a:lstStyle/>
          <a:p>
            <a:pPr eaLnBrk="1" hangingPunct="1">
              <a:buClr>
                <a:srgbClr val="FF3300"/>
              </a:buClr>
              <a:buSzPct val="100000"/>
              <a:buFont typeface="Wingdings" pitchFamily="2" charset="2"/>
              <a:buChar char="Ø"/>
              <a:defRPr/>
            </a:pPr>
            <a:r>
              <a:rPr lang="en-US" sz="3600" dirty="0" smtClean="0">
                <a:solidFill>
                  <a:schemeClr val="bg1"/>
                </a:solidFill>
              </a:rPr>
              <a:t> </a:t>
            </a: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Biological knowledge</a:t>
            </a:r>
          </a:p>
          <a:p>
            <a:pPr eaLnBrk="1" hangingPunct="1">
              <a:buClr>
                <a:srgbClr val="FF3300"/>
              </a:buClr>
              <a:buSzPct val="100000"/>
              <a:buFont typeface="Wingdings" pitchFamily="2" charset="2"/>
              <a:buChar char="Ø"/>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 Monitoring and inspection</a:t>
            </a:r>
          </a:p>
          <a:p>
            <a:pPr eaLnBrk="1" hangingPunct="1">
              <a:buClr>
                <a:srgbClr val="FF3300"/>
              </a:buClr>
              <a:buSzPct val="100000"/>
              <a:buFont typeface="Wingdings" pitchFamily="2" charset="2"/>
              <a:buChar char="Ø"/>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 Act to control pests when necessary</a:t>
            </a:r>
          </a:p>
          <a:p>
            <a:pPr eaLnBrk="1" hangingPunct="1">
              <a:buClr>
                <a:srgbClr val="FF3300"/>
              </a:buClr>
              <a:buSzPct val="100000"/>
              <a:buFont typeface="Wingdings" pitchFamily="2" charset="2"/>
              <a:buChar char="Ø"/>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 Choose least-risk options </a:t>
            </a:r>
          </a:p>
          <a:p>
            <a:pPr eaLnBrk="1" hangingPunct="1">
              <a:buClr>
                <a:srgbClr val="FF3300"/>
              </a:buClr>
              <a:buSzPct val="100000"/>
              <a:buFont typeface="Wingdings" pitchFamily="2" charset="2"/>
              <a:buChar char="Ø"/>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 Long-term, preventative practices</a:t>
            </a:r>
          </a:p>
          <a:p>
            <a:pPr eaLnBrk="1" hangingPunct="1">
              <a:buClr>
                <a:srgbClr val="FF3300"/>
              </a:buClr>
              <a:buSzPct val="100000"/>
              <a:buFont typeface="Wingdings" pitchFamily="2" charset="2"/>
              <a:buChar char="Ø"/>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 Evaluation and recordkeeping</a:t>
            </a:r>
          </a:p>
          <a:p>
            <a:pPr eaLnBrk="1" hangingPunct="1">
              <a:buClr>
                <a:srgbClr val="FF3300"/>
              </a:buClr>
              <a:buSzPct val="100000"/>
              <a:buFont typeface="Wingdings" pitchFamily="2" charset="2"/>
              <a:buChar char="Ø"/>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 Pesticide management</a:t>
            </a:r>
          </a:p>
          <a:p>
            <a:pPr eaLnBrk="1" hangingPunct="1">
              <a:buClr>
                <a:srgbClr val="FF3300"/>
              </a:buClr>
              <a:buSzPct val="100000"/>
              <a:buFont typeface="Wingdings" pitchFamily="2" charset="2"/>
              <a:buChar char="Ø"/>
              <a:defRPr/>
            </a:pPr>
            <a:r>
              <a:rPr lang="en-US" dirty="0" smtClean="0">
                <a:solidFill>
                  <a:schemeClr val="bg1"/>
                </a:solidFill>
                <a:effectLst>
                  <a:outerShdw blurRad="38100" dist="38100" dir="2700000" algn="tl">
                    <a:srgbClr val="000000">
                      <a:alpha val="43137"/>
                    </a:srgbClr>
                  </a:outerShdw>
                </a:effectLst>
                <a:latin typeface="Lucida Bright" panose="02040602050505020304" pitchFamily="18" charset="0"/>
              </a:rPr>
              <a:t> Continual improvement</a:t>
            </a:r>
          </a:p>
        </p:txBody>
      </p:sp>
      <p:sp>
        <p:nvSpPr>
          <p:cNvPr id="18435" name="Text Box 3"/>
          <p:cNvSpPr txBox="1">
            <a:spLocks noChangeArrowheads="1"/>
          </p:cNvSpPr>
          <p:nvPr/>
        </p:nvSpPr>
        <p:spPr bwMode="auto">
          <a:xfrm>
            <a:off x="304800" y="304800"/>
            <a:ext cx="8382000" cy="769441"/>
          </a:xfrm>
          <a:prstGeom prst="rect">
            <a:avLst/>
          </a:prstGeom>
          <a:noFill/>
          <a:ln w="9525">
            <a:noFill/>
            <a:miter lim="800000"/>
            <a:headEnd/>
            <a:tailEnd/>
          </a:ln>
          <a:effectLst/>
        </p:spPr>
        <p:txBody>
          <a:bodyPr wrap="square">
            <a:spAutoFit/>
          </a:bodyPr>
          <a:lstStyle/>
          <a:p>
            <a:pPr algn="ctr">
              <a:spcBef>
                <a:spcPct val="50000"/>
              </a:spcBef>
              <a:defRPr/>
            </a:pPr>
            <a:r>
              <a:rPr lang="en-US" sz="4400" b="1" i="1" dirty="0">
                <a:solidFill>
                  <a:srgbClr val="00FF00"/>
                </a:solidFill>
                <a:effectLst>
                  <a:outerShdw blurRad="38100" dist="38100" dir="2700000" algn="tl">
                    <a:srgbClr val="000000"/>
                  </a:outerShdw>
                </a:effectLst>
                <a:latin typeface="Lucida Bright" panose="02040602050505020304" pitchFamily="18" charset="0"/>
              </a:rPr>
              <a:t>Complete IPM </a:t>
            </a:r>
            <a:r>
              <a:rPr lang="en-US" sz="4400" b="1" i="1" dirty="0" smtClean="0">
                <a:solidFill>
                  <a:srgbClr val="00FF00"/>
                </a:solidFill>
                <a:effectLst>
                  <a:outerShdw blurRad="38100" dist="38100" dir="2700000" algn="tl">
                    <a:srgbClr val="000000"/>
                  </a:outerShdw>
                </a:effectLst>
                <a:latin typeface="Lucida Bright" panose="02040602050505020304" pitchFamily="18" charset="0"/>
              </a:rPr>
              <a:t>System</a:t>
            </a:r>
            <a:endParaRPr lang="en-US" sz="4400" b="1" i="1" dirty="0">
              <a:solidFill>
                <a:srgbClr val="00FF00"/>
              </a:solidFill>
              <a:effectLst>
                <a:outerShdw blurRad="38100" dist="38100" dir="2700000" algn="tl">
                  <a:srgbClr val="000000"/>
                </a:outerShdw>
              </a:effectLst>
              <a:latin typeface="Lucida Bright" panose="02040602050505020304" pitchFamily="18" charset="0"/>
            </a:endParaRPr>
          </a:p>
        </p:txBody>
      </p:sp>
    </p:spTree>
    <p:extLst>
      <p:ext uri="{BB962C8B-B14F-4D97-AF65-F5344CB8AC3E}">
        <p14:creationId xmlns:p14="http://schemas.microsoft.com/office/powerpoint/2010/main" val="1921657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4">
                                            <p:bg/>
                                          </p:spTgt>
                                        </p:tgtEl>
                                        <p:attrNameLst>
                                          <p:attrName>style.visibility</p:attrName>
                                        </p:attrNameLst>
                                      </p:cBhvr>
                                      <p:to>
                                        <p:strVal val="visible"/>
                                      </p:to>
                                    </p:set>
                                    <p:anim calcmode="lin" valueType="num">
                                      <p:cBhvr additive="base">
                                        <p:cTn id="7" dur="500" fill="hold"/>
                                        <p:tgtEl>
                                          <p:spTgt spid="1843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4">
                                            <p:txEl>
                                              <p:pRg st="0" end="0"/>
                                            </p:txEl>
                                          </p:spTgt>
                                        </p:tgtEl>
                                        <p:attrNameLst>
                                          <p:attrName>style.visibility</p:attrName>
                                        </p:attrNameLst>
                                      </p:cBhvr>
                                      <p:to>
                                        <p:strVal val="visible"/>
                                      </p:to>
                                    </p:set>
                                    <p:anim calcmode="lin" valueType="num">
                                      <p:cBhvr additive="base">
                                        <p:cTn id="13" dur="500" fill="hold"/>
                                        <p:tgtEl>
                                          <p:spTgt spid="1843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4">
                                            <p:txEl>
                                              <p:pRg st="1" end="1"/>
                                            </p:txEl>
                                          </p:spTgt>
                                        </p:tgtEl>
                                        <p:attrNameLst>
                                          <p:attrName>style.visibility</p:attrName>
                                        </p:attrNameLst>
                                      </p:cBhvr>
                                      <p:to>
                                        <p:strVal val="visible"/>
                                      </p:to>
                                    </p:set>
                                    <p:anim calcmode="lin" valueType="num">
                                      <p:cBhvr additive="base">
                                        <p:cTn id="19" dur="500" fill="hold"/>
                                        <p:tgtEl>
                                          <p:spTgt spid="1843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434">
                                            <p:txEl>
                                              <p:pRg st="2" end="2"/>
                                            </p:txEl>
                                          </p:spTgt>
                                        </p:tgtEl>
                                        <p:attrNameLst>
                                          <p:attrName>style.visibility</p:attrName>
                                        </p:attrNameLst>
                                      </p:cBhvr>
                                      <p:to>
                                        <p:strVal val="visible"/>
                                      </p:to>
                                    </p:set>
                                    <p:anim calcmode="lin" valueType="num">
                                      <p:cBhvr additive="base">
                                        <p:cTn id="25" dur="500" fill="hold"/>
                                        <p:tgtEl>
                                          <p:spTgt spid="18434">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434">
                                            <p:txEl>
                                              <p:pRg st="3" end="3"/>
                                            </p:txEl>
                                          </p:spTgt>
                                        </p:tgtEl>
                                        <p:attrNameLst>
                                          <p:attrName>style.visibility</p:attrName>
                                        </p:attrNameLst>
                                      </p:cBhvr>
                                      <p:to>
                                        <p:strVal val="visible"/>
                                      </p:to>
                                    </p:set>
                                    <p:anim calcmode="lin" valueType="num">
                                      <p:cBhvr additive="base">
                                        <p:cTn id="31" dur="500" fill="hold"/>
                                        <p:tgtEl>
                                          <p:spTgt spid="18434">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434">
                                            <p:txEl>
                                              <p:pRg st="4" end="4"/>
                                            </p:txEl>
                                          </p:spTgt>
                                        </p:tgtEl>
                                        <p:attrNameLst>
                                          <p:attrName>style.visibility</p:attrName>
                                        </p:attrNameLst>
                                      </p:cBhvr>
                                      <p:to>
                                        <p:strVal val="visible"/>
                                      </p:to>
                                    </p:set>
                                    <p:anim calcmode="lin" valueType="num">
                                      <p:cBhvr additive="base">
                                        <p:cTn id="37" dur="500" fill="hold"/>
                                        <p:tgtEl>
                                          <p:spTgt spid="18434">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4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434">
                                            <p:txEl>
                                              <p:pRg st="5" end="5"/>
                                            </p:txEl>
                                          </p:spTgt>
                                        </p:tgtEl>
                                        <p:attrNameLst>
                                          <p:attrName>style.visibility</p:attrName>
                                        </p:attrNameLst>
                                      </p:cBhvr>
                                      <p:to>
                                        <p:strVal val="visible"/>
                                      </p:to>
                                    </p:set>
                                    <p:anim calcmode="lin" valueType="num">
                                      <p:cBhvr additive="base">
                                        <p:cTn id="43" dur="500" fill="hold"/>
                                        <p:tgtEl>
                                          <p:spTgt spid="18434">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43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8434">
                                            <p:txEl>
                                              <p:pRg st="6" end="6"/>
                                            </p:txEl>
                                          </p:spTgt>
                                        </p:tgtEl>
                                        <p:attrNameLst>
                                          <p:attrName>style.visibility</p:attrName>
                                        </p:attrNameLst>
                                      </p:cBhvr>
                                      <p:to>
                                        <p:strVal val="visible"/>
                                      </p:to>
                                    </p:set>
                                    <p:anim calcmode="lin" valueType="num">
                                      <p:cBhvr additive="base">
                                        <p:cTn id="49" dur="500" fill="hold"/>
                                        <p:tgtEl>
                                          <p:spTgt spid="18434">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843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8434">
                                            <p:txEl>
                                              <p:pRg st="7" end="7"/>
                                            </p:txEl>
                                          </p:spTgt>
                                        </p:tgtEl>
                                        <p:attrNameLst>
                                          <p:attrName>style.visibility</p:attrName>
                                        </p:attrNameLst>
                                      </p:cBhvr>
                                      <p:to>
                                        <p:strVal val="visible"/>
                                      </p:to>
                                    </p:set>
                                    <p:anim calcmode="lin" valueType="num">
                                      <p:cBhvr additive="base">
                                        <p:cTn id="55" dur="500" fill="hold"/>
                                        <p:tgtEl>
                                          <p:spTgt spid="18434">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843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181600" y="1203573"/>
            <a:ext cx="2895600" cy="2031325"/>
          </a:xfrm>
          <a:prstGeom prst="rect">
            <a:avLst/>
          </a:prstGeom>
          <a:solidFill>
            <a:srgbClr val="3333CC"/>
          </a:solidFill>
          <a:ln w="19050">
            <a:solidFill>
              <a:schemeClr val="tx1"/>
            </a:solidFill>
            <a:miter lim="800000"/>
            <a:headEnd/>
            <a:tailEnd/>
          </a:ln>
        </p:spPr>
        <p:txBody>
          <a:bodyPr>
            <a:spAutoFit/>
          </a:bodyPr>
          <a:lstStyle/>
          <a:p>
            <a:pPr algn="ctr" eaLnBrk="0" fontAlgn="base" hangingPunct="0">
              <a:spcBef>
                <a:spcPct val="50000"/>
              </a:spcBef>
              <a:spcAft>
                <a:spcPct val="0"/>
              </a:spcAft>
            </a:pPr>
            <a:r>
              <a:rPr lang="en-US" dirty="0">
                <a:solidFill>
                  <a:srgbClr val="FFFFFF"/>
                </a:solidFill>
                <a:latin typeface="Lucida Bright" panose="02040602050505020304" pitchFamily="18" charset="0"/>
                <a:cs typeface="Arial" charset="0"/>
              </a:rPr>
              <a:t>Resistant Crop</a:t>
            </a:r>
          </a:p>
          <a:p>
            <a:pPr algn="ctr" eaLnBrk="0" fontAlgn="base" hangingPunct="0">
              <a:spcBef>
                <a:spcPct val="50000"/>
              </a:spcBef>
              <a:spcAft>
                <a:spcPct val="0"/>
              </a:spcAft>
              <a:buClr>
                <a:srgbClr val="000099"/>
              </a:buClr>
            </a:pPr>
            <a:r>
              <a:rPr lang="en-US" dirty="0">
                <a:solidFill>
                  <a:srgbClr val="FFFFFF"/>
                </a:solidFill>
                <a:latin typeface="Lucida Bright" panose="02040602050505020304" pitchFamily="18" charset="0"/>
                <a:cs typeface="Arial" charset="0"/>
              </a:rPr>
              <a:t>Competitors</a:t>
            </a:r>
          </a:p>
          <a:p>
            <a:pPr algn="ctr" eaLnBrk="0" fontAlgn="base" hangingPunct="0">
              <a:spcBef>
                <a:spcPct val="50000"/>
              </a:spcBef>
              <a:spcAft>
                <a:spcPct val="0"/>
              </a:spcAft>
              <a:buClr>
                <a:srgbClr val="000099"/>
              </a:buClr>
            </a:pPr>
            <a:r>
              <a:rPr lang="en-US" dirty="0">
                <a:solidFill>
                  <a:srgbClr val="FFFFFF"/>
                </a:solidFill>
                <a:latin typeface="Lucida Bright" panose="02040602050505020304" pitchFamily="18" charset="0"/>
                <a:cs typeface="Arial" charset="0"/>
              </a:rPr>
              <a:t> Natural enemies</a:t>
            </a:r>
          </a:p>
          <a:p>
            <a:pPr algn="ctr" eaLnBrk="0" fontAlgn="base" hangingPunct="0">
              <a:spcBef>
                <a:spcPct val="50000"/>
              </a:spcBef>
              <a:spcAft>
                <a:spcPct val="0"/>
              </a:spcAft>
              <a:buClr>
                <a:srgbClr val="000099"/>
              </a:buClr>
            </a:pPr>
            <a:r>
              <a:rPr lang="en-US" dirty="0">
                <a:solidFill>
                  <a:srgbClr val="FFFFFF"/>
                </a:solidFill>
                <a:latin typeface="Lucida Bright" panose="02040602050505020304" pitchFamily="18" charset="0"/>
                <a:cs typeface="Arial" charset="0"/>
              </a:rPr>
              <a:t> Resistant varieties</a:t>
            </a:r>
          </a:p>
          <a:p>
            <a:pPr eaLnBrk="0" fontAlgn="base" hangingPunct="0">
              <a:spcBef>
                <a:spcPct val="50000"/>
              </a:spcBef>
              <a:spcAft>
                <a:spcPct val="0"/>
              </a:spcAft>
              <a:buClr>
                <a:srgbClr val="000099"/>
              </a:buClr>
            </a:pPr>
            <a:r>
              <a:rPr lang="en-US" dirty="0">
                <a:solidFill>
                  <a:srgbClr val="FFFFFF"/>
                </a:solidFill>
                <a:cs typeface="Arial" charset="0"/>
              </a:rPr>
              <a:t> </a:t>
            </a:r>
          </a:p>
        </p:txBody>
      </p:sp>
      <p:sp>
        <p:nvSpPr>
          <p:cNvPr id="22531" name="Text Box 5"/>
          <p:cNvSpPr txBox="1">
            <a:spLocks noChangeArrowheads="1"/>
          </p:cNvSpPr>
          <p:nvPr/>
        </p:nvSpPr>
        <p:spPr bwMode="auto">
          <a:xfrm>
            <a:off x="914400" y="2983468"/>
            <a:ext cx="2133600" cy="369332"/>
          </a:xfrm>
          <a:prstGeom prst="rect">
            <a:avLst/>
          </a:prstGeom>
          <a:solidFill>
            <a:srgbClr val="3333CC"/>
          </a:solidFill>
          <a:ln w="19050">
            <a:solidFill>
              <a:schemeClr val="tx1"/>
            </a:solidFill>
            <a:miter lim="800000"/>
            <a:headEnd/>
            <a:tailEnd/>
          </a:ln>
        </p:spPr>
        <p:txBody>
          <a:bodyPr>
            <a:spAutoFit/>
          </a:bodyPr>
          <a:lstStyle/>
          <a:p>
            <a:pPr algn="ctr" eaLnBrk="0" fontAlgn="base" hangingPunct="0">
              <a:spcBef>
                <a:spcPct val="50000"/>
              </a:spcBef>
              <a:spcAft>
                <a:spcPct val="0"/>
              </a:spcAft>
            </a:pPr>
            <a:r>
              <a:rPr lang="en-US" i="1" dirty="0">
                <a:solidFill>
                  <a:srgbClr val="000099"/>
                </a:solidFill>
              </a:rPr>
              <a:t> </a:t>
            </a:r>
            <a:r>
              <a:rPr lang="en-US" i="1" dirty="0">
                <a:solidFill>
                  <a:srgbClr val="FFFFFF"/>
                </a:solidFill>
                <a:latin typeface="Lucida Bright" panose="02040602050505020304" pitchFamily="18" charset="0"/>
                <a:cs typeface="Arial" charset="0"/>
              </a:rPr>
              <a:t>Vulnerable Crop</a:t>
            </a:r>
          </a:p>
        </p:txBody>
      </p:sp>
      <p:sp>
        <p:nvSpPr>
          <p:cNvPr id="22532" name="Text Box 6"/>
          <p:cNvSpPr txBox="1">
            <a:spLocks noChangeArrowheads="1"/>
          </p:cNvSpPr>
          <p:nvPr/>
        </p:nvSpPr>
        <p:spPr bwMode="auto">
          <a:xfrm>
            <a:off x="1905000" y="1002268"/>
            <a:ext cx="2514600" cy="369332"/>
          </a:xfrm>
          <a:prstGeom prst="rect">
            <a:avLst/>
          </a:prstGeom>
          <a:solidFill>
            <a:srgbClr val="3333CC"/>
          </a:solidFill>
          <a:ln w="19050">
            <a:solidFill>
              <a:schemeClr val="tx1"/>
            </a:solidFill>
            <a:miter lim="800000"/>
            <a:headEnd/>
            <a:tailEnd/>
          </a:ln>
        </p:spPr>
        <p:txBody>
          <a:bodyPr>
            <a:spAutoFit/>
          </a:bodyPr>
          <a:lstStyle/>
          <a:p>
            <a:pPr eaLnBrk="0" fontAlgn="base" hangingPunct="0">
              <a:spcBef>
                <a:spcPct val="50000"/>
              </a:spcBef>
              <a:spcAft>
                <a:spcPct val="0"/>
              </a:spcAft>
            </a:pPr>
            <a:r>
              <a:rPr lang="en-US" dirty="0">
                <a:solidFill>
                  <a:srgbClr val="000099"/>
                </a:solidFill>
                <a:cs typeface="Arial" charset="0"/>
              </a:rPr>
              <a:t>   </a:t>
            </a:r>
            <a:r>
              <a:rPr lang="en-US" dirty="0">
                <a:solidFill>
                  <a:srgbClr val="FFFFFF"/>
                </a:solidFill>
                <a:latin typeface="Lucida Bright" panose="02040602050505020304" pitchFamily="18" charset="0"/>
                <a:cs typeface="Arial" charset="0"/>
              </a:rPr>
              <a:t>Invasive Pest</a:t>
            </a:r>
          </a:p>
        </p:txBody>
      </p:sp>
      <p:sp>
        <p:nvSpPr>
          <p:cNvPr id="22533" name="Line 7"/>
          <p:cNvSpPr>
            <a:spLocks noChangeShapeType="1"/>
          </p:cNvSpPr>
          <p:nvPr/>
        </p:nvSpPr>
        <p:spPr bwMode="auto">
          <a:xfrm flipH="1">
            <a:off x="2057400" y="1524000"/>
            <a:ext cx="609600" cy="1295400"/>
          </a:xfrm>
          <a:prstGeom prst="line">
            <a:avLst/>
          </a:prstGeom>
          <a:noFill/>
          <a:ln w="2857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endParaRPr>
          </a:p>
        </p:txBody>
      </p:sp>
      <p:sp>
        <p:nvSpPr>
          <p:cNvPr id="22534" name="Line 8"/>
          <p:cNvSpPr>
            <a:spLocks noChangeShapeType="1"/>
          </p:cNvSpPr>
          <p:nvPr/>
        </p:nvSpPr>
        <p:spPr bwMode="auto">
          <a:xfrm>
            <a:off x="3657600" y="1524000"/>
            <a:ext cx="1371600" cy="609600"/>
          </a:xfrm>
          <a:prstGeom prst="line">
            <a:avLst/>
          </a:prstGeom>
          <a:noFill/>
          <a:ln w="2857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endParaRPr>
          </a:p>
        </p:txBody>
      </p:sp>
      <p:sp>
        <p:nvSpPr>
          <p:cNvPr id="22535" name="Line 9"/>
          <p:cNvSpPr>
            <a:spLocks noChangeShapeType="1"/>
          </p:cNvSpPr>
          <p:nvPr/>
        </p:nvSpPr>
        <p:spPr bwMode="auto">
          <a:xfrm>
            <a:off x="1981200" y="3505200"/>
            <a:ext cx="0" cy="914400"/>
          </a:xfrm>
          <a:prstGeom prst="line">
            <a:avLst/>
          </a:prstGeom>
          <a:noFill/>
          <a:ln w="2857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endParaRPr>
          </a:p>
        </p:txBody>
      </p:sp>
      <p:sp>
        <p:nvSpPr>
          <p:cNvPr id="22536" name="Line 10"/>
          <p:cNvSpPr>
            <a:spLocks noChangeShapeType="1"/>
          </p:cNvSpPr>
          <p:nvPr/>
        </p:nvSpPr>
        <p:spPr bwMode="auto">
          <a:xfrm>
            <a:off x="6629400" y="3352800"/>
            <a:ext cx="0" cy="304800"/>
          </a:xfrm>
          <a:prstGeom prst="line">
            <a:avLst/>
          </a:prstGeom>
          <a:noFill/>
          <a:ln w="2857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endParaRPr>
          </a:p>
        </p:txBody>
      </p:sp>
      <p:sp>
        <p:nvSpPr>
          <p:cNvPr id="22537" name="Rectangle 11"/>
          <p:cNvSpPr>
            <a:spLocks noChangeArrowheads="1"/>
          </p:cNvSpPr>
          <p:nvPr/>
        </p:nvSpPr>
        <p:spPr bwMode="auto">
          <a:xfrm>
            <a:off x="4495800" y="3733800"/>
            <a:ext cx="4191000" cy="2954655"/>
          </a:xfrm>
          <a:prstGeom prst="rect">
            <a:avLst/>
          </a:prstGeom>
          <a:solidFill>
            <a:schemeClr val="bg1"/>
          </a:solidFill>
          <a:ln w="19050">
            <a:solidFill>
              <a:srgbClr val="FFFF00"/>
            </a:solidFill>
            <a:miter lim="800000"/>
            <a:headEnd/>
            <a:tailEnd/>
          </a:ln>
        </p:spPr>
        <p:txBody>
          <a:bodyPr wrap="square">
            <a:spAutoFit/>
          </a:bodyPr>
          <a:lstStyle/>
          <a:p>
            <a:pPr algn="ctr" eaLnBrk="0" fontAlgn="base" hangingPunct="0">
              <a:spcBef>
                <a:spcPct val="0"/>
              </a:spcBef>
              <a:spcAft>
                <a:spcPct val="0"/>
              </a:spcAft>
            </a:pPr>
            <a:r>
              <a:rPr lang="en-US" dirty="0">
                <a:solidFill>
                  <a:srgbClr val="FFFFFF"/>
                </a:solidFill>
                <a:latin typeface="Lucida Bright" panose="02040602050505020304" pitchFamily="18" charset="0"/>
                <a:cs typeface="Arial" charset="0"/>
              </a:rPr>
              <a:t>Integrated pest management program</a:t>
            </a:r>
            <a:endParaRPr lang="en-US" dirty="0">
              <a:solidFill>
                <a:srgbClr val="000099"/>
              </a:solidFill>
              <a:latin typeface="Lucida Bright" panose="02040602050505020304" pitchFamily="18" charset="0"/>
              <a:cs typeface="Arial" charset="0"/>
            </a:endParaRPr>
          </a:p>
          <a:p>
            <a:pPr eaLnBrk="0" fontAlgn="base" hangingPunct="0">
              <a:spcBef>
                <a:spcPct val="0"/>
              </a:spcBef>
              <a:spcAft>
                <a:spcPct val="0"/>
              </a:spcAft>
            </a:pPr>
            <a:endParaRPr lang="en-US" sz="2000" dirty="0">
              <a:solidFill>
                <a:srgbClr val="FFFFFF"/>
              </a:solidFill>
              <a:latin typeface="Lucida Bright" panose="02040602050505020304" pitchFamily="18" charset="0"/>
            </a:endParaRPr>
          </a:p>
          <a:p>
            <a:pPr lvl="1" eaLnBrk="0" fontAlgn="base" hangingPunct="0">
              <a:spcBef>
                <a:spcPct val="0"/>
              </a:spcBef>
              <a:spcAft>
                <a:spcPct val="0"/>
              </a:spcAft>
              <a:buClr>
                <a:srgbClr val="FF0000"/>
              </a:buClr>
              <a:buFont typeface="Arial" charset="0"/>
              <a:buChar char="•"/>
            </a:pPr>
            <a:r>
              <a:rPr lang="en-US" dirty="0">
                <a:solidFill>
                  <a:srgbClr val="FFFFFF"/>
                </a:solidFill>
                <a:cs typeface="Arial" charset="0"/>
              </a:rPr>
              <a:t>  </a:t>
            </a:r>
            <a:r>
              <a:rPr lang="en-US" dirty="0">
                <a:solidFill>
                  <a:srgbClr val="FFFFFF"/>
                </a:solidFill>
                <a:latin typeface="Lucida Bright" panose="02040602050505020304" pitchFamily="18" charset="0"/>
                <a:cs typeface="Arial" charset="0"/>
              </a:rPr>
              <a:t>Cultural practices</a:t>
            </a:r>
          </a:p>
          <a:p>
            <a:pPr lvl="1" eaLnBrk="0" fontAlgn="base" hangingPunct="0">
              <a:spcBef>
                <a:spcPct val="0"/>
              </a:spcBef>
              <a:spcAft>
                <a:spcPct val="0"/>
              </a:spcAft>
              <a:buClr>
                <a:srgbClr val="FF0000"/>
              </a:buClr>
              <a:buFont typeface="Arial" charset="0"/>
              <a:buChar char="•"/>
            </a:pPr>
            <a:r>
              <a:rPr lang="en-US" dirty="0">
                <a:solidFill>
                  <a:srgbClr val="FFFFFF"/>
                </a:solidFill>
                <a:latin typeface="Lucida Bright" panose="02040602050505020304" pitchFamily="18" charset="0"/>
                <a:cs typeface="Arial" charset="0"/>
              </a:rPr>
              <a:t>  Scouting, ID of pests &amp; NEs</a:t>
            </a:r>
          </a:p>
          <a:p>
            <a:pPr lvl="1" eaLnBrk="0" fontAlgn="base" hangingPunct="0">
              <a:spcBef>
                <a:spcPct val="0"/>
              </a:spcBef>
              <a:spcAft>
                <a:spcPct val="0"/>
              </a:spcAft>
              <a:buClr>
                <a:srgbClr val="FF0000"/>
              </a:buClr>
              <a:buFont typeface="Arial" charset="0"/>
              <a:buChar char="•"/>
            </a:pPr>
            <a:r>
              <a:rPr lang="en-US" dirty="0">
                <a:solidFill>
                  <a:srgbClr val="FFFFFF"/>
                </a:solidFill>
                <a:latin typeface="Lucida Bright" panose="02040602050505020304" pitchFamily="18" charset="0"/>
                <a:cs typeface="Arial" charset="0"/>
              </a:rPr>
              <a:t>  Conservation of </a:t>
            </a:r>
            <a:r>
              <a:rPr lang="en-US" dirty="0" smtClean="0">
                <a:solidFill>
                  <a:srgbClr val="FFFFFF"/>
                </a:solidFill>
                <a:latin typeface="Lucida Bright" panose="02040602050505020304" pitchFamily="18" charset="0"/>
                <a:cs typeface="Arial" charset="0"/>
              </a:rPr>
              <a:t>Comp. &amp; NEs</a:t>
            </a:r>
            <a:endParaRPr lang="en-US" dirty="0">
              <a:solidFill>
                <a:srgbClr val="FFFFFF"/>
              </a:solidFill>
              <a:latin typeface="Lucida Bright" panose="02040602050505020304" pitchFamily="18" charset="0"/>
              <a:cs typeface="Arial" charset="0"/>
            </a:endParaRPr>
          </a:p>
          <a:p>
            <a:pPr lvl="1" eaLnBrk="0" fontAlgn="base" hangingPunct="0">
              <a:spcBef>
                <a:spcPct val="0"/>
              </a:spcBef>
              <a:spcAft>
                <a:spcPct val="0"/>
              </a:spcAft>
              <a:buClr>
                <a:srgbClr val="FF0000"/>
              </a:buClr>
              <a:buFont typeface="Arial" charset="0"/>
              <a:buChar char="•"/>
            </a:pPr>
            <a:r>
              <a:rPr lang="en-US" dirty="0">
                <a:solidFill>
                  <a:srgbClr val="FFFFFF"/>
                </a:solidFill>
                <a:latin typeface="Lucida Bright" panose="02040602050505020304" pitchFamily="18" charset="0"/>
                <a:cs typeface="Arial" charset="0"/>
              </a:rPr>
              <a:t>  Augmentation of NEs</a:t>
            </a:r>
          </a:p>
          <a:p>
            <a:pPr lvl="1" eaLnBrk="0" fontAlgn="base" hangingPunct="0">
              <a:spcBef>
                <a:spcPct val="0"/>
              </a:spcBef>
              <a:spcAft>
                <a:spcPct val="0"/>
              </a:spcAft>
              <a:buClr>
                <a:srgbClr val="FF0000"/>
              </a:buClr>
              <a:buFont typeface="Arial" charset="0"/>
              <a:buChar char="•"/>
            </a:pPr>
            <a:r>
              <a:rPr lang="en-US" dirty="0">
                <a:solidFill>
                  <a:srgbClr val="FFFFFF"/>
                </a:solidFill>
                <a:latin typeface="Lucida Bright" panose="02040602050505020304" pitchFamily="18" charset="0"/>
                <a:cs typeface="Arial" charset="0"/>
              </a:rPr>
              <a:t>  Reduced-risk insecticides</a:t>
            </a:r>
          </a:p>
          <a:p>
            <a:pPr lvl="1" eaLnBrk="0" fontAlgn="base" hangingPunct="0">
              <a:spcBef>
                <a:spcPct val="0"/>
              </a:spcBef>
              <a:spcAft>
                <a:spcPct val="0"/>
              </a:spcAft>
              <a:buClr>
                <a:srgbClr val="FF0000"/>
              </a:buClr>
              <a:buFont typeface="Arial" charset="0"/>
              <a:buChar char="•"/>
            </a:pPr>
            <a:r>
              <a:rPr lang="en-US" dirty="0">
                <a:solidFill>
                  <a:srgbClr val="FFFFFF"/>
                </a:solidFill>
                <a:latin typeface="Lucida Bright" panose="02040602050505020304" pitchFamily="18" charset="0"/>
                <a:cs typeface="Arial" charset="0"/>
              </a:rPr>
              <a:t>  Resistance management</a:t>
            </a:r>
            <a:r>
              <a:rPr lang="en-US" sz="2000" dirty="0">
                <a:solidFill>
                  <a:srgbClr val="3333CC"/>
                </a:solidFill>
                <a:latin typeface="Lucida Bright" panose="02040602050505020304" pitchFamily="18" charset="0"/>
                <a:cs typeface="Arial" charset="0"/>
              </a:rPr>
              <a:t> </a:t>
            </a:r>
          </a:p>
          <a:p>
            <a:pPr lvl="1" eaLnBrk="0" fontAlgn="base" hangingPunct="0">
              <a:spcBef>
                <a:spcPct val="0"/>
              </a:spcBef>
              <a:spcAft>
                <a:spcPct val="0"/>
              </a:spcAft>
              <a:buFont typeface="Arial" charset="0"/>
              <a:buChar char="•"/>
            </a:pPr>
            <a:endParaRPr lang="en-US" sz="2000" dirty="0">
              <a:solidFill>
                <a:srgbClr val="3333CC"/>
              </a:solidFill>
              <a:cs typeface="Arial" charset="0"/>
            </a:endParaRPr>
          </a:p>
        </p:txBody>
      </p:sp>
      <p:sp>
        <p:nvSpPr>
          <p:cNvPr id="22538" name="Text Box 12"/>
          <p:cNvSpPr txBox="1">
            <a:spLocks noChangeArrowheads="1"/>
          </p:cNvSpPr>
          <p:nvPr/>
        </p:nvSpPr>
        <p:spPr bwMode="auto">
          <a:xfrm>
            <a:off x="363624" y="4572000"/>
            <a:ext cx="3293976" cy="2031325"/>
          </a:xfrm>
          <a:prstGeom prst="rect">
            <a:avLst/>
          </a:prstGeom>
          <a:solidFill>
            <a:schemeClr val="bg1"/>
          </a:solidFill>
          <a:ln w="19050">
            <a:solidFill>
              <a:srgbClr val="FFFF00"/>
            </a:solidFill>
            <a:miter lim="800000"/>
            <a:headEnd/>
            <a:tailEnd/>
          </a:ln>
        </p:spPr>
        <p:txBody>
          <a:bodyPr wrap="square">
            <a:spAutoFit/>
          </a:bodyPr>
          <a:lstStyle/>
          <a:p>
            <a:pPr algn="ctr" eaLnBrk="0" fontAlgn="base" hangingPunct="0">
              <a:spcBef>
                <a:spcPct val="0"/>
              </a:spcBef>
              <a:spcAft>
                <a:spcPct val="0"/>
              </a:spcAft>
            </a:pPr>
            <a:r>
              <a:rPr lang="en-US" dirty="0">
                <a:solidFill>
                  <a:srgbClr val="FFFFFF"/>
                </a:solidFill>
                <a:latin typeface="Lucida Bright" panose="02040602050505020304" pitchFamily="18" charset="0"/>
                <a:cs typeface="Arial" charset="0"/>
              </a:rPr>
              <a:t>Pesticide program</a:t>
            </a:r>
          </a:p>
          <a:p>
            <a:pPr algn="ctr" eaLnBrk="0" fontAlgn="base" hangingPunct="0">
              <a:spcBef>
                <a:spcPct val="0"/>
              </a:spcBef>
              <a:spcAft>
                <a:spcPct val="0"/>
              </a:spcAft>
            </a:pPr>
            <a:endParaRPr lang="en-US" dirty="0">
              <a:solidFill>
                <a:srgbClr val="FFFFFF"/>
              </a:solidFill>
              <a:latin typeface="Lucida Bright" panose="02040602050505020304" pitchFamily="18" charset="0"/>
              <a:cs typeface="Arial" charset="0"/>
            </a:endParaRPr>
          </a:p>
          <a:p>
            <a:pPr eaLnBrk="0" fontAlgn="base" hangingPunct="0">
              <a:spcBef>
                <a:spcPct val="0"/>
              </a:spcBef>
              <a:spcAft>
                <a:spcPct val="0"/>
              </a:spcAft>
              <a:buClr>
                <a:srgbClr val="FF0000"/>
              </a:buClr>
              <a:buSzPct val="150000"/>
              <a:buFontTx/>
              <a:buChar char="•"/>
            </a:pPr>
            <a:r>
              <a:rPr lang="en-US" dirty="0">
                <a:solidFill>
                  <a:srgbClr val="FFFFFF"/>
                </a:solidFill>
                <a:latin typeface="Lucida Bright" panose="02040602050505020304" pitchFamily="18" charset="0"/>
                <a:cs typeface="Arial" charset="0"/>
              </a:rPr>
              <a:t>  New insecticides</a:t>
            </a:r>
          </a:p>
          <a:p>
            <a:pPr eaLnBrk="0" fontAlgn="base" hangingPunct="0">
              <a:spcBef>
                <a:spcPct val="0"/>
              </a:spcBef>
              <a:spcAft>
                <a:spcPct val="0"/>
              </a:spcAft>
              <a:buClr>
                <a:srgbClr val="FF0000"/>
              </a:buClr>
              <a:buSzPct val="150000"/>
              <a:buFontTx/>
              <a:buChar char="•"/>
            </a:pPr>
            <a:r>
              <a:rPr lang="en-US" dirty="0">
                <a:solidFill>
                  <a:srgbClr val="FFFFFF"/>
                </a:solidFill>
                <a:latin typeface="Lucida Bright" panose="02040602050505020304" pitchFamily="18" charset="0"/>
                <a:cs typeface="Arial" charset="0"/>
              </a:rPr>
              <a:t>  New formulations</a:t>
            </a:r>
          </a:p>
          <a:p>
            <a:pPr eaLnBrk="0" fontAlgn="base" hangingPunct="0">
              <a:spcBef>
                <a:spcPct val="0"/>
              </a:spcBef>
              <a:spcAft>
                <a:spcPct val="0"/>
              </a:spcAft>
              <a:buClr>
                <a:srgbClr val="FF0000"/>
              </a:buClr>
              <a:buSzPct val="150000"/>
              <a:buFontTx/>
              <a:buChar char="•"/>
            </a:pPr>
            <a:r>
              <a:rPr lang="en-US" dirty="0">
                <a:solidFill>
                  <a:srgbClr val="FFFFFF"/>
                </a:solidFill>
                <a:latin typeface="Lucida Bright" panose="02040602050505020304" pitchFamily="18" charset="0"/>
                <a:cs typeface="Arial" charset="0"/>
              </a:rPr>
              <a:t>  Application methods</a:t>
            </a:r>
          </a:p>
          <a:p>
            <a:pPr eaLnBrk="0" fontAlgn="base" hangingPunct="0">
              <a:spcBef>
                <a:spcPct val="0"/>
              </a:spcBef>
              <a:spcAft>
                <a:spcPct val="0"/>
              </a:spcAft>
              <a:buClr>
                <a:srgbClr val="FF0000"/>
              </a:buClr>
              <a:buSzPct val="150000"/>
              <a:buFontTx/>
              <a:buChar char="•"/>
            </a:pPr>
            <a:r>
              <a:rPr lang="en-US" dirty="0">
                <a:solidFill>
                  <a:srgbClr val="FFFFFF"/>
                </a:solidFill>
                <a:latin typeface="Lucida Bright" panose="02040602050505020304" pitchFamily="18" charset="0"/>
                <a:cs typeface="Arial" charset="0"/>
              </a:rPr>
              <a:t>  Resistance management</a:t>
            </a:r>
          </a:p>
          <a:p>
            <a:pPr eaLnBrk="0" fontAlgn="base" hangingPunct="0">
              <a:spcBef>
                <a:spcPct val="0"/>
              </a:spcBef>
              <a:spcAft>
                <a:spcPct val="0"/>
              </a:spcAft>
              <a:buClr>
                <a:srgbClr val="FFFFFF"/>
              </a:buClr>
              <a:buFontTx/>
              <a:buChar char="•"/>
            </a:pPr>
            <a:endParaRPr lang="en-US" dirty="0">
              <a:solidFill>
                <a:srgbClr val="FFFFFF"/>
              </a:solidFill>
              <a:cs typeface="Arial" charset="0"/>
            </a:endParaRPr>
          </a:p>
        </p:txBody>
      </p:sp>
      <p:sp>
        <p:nvSpPr>
          <p:cNvPr id="11275" name="Text Box 14"/>
          <p:cNvSpPr txBox="1">
            <a:spLocks noChangeArrowheads="1"/>
          </p:cNvSpPr>
          <p:nvPr/>
        </p:nvSpPr>
        <p:spPr bwMode="auto">
          <a:xfrm>
            <a:off x="152400" y="53975"/>
            <a:ext cx="8839200" cy="769441"/>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defRPr/>
            </a:pPr>
            <a:r>
              <a:rPr lang="en-US" sz="4400" b="1" i="1" dirty="0" err="1" smtClean="0">
                <a:solidFill>
                  <a:srgbClr val="66FF66"/>
                </a:solidFill>
                <a:effectLst>
                  <a:outerShdw blurRad="38100" dist="38100" dir="2700000" algn="tl">
                    <a:srgbClr val="000000">
                      <a:alpha val="43137"/>
                    </a:srgbClr>
                  </a:outerShdw>
                </a:effectLst>
                <a:latin typeface="Lucida Bright" panose="02040602050505020304" pitchFamily="18" charset="0"/>
                <a:cs typeface="Arial" pitchFamily="34" charset="0"/>
              </a:rPr>
              <a:t>PesticidesVersus</a:t>
            </a:r>
            <a:r>
              <a:rPr lang="en-US" sz="4400" b="1" i="1" dirty="0" smtClean="0">
                <a:solidFill>
                  <a:srgbClr val="66FF66"/>
                </a:solidFill>
                <a:effectLst>
                  <a:outerShdw blurRad="38100" dist="38100" dir="2700000" algn="tl">
                    <a:srgbClr val="000000">
                      <a:alpha val="43137"/>
                    </a:srgbClr>
                  </a:outerShdw>
                </a:effectLst>
                <a:latin typeface="Lucida Bright" panose="02040602050505020304" pitchFamily="18" charset="0"/>
                <a:cs typeface="Arial" pitchFamily="34" charset="0"/>
              </a:rPr>
              <a:t> IPM</a:t>
            </a:r>
            <a:endParaRPr lang="en-US" sz="4400" b="1" i="1" dirty="0">
              <a:solidFill>
                <a:srgbClr val="66FF66"/>
              </a:solidFill>
              <a:effectLst>
                <a:outerShdw blurRad="38100" dist="38100" dir="2700000" algn="tl">
                  <a:srgbClr val="000000">
                    <a:alpha val="43137"/>
                  </a:srgbClr>
                </a:outerShdw>
              </a:effectLst>
              <a:latin typeface="Lucida Bright" panose="02040602050505020304" pitchFamily="18" charset="0"/>
              <a:cs typeface="Arial" pitchFamily="34" charset="0"/>
            </a:endParaRPr>
          </a:p>
        </p:txBody>
      </p:sp>
    </p:spTree>
    <p:extLst>
      <p:ext uri="{BB962C8B-B14F-4D97-AF65-F5344CB8AC3E}">
        <p14:creationId xmlns:p14="http://schemas.microsoft.com/office/powerpoint/2010/main" val="3930343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322387"/>
          </a:xfrm>
        </p:spPr>
        <p:txBody>
          <a:bodyPr/>
          <a:lstStyle/>
          <a:p>
            <a:r>
              <a:rPr lang="en-US" dirty="0" smtClean="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
            </a:r>
            <a:br>
              <a:rPr lang="en-US" dirty="0" smtClean="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br>
            <a:r>
              <a:rPr lang="en-US" b="1" i="1" dirty="0" smtClean="0">
                <a:solidFill>
                  <a:srgbClr val="66FF66"/>
                </a:solidFill>
                <a:effectLst>
                  <a:outerShdw blurRad="38100" dist="38100" dir="2700000" algn="tl">
                    <a:srgbClr val="000000">
                      <a:alpha val="43137"/>
                    </a:srgbClr>
                  </a:outerShdw>
                </a:effectLst>
                <a:latin typeface="Lucida Bright" panose="02040602050505020304" pitchFamily="18" charset="0"/>
                <a:cs typeface="Arial" pitchFamily="34" charset="0"/>
              </a:rPr>
              <a:t>Role </a:t>
            </a:r>
            <a:r>
              <a:rPr lang="en-US" b="1" i="1" dirty="0">
                <a:solidFill>
                  <a:srgbClr val="66FF66"/>
                </a:solidFill>
                <a:effectLst>
                  <a:outerShdw blurRad="38100" dist="38100" dir="2700000" algn="tl">
                    <a:srgbClr val="000000">
                      <a:alpha val="43137"/>
                    </a:srgbClr>
                  </a:outerShdw>
                </a:effectLst>
                <a:latin typeface="Lucida Bright" panose="02040602050505020304" pitchFamily="18" charset="0"/>
                <a:cs typeface="Arial" pitchFamily="34" charset="0"/>
              </a:rPr>
              <a:t>of IPM in </a:t>
            </a:r>
            <a:r>
              <a:rPr lang="en-US" b="1" i="1" dirty="0" smtClean="0">
                <a:solidFill>
                  <a:srgbClr val="66FF66"/>
                </a:solidFill>
                <a:effectLst>
                  <a:outerShdw blurRad="38100" dist="38100" dir="2700000" algn="tl">
                    <a:srgbClr val="000000">
                      <a:alpha val="43137"/>
                    </a:srgbClr>
                  </a:outerShdw>
                </a:effectLst>
                <a:latin typeface="Lucida Bright" panose="02040602050505020304" pitchFamily="18" charset="0"/>
                <a:cs typeface="Arial" pitchFamily="34" charset="0"/>
              </a:rPr>
              <a:t>Pesticide Resistance Management</a:t>
            </a:r>
            <a:r>
              <a:rPr lang="en-US"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t/>
            </a:r>
            <a:br>
              <a:rPr lang="en-US" dirty="0">
                <a:solidFill>
                  <a:prstClr val="white"/>
                </a:solidFill>
                <a:effectLst>
                  <a:outerShdw blurRad="38100" dist="38100" dir="2700000" algn="tl">
                    <a:srgbClr val="000000">
                      <a:alpha val="43137"/>
                    </a:srgbClr>
                  </a:outerShdw>
                </a:effectLst>
                <a:latin typeface="Lucida Bright" panose="02040602050505020304" pitchFamily="18" charset="0"/>
                <a:cs typeface="Arial" pitchFamily="34" charset="0"/>
              </a:rPr>
            </a:br>
            <a:endParaRPr lang="en-US" dirty="0"/>
          </a:p>
        </p:txBody>
      </p:sp>
      <p:sp>
        <p:nvSpPr>
          <p:cNvPr id="3" name="Content Placeholder 2"/>
          <p:cNvSpPr>
            <a:spLocks noGrp="1"/>
          </p:cNvSpPr>
          <p:nvPr>
            <p:ph idx="1"/>
          </p:nvPr>
        </p:nvSpPr>
        <p:spPr>
          <a:xfrm>
            <a:off x="0" y="1676400"/>
            <a:ext cx="9144000" cy="5181600"/>
          </a:xfrm>
        </p:spPr>
        <p:txBody>
          <a:bodyPr/>
          <a:lstStyle/>
          <a:p>
            <a:r>
              <a:rPr lang="en-US" sz="2400" dirty="0">
                <a:latin typeface="Lucida Bright" panose="02040602050505020304" pitchFamily="18" charset="0"/>
              </a:rPr>
              <a:t>Pesticide resistance management </a:t>
            </a:r>
            <a:r>
              <a:rPr lang="en-US" sz="2400" dirty="0" smtClean="0">
                <a:latin typeface="Lucida Bright" panose="02040602050505020304" pitchFamily="18" charset="0"/>
              </a:rPr>
              <a:t>is </a:t>
            </a:r>
            <a:r>
              <a:rPr lang="en-US" sz="2400" dirty="0">
                <a:latin typeface="Lucida Bright" panose="02040602050505020304" pitchFamily="18" charset="0"/>
              </a:rPr>
              <a:t>part of </a:t>
            </a:r>
            <a:r>
              <a:rPr lang="en-US" sz="2400" dirty="0" smtClean="0">
                <a:latin typeface="Lucida Bright" panose="02040602050505020304" pitchFamily="18" charset="0"/>
              </a:rPr>
              <a:t>IPM- </a:t>
            </a:r>
            <a:r>
              <a:rPr lang="en-US" sz="2400" dirty="0">
                <a:latin typeface="Lucida Bright" panose="02040602050505020304" pitchFamily="18" charset="0"/>
              </a:rPr>
              <a:t>resistant crop </a:t>
            </a:r>
            <a:r>
              <a:rPr lang="en-US" sz="2400" dirty="0" smtClean="0">
                <a:latin typeface="Lucida Bright" panose="02040602050505020304" pitchFamily="18" charset="0"/>
              </a:rPr>
              <a:t>varieties, competitors and natural enemies, monitoring, sanitation, crop rotation, adjacent crops and weeds, </a:t>
            </a:r>
            <a:r>
              <a:rPr lang="en-US" sz="2400" dirty="0">
                <a:latin typeface="Lucida Bright" panose="02040602050505020304" pitchFamily="18" charset="0"/>
              </a:rPr>
              <a:t>pesticides, </a:t>
            </a:r>
            <a:r>
              <a:rPr lang="en-US" sz="2400" dirty="0" smtClean="0">
                <a:latin typeface="Lucida Bright" panose="02040602050505020304" pitchFamily="18" charset="0"/>
              </a:rPr>
              <a:t>and avoiding </a:t>
            </a:r>
            <a:r>
              <a:rPr lang="en-US" sz="2400" dirty="0">
                <a:latin typeface="Lucida Bright" panose="02040602050505020304" pitchFamily="18" charset="0"/>
              </a:rPr>
              <a:t>continuous year-round cultivation of a single </a:t>
            </a:r>
            <a:r>
              <a:rPr lang="en-US" sz="2400" dirty="0" smtClean="0">
                <a:latin typeface="Lucida Bright" panose="02040602050505020304" pitchFamily="18" charset="0"/>
              </a:rPr>
              <a:t>crop. </a:t>
            </a:r>
            <a:endParaRPr lang="en-US" sz="2400" dirty="0">
              <a:latin typeface="Lucida Bright" panose="02040602050505020304" pitchFamily="18" charset="0"/>
            </a:endParaRPr>
          </a:p>
          <a:p>
            <a:r>
              <a:rPr lang="en-US" sz="2400" dirty="0" smtClean="0">
                <a:latin typeface="Lucida Bright" panose="02040602050505020304" pitchFamily="18" charset="0"/>
              </a:rPr>
              <a:t>Determine the presence and status of pests in the crop- ID, population dynamics (stages), abundance</a:t>
            </a:r>
            <a:r>
              <a:rPr lang="en-US" sz="2400" dirty="0">
                <a:latin typeface="Lucida Bright" panose="02040602050505020304" pitchFamily="18" charset="0"/>
              </a:rPr>
              <a:t>, </a:t>
            </a:r>
            <a:r>
              <a:rPr lang="en-US" sz="2400" dirty="0" smtClean="0">
                <a:latin typeface="Lucida Bright" panose="02040602050505020304" pitchFamily="18" charset="0"/>
              </a:rPr>
              <a:t>thresholds. </a:t>
            </a:r>
          </a:p>
          <a:p>
            <a:r>
              <a:rPr lang="en-US" sz="2400" dirty="0" smtClean="0">
                <a:latin typeface="Lucida Bright" panose="02040602050505020304" pitchFamily="18" charset="0"/>
              </a:rPr>
              <a:t>Apply pesticides- selection, rates, application coverage, timing, frequency, rotation, mixtures, resistance monitoring, biopesticides.</a:t>
            </a:r>
          </a:p>
          <a:p>
            <a:r>
              <a:rPr lang="en-US" sz="2400" dirty="0">
                <a:latin typeface="Lucida Bright" panose="02040602050505020304" pitchFamily="18" charset="0"/>
              </a:rPr>
              <a:t>Develop and refine a resistance management </a:t>
            </a:r>
            <a:r>
              <a:rPr lang="en-US" sz="2400" dirty="0" smtClean="0">
                <a:latin typeface="Lucida Bright" panose="02040602050505020304" pitchFamily="18" charset="0"/>
              </a:rPr>
              <a:t>plan with stakeholders (growers, crop advisors, pesticide suppliers).</a:t>
            </a:r>
            <a:endParaRPr lang="en-US" sz="2400" dirty="0">
              <a:latin typeface="Lucida Bright" panose="02040602050505020304" pitchFamily="18" charset="0"/>
            </a:endParaRPr>
          </a:p>
          <a:p>
            <a:pPr marL="0" indent="0">
              <a:buNone/>
            </a:pPr>
            <a:r>
              <a:rPr lang="en-US" sz="2000" dirty="0" smtClean="0"/>
              <a:t> </a:t>
            </a:r>
          </a:p>
        </p:txBody>
      </p:sp>
    </p:spTree>
    <p:extLst>
      <p:ext uri="{BB962C8B-B14F-4D97-AF65-F5344CB8AC3E}">
        <p14:creationId xmlns:p14="http://schemas.microsoft.com/office/powerpoint/2010/main" val="39005945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1" y="1600200"/>
            <a:ext cx="7772399" cy="830997"/>
          </a:xfrm>
          <a:prstGeom prst="rect">
            <a:avLst/>
          </a:prstGeom>
        </p:spPr>
        <p:txBody>
          <a:bodyPr wrap="square">
            <a:spAutoFit/>
          </a:bodyPr>
          <a:lstStyle/>
          <a:p>
            <a:r>
              <a:rPr lang="en-US" sz="2400" dirty="0" smtClean="0">
                <a:effectLst>
                  <a:outerShdw blurRad="38100" dist="38100" dir="2700000" algn="tl">
                    <a:srgbClr val="000000">
                      <a:alpha val="43137"/>
                    </a:srgbClr>
                  </a:outerShdw>
                </a:effectLst>
                <a:latin typeface="Lucida Bright" panose="02040602050505020304" pitchFamily="18" charset="0"/>
              </a:rPr>
              <a:t>Pesticide resistance </a:t>
            </a:r>
            <a:r>
              <a:rPr lang="en-US" sz="2400" dirty="0">
                <a:effectLst>
                  <a:outerShdw blurRad="38100" dist="38100" dir="2700000" algn="tl">
                    <a:srgbClr val="000000">
                      <a:alpha val="43137"/>
                    </a:srgbClr>
                  </a:outerShdw>
                </a:effectLst>
                <a:latin typeface="Lucida Bright" panose="02040602050505020304" pitchFamily="18" charset="0"/>
              </a:rPr>
              <a:t>is </a:t>
            </a:r>
            <a:r>
              <a:rPr lang="en-US" sz="2400" dirty="0" smtClean="0">
                <a:effectLst>
                  <a:outerShdw blurRad="38100" dist="38100" dir="2700000" algn="tl">
                    <a:srgbClr val="000000">
                      <a:alpha val="43137"/>
                    </a:srgbClr>
                  </a:outerShdw>
                </a:effectLst>
                <a:latin typeface="Lucida Bright" panose="02040602050505020304" pitchFamily="18" charset="0"/>
              </a:rPr>
              <a:t>a </a:t>
            </a:r>
            <a:r>
              <a:rPr lang="en-US" sz="2400" dirty="0">
                <a:effectLst>
                  <a:outerShdw blurRad="38100" dist="38100" dir="2700000" algn="tl">
                    <a:srgbClr val="000000">
                      <a:alpha val="43137"/>
                    </a:srgbClr>
                  </a:outerShdw>
                </a:effectLst>
                <a:latin typeface="Lucida Bright" panose="02040602050505020304" pitchFamily="18" charset="0"/>
              </a:rPr>
              <a:t>genetic change in an organism in response to selection </a:t>
            </a:r>
            <a:r>
              <a:rPr lang="en-US" sz="2400" dirty="0" smtClean="0">
                <a:effectLst>
                  <a:outerShdw blurRad="38100" dist="38100" dir="2700000" algn="tl">
                    <a:srgbClr val="000000">
                      <a:alpha val="43137"/>
                    </a:srgbClr>
                  </a:outerShdw>
                </a:effectLst>
                <a:latin typeface="Lucida Bright" panose="02040602050505020304" pitchFamily="18" charset="0"/>
              </a:rPr>
              <a:t>by the toxicant. </a:t>
            </a:r>
            <a:endParaRPr lang="en-US" sz="2400" dirty="0">
              <a:effectLst>
                <a:outerShdw blurRad="38100" dist="38100" dir="2700000" algn="tl">
                  <a:srgbClr val="000000">
                    <a:alpha val="43137"/>
                  </a:srgbClr>
                </a:outerShdw>
              </a:effectLst>
              <a:latin typeface="Lucida Bright" panose="020406020505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90800"/>
            <a:ext cx="4248150" cy="4048237"/>
          </a:xfrm>
          <a:prstGeom prst="rect">
            <a:avLst/>
          </a:prstGeom>
          <a:noFill/>
          <a:ln w="19050">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0" y="152400"/>
            <a:ext cx="9144000" cy="1446550"/>
          </a:xfrm>
          <a:prstGeom prst="rect">
            <a:avLst/>
          </a:prstGeom>
          <a:noFill/>
        </p:spPr>
        <p:txBody>
          <a:bodyPr wrap="square" rtlCol="0">
            <a:spAutoFit/>
          </a:bodyPr>
          <a:lstStyle/>
          <a:p>
            <a:pPr algn="ctr"/>
            <a:r>
              <a:rPr lang="en-US" sz="4400" b="1" i="1" dirty="0" smtClean="0">
                <a:solidFill>
                  <a:srgbClr val="66FF66"/>
                </a:solidFill>
                <a:effectLst>
                  <a:outerShdw blurRad="38100" dist="38100" dir="2700000" algn="tl">
                    <a:srgbClr val="000000">
                      <a:alpha val="43137"/>
                    </a:srgbClr>
                  </a:outerShdw>
                </a:effectLst>
                <a:latin typeface="Lucida Bright" panose="02040602050505020304" pitchFamily="18" charset="0"/>
              </a:rPr>
              <a:t>Pesticide Resistance Management</a:t>
            </a:r>
            <a:endParaRPr lang="en-US" sz="4400" b="1" i="1" dirty="0">
              <a:solidFill>
                <a:srgbClr val="66FF66"/>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36119183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1336</Words>
  <Application>Microsoft Office PowerPoint</Application>
  <PresentationFormat>On-screen Show (4:3)</PresentationFormat>
  <Paragraphs>274</Paragraphs>
  <Slides>28</Slides>
  <Notes>1</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28</vt:i4>
      </vt:variant>
    </vt:vector>
  </HeadingPairs>
  <TitlesOfParts>
    <vt:vector size="42" baseType="lpstr">
      <vt:lpstr>1_Office Theme</vt:lpstr>
      <vt:lpstr>2_Office Theme</vt:lpstr>
      <vt:lpstr>Office Theme</vt:lpstr>
      <vt:lpstr>3_Office Theme</vt:lpstr>
      <vt:lpstr>4_Office Theme</vt:lpstr>
      <vt:lpstr>1_Default Design</vt:lpstr>
      <vt:lpstr>5_Office Theme</vt:lpstr>
      <vt:lpstr>6_Office Theme</vt:lpstr>
      <vt:lpstr>7_Office Theme</vt:lpstr>
      <vt:lpstr>8_Office Theme</vt:lpstr>
      <vt:lpstr>Beam</vt:lpstr>
      <vt:lpstr>1_Beam</vt:lpstr>
      <vt:lpstr>2_Beam</vt:lpstr>
      <vt:lpstr>Image</vt:lpstr>
      <vt:lpstr>PowerPoint Presentation</vt:lpstr>
      <vt:lpstr>PowerPoint Presentation</vt:lpstr>
      <vt:lpstr>PowerPoint Presentation</vt:lpstr>
      <vt:lpstr>IPM System</vt:lpstr>
      <vt:lpstr>PowerPoint Presentation</vt:lpstr>
      <vt:lpstr>PowerPoint Presentation</vt:lpstr>
      <vt:lpstr>PowerPoint Presentation</vt:lpstr>
      <vt:lpstr> Role of IPM in Pesticide Resistance Management </vt:lpstr>
      <vt:lpstr>PowerPoint Presentation</vt:lpstr>
      <vt:lpstr>Resistance Levels and Pesticide Rotation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IPM Instruction Materials Available in Florida </vt:lpstr>
      <vt:lpstr>Electronic Data Information Source (EDIS)</vt:lpstr>
      <vt:lpstr>PowerPoint Presentation</vt:lpstr>
      <vt:lpstr>Pesticide Information</vt:lpstr>
      <vt:lpstr>PowerPoint Presentation</vt:lpstr>
      <vt:lpstr>PowerPoint Presentation</vt:lpstr>
      <vt:lpstr>PowerPoint Presentation</vt:lpstr>
      <vt:lpstr>IPM Education and Training </vt:lpstr>
      <vt:lpstr>PowerPoint Presentation</vt:lpstr>
      <vt:lpstr>PowerPoint Presentation</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IPM, Role of IPM in Resistance Management, and IPM Instruction Materials Available in Florida</dc:title>
  <dc:creator>Windows User</dc:creator>
  <cp:lastModifiedBy>Windows User</cp:lastModifiedBy>
  <cp:revision>57</cp:revision>
  <cp:lastPrinted>2015-06-01T15:05:52Z</cp:lastPrinted>
  <dcterms:created xsi:type="dcterms:W3CDTF">2015-05-26T12:16:21Z</dcterms:created>
  <dcterms:modified xsi:type="dcterms:W3CDTF">2015-06-03T12:21:34Z</dcterms:modified>
</cp:coreProperties>
</file>