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sldIdLst>
    <p:sldId id="345" r:id="rId2"/>
    <p:sldId id="369" r:id="rId3"/>
    <p:sldId id="370" r:id="rId4"/>
    <p:sldId id="347" r:id="rId5"/>
    <p:sldId id="372" r:id="rId6"/>
    <p:sldId id="348" r:id="rId7"/>
    <p:sldId id="371" r:id="rId8"/>
    <p:sldId id="36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FF66"/>
    <a:srgbClr val="66FF33"/>
    <a:srgbClr val="6BCF39"/>
    <a:srgbClr val="FFFF00"/>
    <a:srgbClr val="FF6600"/>
    <a:srgbClr val="000099"/>
    <a:srgbClr val="FF0000"/>
    <a:srgbClr val="0000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40" autoAdjust="0"/>
    <p:restoredTop sz="94660"/>
  </p:normalViewPr>
  <p:slideViewPr>
    <p:cSldViewPr>
      <p:cViewPr>
        <p:scale>
          <a:sx n="66" d="100"/>
          <a:sy n="66" d="100"/>
        </p:scale>
        <p:origin x="-2850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16DC27-2708-43AD-A000-953E56F58F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9147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74C4C-048A-49F6-865D-31A8617CBD1B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16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16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65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16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16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1660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2A1506-91AA-4BBC-98D9-9DFD1BD3E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F57F3-B966-4F4A-ABB4-3BB0C1F8E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35D08-C972-47F3-A453-69A8853DA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2DFD8BE-289C-4452-83B0-657B85075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BD5E5-873F-4ACC-AB30-3951C3C4D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3E4D-D2B0-4A3B-998B-8B5961E72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92F57-EE83-43FB-A550-89D2C9573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C735-C952-4003-A7DC-5499CE87B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00E1B-F4E0-4749-B94C-ECF9F254A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EA673-1F10-4E8F-AE95-54AC5D65B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121FC-B1CB-443A-8B9C-83E8900F8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80AA-D3C1-41E4-ADD2-EE85B68D4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gamma/>
                <a:shade val="57647"/>
                <a:invGamma/>
                <a:alpha val="84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6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6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06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6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3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3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BAA94EC-B9BE-49CC-A98D-D9CD71DED25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213360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66FF33"/>
                </a:solidFill>
                <a:latin typeface="Cambria" pitchFamily="18" charset="0"/>
              </a:rPr>
              <a:t>Education and Training Required of IPM Practitioners</a:t>
            </a:r>
            <a:endParaRPr lang="en-US" sz="4400" dirty="0"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90800"/>
            <a:ext cx="9144000" cy="914400"/>
          </a:xfrm>
        </p:spPr>
        <p:txBody>
          <a:bodyPr/>
          <a:lstStyle/>
          <a:p>
            <a:r>
              <a:rPr lang="en-US" sz="4000" dirty="0" smtClean="0">
                <a:latin typeface="Cambria" pitchFamily="18" charset="0"/>
              </a:rPr>
              <a:t>Norm Leppla</a:t>
            </a:r>
            <a:endParaRPr lang="en-US" dirty="0">
              <a:latin typeface="Cambria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3400" y="4919604"/>
            <a:ext cx="8001000" cy="1404998"/>
            <a:chOff x="685800" y="4919604"/>
            <a:chExt cx="8001000" cy="1404998"/>
          </a:xfrm>
        </p:grpSpPr>
        <p:pic>
          <p:nvPicPr>
            <p:cNvPr id="2064" name="Picture 16" descr="UF_IFA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5800" y="5029200"/>
              <a:ext cx="3511901" cy="1295400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</p:spPr>
        </p:pic>
        <p:pic>
          <p:nvPicPr>
            <p:cNvPr id="206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t="-7326" r="1888" b="5882"/>
            <a:stretch>
              <a:fillRect/>
            </a:stretch>
          </p:blipFill>
          <p:spPr bwMode="auto">
            <a:xfrm>
              <a:off x="5481006" y="4919604"/>
              <a:ext cx="3205794" cy="1404996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</p:spPr>
        </p:pic>
        <p:pic>
          <p:nvPicPr>
            <p:cNvPr id="2065" name="Picture 17" descr="Plant_med_logo_Grey"/>
            <p:cNvPicPr>
              <a:picLocks noChangeAspect="1" noChangeArrowheads="1"/>
            </p:cNvPicPr>
            <p:nvPr/>
          </p:nvPicPr>
          <p:blipFill>
            <a:blip r:embed="rId5" cstate="print">
              <a:lum contrast="-6000"/>
            </a:blip>
            <a:srcRect/>
            <a:stretch>
              <a:fillRect/>
            </a:stretch>
          </p:blipFill>
          <p:spPr bwMode="auto">
            <a:xfrm>
              <a:off x="4191000" y="5029200"/>
              <a:ext cx="1295400" cy="1295402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miter lim="800000"/>
              <a:headEnd/>
              <a:tailEnd/>
            </a:ln>
          </p:spPr>
        </p:pic>
      </p:grp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438400" y="3581400"/>
            <a:ext cx="422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latin typeface="Cambria" pitchFamily="18" charset="0"/>
              </a:rPr>
              <a:t>University of Florida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IPM Education and Training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848600" cy="4530725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Prevent pest outbreaks through habitat manipulation and other cultural practices</a:t>
            </a:r>
          </a:p>
          <a:p>
            <a:r>
              <a:rPr lang="en-US" dirty="0" smtClean="0">
                <a:latin typeface="Cambria" pitchFamily="18" charset="0"/>
              </a:rPr>
              <a:t>Gain experience with pest habitats, e.g., crops or buildings</a:t>
            </a:r>
          </a:p>
          <a:p>
            <a:r>
              <a:rPr lang="en-US" dirty="0" smtClean="0">
                <a:latin typeface="Cambria" pitchFamily="18" charset="0"/>
              </a:rPr>
              <a:t>Know the life cycles of the host plants, pests and beneficial organisms</a:t>
            </a:r>
          </a:p>
          <a:p>
            <a:r>
              <a:rPr lang="en-US" dirty="0">
                <a:latin typeface="Cambria" pitchFamily="18" charset="0"/>
              </a:rPr>
              <a:t>Understand the ecology and adaptability of the organisms</a:t>
            </a: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371599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Cambria" pitchFamily="18" charset="0"/>
                <a:cs typeface="Calibri" pitchFamily="34" charset="0"/>
              </a:rPr>
              <a:t>Pest Prevention and Detection</a:t>
            </a:r>
            <a:endParaRPr lang="en-US" sz="3600" u="sng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IPM Education and Training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74875"/>
            <a:ext cx="8229600" cy="4530725"/>
          </a:xfrm>
        </p:spPr>
        <p:txBody>
          <a:bodyPr/>
          <a:lstStyle/>
          <a:p>
            <a:r>
              <a:rPr lang="en-US" dirty="0">
                <a:latin typeface="Cambria" pitchFamily="18" charset="0"/>
              </a:rPr>
              <a:t>Utilize scouting and other monitoring techniques</a:t>
            </a:r>
          </a:p>
          <a:p>
            <a:r>
              <a:rPr lang="en-US" dirty="0" smtClean="0">
                <a:latin typeface="Cambria" pitchFamily="18" charset="0"/>
              </a:rPr>
              <a:t>Accurately identify </a:t>
            </a:r>
            <a:r>
              <a:rPr lang="en-US" dirty="0">
                <a:latin typeface="Cambria" pitchFamily="18" charset="0"/>
              </a:rPr>
              <a:t>key pest and beneficial organisms</a:t>
            </a:r>
          </a:p>
          <a:p>
            <a:r>
              <a:rPr lang="en-US" dirty="0" smtClean="0">
                <a:latin typeface="Cambria" pitchFamily="18" charset="0"/>
              </a:rPr>
              <a:t>Apply damage, economic and other action thresholds</a:t>
            </a:r>
          </a:p>
          <a:p>
            <a:r>
              <a:rPr lang="en-US" dirty="0" smtClean="0">
                <a:latin typeface="Cambria" pitchFamily="18" charset="0"/>
              </a:rPr>
              <a:t>Design systems of mitigation that minimize environmental impacts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371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Cambria" pitchFamily="18" charset="0"/>
              </a:rPr>
              <a:t>Pest Identification and Management</a:t>
            </a:r>
            <a:endParaRPr lang="en-US" sz="3600" u="sng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66FF33"/>
                </a:solidFill>
                <a:latin typeface="Cambria" pitchFamily="18" charset="0"/>
              </a:rPr>
              <a:t>IPM Education and Training</a:t>
            </a:r>
            <a:r>
              <a:rPr lang="en-US" dirty="0">
                <a:latin typeface="Cambria" pitchFamily="18" charset="0"/>
              </a:rPr>
              <a:t>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001000" cy="44196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Practice </a:t>
            </a:r>
            <a:r>
              <a:rPr lang="en-US" dirty="0">
                <a:latin typeface="Cambria" pitchFamily="18" charset="0"/>
              </a:rPr>
              <a:t>safe and appropriate use of pesticides and other IPM </a:t>
            </a:r>
            <a:r>
              <a:rPr lang="en-US" dirty="0" smtClean="0">
                <a:latin typeface="Cambria" pitchFamily="18" charset="0"/>
              </a:rPr>
              <a:t>tactics</a:t>
            </a:r>
          </a:p>
          <a:p>
            <a:r>
              <a:rPr lang="en-US" dirty="0">
                <a:latin typeface="Cambria" pitchFamily="18" charset="0"/>
              </a:rPr>
              <a:t>Know current laws and regulations pertinent to pest management</a:t>
            </a:r>
          </a:p>
          <a:p>
            <a:r>
              <a:rPr lang="en-US" dirty="0" smtClean="0">
                <a:latin typeface="Cambria" pitchFamily="18" charset="0"/>
              </a:rPr>
              <a:t>Be able to rapidly access pest management information </a:t>
            </a:r>
          </a:p>
          <a:p>
            <a:r>
              <a:rPr lang="en-US" dirty="0" smtClean="0">
                <a:latin typeface="Cambria" pitchFamily="18" charset="0"/>
              </a:rPr>
              <a:t>Be involved in pest management and related organizations</a:t>
            </a:r>
          </a:p>
          <a:p>
            <a:pPr>
              <a:lnSpc>
                <a:spcPct val="80000"/>
              </a:lnSpc>
            </a:pPr>
            <a:endParaRPr lang="en-US" dirty="0" smtClean="0">
              <a:latin typeface="Cambria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Cambria" pitchFamily="18" charset="0"/>
              </a:rPr>
              <a:t>General Knowledge and Professionalism</a:t>
            </a:r>
            <a:endParaRPr lang="en-US" sz="3600" u="sng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533400"/>
            <a:ext cx="34290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Stone Sans ITC TT-Bold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" pitchFamily="18" charset="0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066800" y="220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381000" y="609600"/>
            <a:ext cx="762000" cy="5105400"/>
          </a:xfrm>
          <a:prstGeom prst="downArrow">
            <a:avLst>
              <a:gd name="adj1" fmla="val 50000"/>
              <a:gd name="adj2" fmla="val 16750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524000" y="990600"/>
            <a:ext cx="3352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3363" indent="-233363" eaLnBrk="0" hangingPunct="0">
              <a:spcBef>
                <a:spcPct val="50000"/>
              </a:spcBef>
              <a:buClr>
                <a:srgbClr val="FF0000"/>
              </a:buClr>
              <a:buSzPct val="1350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REDUCE RISK…..</a:t>
            </a:r>
          </a:p>
          <a:p>
            <a:pPr marL="233363" indent="-233363" eaLnBrk="0" hangingPunct="0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outbreaks &amp;   disease epidemics </a:t>
            </a:r>
          </a:p>
          <a:p>
            <a:pPr marL="233363" indent="-233363" eaLnBrk="0" hangingPunct="0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Environmental contamination</a:t>
            </a:r>
          </a:p>
          <a:p>
            <a:pPr marL="233363" indent="-233363" eaLnBrk="0" hangingPunct="0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Human health hazards</a:t>
            </a:r>
          </a:p>
          <a:p>
            <a:pPr marL="233363" indent="-233363">
              <a:spcBef>
                <a:spcPct val="50000"/>
              </a:spcBef>
              <a:buClr>
                <a:srgbClr val="FF0000"/>
              </a:buClr>
              <a:buSzPct val="135000"/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Pest mgmt.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costs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886200" y="381000"/>
            <a:ext cx="46482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3600">
              <a:latin typeface="Stone Sans OS ITC TT-Bold" charset="0"/>
            </a:endParaRP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0"/>
            <a:ext cx="4724400" cy="1143000"/>
          </a:xfrm>
        </p:spPr>
        <p:txBody>
          <a:bodyPr/>
          <a:lstStyle/>
          <a:p>
            <a:r>
              <a:rPr lang="en-US" b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IPM System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096000" y="990600"/>
            <a:ext cx="2819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Tahoma" charset="0"/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INCREASE…</a:t>
            </a:r>
          </a:p>
          <a:p>
            <a:pPr lvl="1" eaLnBrk="0" hangingPunct="0">
              <a:spcBef>
                <a:spcPct val="50000"/>
              </a:spcBef>
              <a:buClr>
                <a:srgbClr val="FF0000"/>
              </a:buClr>
              <a:buFont typeface="Tahoma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Reliability </a:t>
            </a:r>
          </a:p>
          <a:p>
            <a:pPr lvl="1" eaLnBrk="0" hangingPunct="0">
              <a:spcBef>
                <a:spcPct val="50000"/>
              </a:spcBef>
              <a:buClr>
                <a:srgbClr val="FF0000"/>
              </a:buClr>
              <a:buFont typeface="Tahoma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Sustainability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2667000" y="2133600"/>
            <a:ext cx="5715000" cy="41148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FF00"/>
              </a:solidFill>
            </a:endParaRPr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>
            <a:off x="3886200" y="2133600"/>
            <a:ext cx="3276600" cy="2362200"/>
          </a:xfrm>
          <a:prstGeom prst="triangle">
            <a:avLst>
              <a:gd name="adj" fmla="val 50000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4800600" y="2133600"/>
            <a:ext cx="1447800" cy="10668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876800" y="4953000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Cultural Methods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572000" y="35052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Biological Control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105400" y="26670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Chem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4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/>
      <p:bldP spid="174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IPM Capabilities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>
                <a:latin typeface="Cambria" pitchFamily="18" charset="0"/>
              </a:rPr>
              <a:t>Education &amp; experience</a:t>
            </a:r>
            <a:r>
              <a:rPr lang="en-US" dirty="0">
                <a:latin typeface="Cambria" pitchFamily="18" charset="0"/>
              </a:rPr>
              <a:t>.  An </a:t>
            </a:r>
            <a:r>
              <a:rPr lang="en-US" dirty="0" smtClean="0">
                <a:solidFill>
                  <a:srgbClr val="00FF00"/>
                </a:solidFill>
                <a:latin typeface="Cambria" pitchFamily="18" charset="0"/>
              </a:rPr>
              <a:t>inter-disciplinary </a:t>
            </a:r>
            <a:r>
              <a:rPr lang="en-US" dirty="0">
                <a:solidFill>
                  <a:srgbClr val="00FF00"/>
                </a:solidFill>
                <a:latin typeface="Cambria" pitchFamily="18" charset="0"/>
              </a:rPr>
              <a:t>education </a:t>
            </a:r>
            <a:r>
              <a:rPr lang="en-US" dirty="0">
                <a:latin typeface="Cambria" pitchFamily="18" charset="0"/>
              </a:rPr>
              <a:t>in the traditional scientific disciplines plus hands-on, </a:t>
            </a:r>
            <a:r>
              <a:rPr lang="en-US" dirty="0">
                <a:solidFill>
                  <a:srgbClr val="00FF00"/>
                </a:solidFill>
                <a:latin typeface="Cambria" pitchFamily="18" charset="0"/>
              </a:rPr>
              <a:t>practical experience </a:t>
            </a:r>
            <a:r>
              <a:rPr lang="en-US" dirty="0" smtClean="0">
                <a:latin typeface="Cambria" pitchFamily="18" charset="0"/>
              </a:rPr>
              <a:t>is essential.</a:t>
            </a:r>
          </a:p>
          <a:p>
            <a:pPr>
              <a:lnSpc>
                <a:spcPct val="90000"/>
              </a:lnSpc>
            </a:pPr>
            <a:endParaRPr lang="en-US" dirty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u="sng" dirty="0">
                <a:latin typeface="Cambria" pitchFamily="18" charset="0"/>
              </a:rPr>
              <a:t>Synthesis &amp; integration</a:t>
            </a:r>
            <a:r>
              <a:rPr lang="en-US" dirty="0">
                <a:latin typeface="Cambria" pitchFamily="18" charset="0"/>
              </a:rPr>
              <a:t>.  Education and training prepare pest managers to </a:t>
            </a:r>
            <a:r>
              <a:rPr lang="en-US" dirty="0">
                <a:solidFill>
                  <a:srgbClr val="00FF00"/>
                </a:solidFill>
                <a:latin typeface="Cambria" pitchFamily="18" charset="0"/>
              </a:rPr>
              <a:t>synthesize knowledge </a:t>
            </a:r>
            <a:r>
              <a:rPr lang="en-US" dirty="0">
                <a:latin typeface="Cambria" pitchFamily="18" charset="0"/>
              </a:rPr>
              <a:t>from across disciplines </a:t>
            </a:r>
            <a:r>
              <a:rPr lang="en-US" dirty="0" smtClean="0">
                <a:latin typeface="Cambria" pitchFamily="18" charset="0"/>
              </a:rPr>
              <a:t>and </a:t>
            </a:r>
            <a:r>
              <a:rPr lang="en-US" dirty="0" smtClean="0">
                <a:solidFill>
                  <a:srgbClr val="00FF00"/>
                </a:solidFill>
                <a:latin typeface="Cambria" pitchFamily="18" charset="0"/>
              </a:rPr>
              <a:t>integrate pest management </a:t>
            </a:r>
            <a:r>
              <a:rPr lang="en-US" dirty="0" smtClean="0">
                <a:latin typeface="Cambria" pitchFamily="18" charset="0"/>
              </a:rPr>
              <a:t>within entire </a:t>
            </a:r>
            <a:r>
              <a:rPr lang="en-US" dirty="0">
                <a:latin typeface="Cambria" pitchFamily="18" charset="0"/>
              </a:rPr>
              <a:t>production </a:t>
            </a:r>
            <a:r>
              <a:rPr lang="en-US" dirty="0" smtClean="0">
                <a:latin typeface="Cambria" pitchFamily="18" charset="0"/>
              </a:rPr>
              <a:t>systems.</a:t>
            </a:r>
            <a:endParaRPr lang="en-US" u="sng" dirty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u="sng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IPM Capabilities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 smtClean="0">
                <a:latin typeface="Cambria" pitchFamily="18" charset="0"/>
              </a:rPr>
              <a:t>Problem solving &amp; critical thinking</a:t>
            </a:r>
            <a:r>
              <a:rPr lang="en-US" dirty="0" smtClean="0">
                <a:latin typeface="Cambria" pitchFamily="18" charset="0"/>
              </a:rPr>
              <a:t>.  Experience is gained in accurately </a:t>
            </a:r>
            <a:r>
              <a:rPr lang="en-US" dirty="0" smtClean="0">
                <a:solidFill>
                  <a:srgbClr val="00FF00"/>
                </a:solidFill>
                <a:latin typeface="Cambria" pitchFamily="18" charset="0"/>
              </a:rPr>
              <a:t>diagnosing and rapidly solving </a:t>
            </a:r>
            <a:r>
              <a:rPr lang="en-US" dirty="0" smtClean="0">
                <a:latin typeface="Cambria" pitchFamily="18" charset="0"/>
              </a:rPr>
              <a:t>plant health problems while minimizing environmental impacts and economic losses.</a:t>
            </a:r>
          </a:p>
          <a:p>
            <a:pPr>
              <a:lnSpc>
                <a:spcPct val="90000"/>
              </a:lnSpc>
            </a:pPr>
            <a:endParaRPr lang="en-US" u="sng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u="sng" dirty="0" smtClean="0">
                <a:latin typeface="Cambria" pitchFamily="18" charset="0"/>
              </a:rPr>
              <a:t>Speaking &amp; writing effectively</a:t>
            </a:r>
            <a:r>
              <a:rPr lang="en-US" dirty="0" smtClean="0">
                <a:latin typeface="Cambria" pitchFamily="18" charset="0"/>
              </a:rPr>
              <a:t>. Superior </a:t>
            </a:r>
            <a:r>
              <a:rPr lang="en-US" dirty="0" smtClean="0">
                <a:solidFill>
                  <a:srgbClr val="00FF00"/>
                </a:solidFill>
                <a:latin typeface="Cambria" pitchFamily="18" charset="0"/>
              </a:rPr>
              <a:t>communication skills</a:t>
            </a:r>
            <a:r>
              <a:rPr lang="en-US" dirty="0" smtClean="0">
                <a:latin typeface="Cambria" pitchFamily="18" charset="0"/>
              </a:rPr>
              <a:t>, both written and verbal, are required to effectively communicate IPM principles and practices.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 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solidFill>
                  <a:srgbClr val="66FF33"/>
                </a:solidFill>
                <a:latin typeface="Cambria" pitchFamily="18" charset="0"/>
              </a:rPr>
              <a:t>Education and Training Required of IPM Practitioners </a:t>
            </a:r>
            <a:r>
              <a:rPr lang="en-US" sz="4000" b="1" dirty="0" smtClean="0">
                <a:solidFill>
                  <a:srgbClr val="99FF66"/>
                </a:solidFill>
                <a:latin typeface="Arial" charset="0"/>
              </a:rPr>
              <a:t/>
            </a:r>
            <a:br>
              <a:rPr lang="en-US" sz="4000" b="1" dirty="0" smtClean="0">
                <a:solidFill>
                  <a:srgbClr val="99FF66"/>
                </a:solidFill>
                <a:latin typeface="Arial" charset="0"/>
              </a:rPr>
            </a:br>
            <a:endParaRPr lang="en-US" sz="4000" dirty="0" smtClean="0">
              <a:solidFill>
                <a:srgbClr val="99FF66"/>
              </a:solidFill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600" y="2590800"/>
            <a:ext cx="8686800" cy="3276600"/>
            <a:chOff x="144" y="1776"/>
            <a:chExt cx="5472" cy="2064"/>
          </a:xfrm>
        </p:grpSpPr>
        <p:sp>
          <p:nvSpPr>
            <p:cNvPr id="32772" name="Oval 6"/>
            <p:cNvSpPr>
              <a:spLocks noChangeArrowheads="1"/>
            </p:cNvSpPr>
            <p:nvPr/>
          </p:nvSpPr>
          <p:spPr bwMode="auto">
            <a:xfrm>
              <a:off x="144" y="1776"/>
              <a:ext cx="5472" cy="2064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277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2160"/>
              <a:ext cx="3888" cy="1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4" name="Text Box 8"/>
            <p:cNvSpPr txBox="1">
              <a:spLocks noChangeArrowheads="1"/>
            </p:cNvSpPr>
            <p:nvPr/>
          </p:nvSpPr>
          <p:spPr bwMode="auto">
            <a:xfrm>
              <a:off x="1872" y="3216"/>
              <a:ext cx="31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http://ipm.ifas.ufl.edu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2768</TotalTime>
  <Words>277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Beam</vt:lpstr>
      <vt:lpstr>Education and Training Required of IPM Practitioners</vt:lpstr>
      <vt:lpstr>IPM Education and Training </vt:lpstr>
      <vt:lpstr>IPM Education and Training </vt:lpstr>
      <vt:lpstr>IPM Education and Training </vt:lpstr>
      <vt:lpstr>IPM System</vt:lpstr>
      <vt:lpstr>IPM Capabilities</vt:lpstr>
      <vt:lpstr>IPM Capabilities </vt:lpstr>
      <vt:lpstr>  Education and Training Required of IPM Practitioners  </vt:lpstr>
    </vt:vector>
  </TitlesOfParts>
  <Company>UF Institute of Food and Agricultural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the Next Generation for IPM Roles in Industry</dc:title>
  <dc:creator>Norm Leppla</dc:creator>
  <cp:lastModifiedBy>Windows User</cp:lastModifiedBy>
  <cp:revision>182</cp:revision>
  <dcterms:created xsi:type="dcterms:W3CDTF">2007-06-26T19:41:39Z</dcterms:created>
  <dcterms:modified xsi:type="dcterms:W3CDTF">2013-10-18T01:23:06Z</dcterms:modified>
</cp:coreProperties>
</file>