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356" r:id="rId2"/>
    <p:sldId id="374" r:id="rId3"/>
    <p:sldId id="357" r:id="rId4"/>
    <p:sldId id="379" r:id="rId5"/>
    <p:sldId id="380" r:id="rId6"/>
    <p:sldId id="382" r:id="rId7"/>
    <p:sldId id="383" r:id="rId8"/>
    <p:sldId id="381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68" r:id="rId17"/>
    <p:sldId id="370" r:id="rId18"/>
    <p:sldId id="372" r:id="rId19"/>
    <p:sldId id="367" r:id="rId20"/>
    <p:sldId id="364" r:id="rId21"/>
    <p:sldId id="377" r:id="rId22"/>
    <p:sldId id="376" r:id="rId23"/>
    <p:sldId id="378" r:id="rId24"/>
    <p:sldId id="3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70" d="100"/>
          <a:sy n="70" d="100"/>
        </p:scale>
        <p:origin x="-271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4219-2208-47D5-B49E-D82CF5CBD1CF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D6A4-241B-49FB-848D-F691CB54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766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C7389C-C021-4BD5-A735-4F234108D70A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658789-72B6-4550-A84A-9C295C7EE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farms.ifas.ufl.ed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010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Hands-on IPM Training Through</a:t>
            </a:r>
            <a:br>
              <a:rPr lang="en-US" sz="2800" b="1" dirty="0" smtClean="0"/>
            </a:br>
            <a:r>
              <a:rPr lang="en-US" sz="2800" b="1" dirty="0" smtClean="0"/>
              <a:t> University of Florida </a:t>
            </a:r>
            <a:br>
              <a:rPr lang="en-US" sz="2800" b="1" dirty="0" smtClean="0"/>
            </a:br>
            <a:r>
              <a:rPr lang="en-US" sz="2800" b="1" dirty="0" smtClean="0"/>
              <a:t>Living Extension IPM Field Laboratory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91200"/>
            <a:ext cx="7543800" cy="6858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9600" dirty="0" smtClean="0"/>
              <a:t>Bob </a:t>
            </a:r>
            <a:r>
              <a:rPr lang="en-US" sz="9600" dirty="0" err="1" smtClean="0"/>
              <a:t>Hochmuth</a:t>
            </a:r>
            <a:r>
              <a:rPr lang="en-US" sz="9600" dirty="0" smtClean="0"/>
              <a:t>, Multi-County Extension Agent</a:t>
            </a:r>
          </a:p>
          <a:p>
            <a:pPr algn="ctr"/>
            <a:r>
              <a:rPr lang="en-US" sz="9600" dirty="0" smtClean="0"/>
              <a:t>Suwannee Valley Agricultural Extension Center</a:t>
            </a:r>
            <a:endParaRPr lang="en-US" sz="9600" dirty="0"/>
          </a:p>
        </p:txBody>
      </p:sp>
      <p:pic>
        <p:nvPicPr>
          <p:cNvPr id="4" name="Picture 3" descr="DSC00429 (2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4600" y="1752600"/>
            <a:ext cx="4810158" cy="40246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624" y="307424"/>
            <a:ext cx="4800601" cy="4490553"/>
          </a:xfrm>
          <a:prstGeom prst="rect">
            <a:avLst/>
          </a:prstGeom>
        </p:spPr>
      </p:pic>
      <p:pic>
        <p:nvPicPr>
          <p:cNvPr id="3" name="Picture 2" descr="DSC0099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391931" y="2161269"/>
            <a:ext cx="5123603" cy="400146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0" y="274320"/>
            <a:ext cx="3980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Bluebird Boxes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021134"/>
            <a:ext cx="8770579" cy="58368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/>
          <a:lstStyle/>
          <a:p>
            <a:pPr algn="ctr"/>
            <a:r>
              <a:rPr lang="en-US" b="1" dirty="0" smtClean="0"/>
              <a:t>Predator (Bee) Boxes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228600"/>
            <a:ext cx="3200400" cy="5341264"/>
          </a:xfrm>
          <a:prstGeom prst="rect">
            <a:avLst/>
          </a:prstGeom>
        </p:spPr>
      </p:pic>
      <p:pic>
        <p:nvPicPr>
          <p:cNvPr id="3" name="Picture 2" descr="DSC0099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3800" y="2438400"/>
            <a:ext cx="5095998" cy="40680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274320"/>
            <a:ext cx="5352288" cy="1143000"/>
          </a:xfrm>
        </p:spPr>
        <p:txBody>
          <a:bodyPr/>
          <a:lstStyle/>
          <a:p>
            <a:pPr algn="ctr"/>
            <a:r>
              <a:rPr lang="en-US" b="1" dirty="0" smtClean="0"/>
              <a:t>Bat Houses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838200"/>
            <a:ext cx="8686800" cy="57811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Monitoring and Scouting Fields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143000"/>
            <a:ext cx="9144000" cy="54417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Attracting Beneficial Insects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0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762000"/>
            <a:ext cx="9144000" cy="6248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705088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Trapping Insect Pests in Fruit Orchards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6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0" y="1371600"/>
            <a:ext cx="7924800" cy="52739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Vegetable Crop IPM –</a:t>
            </a:r>
            <a:br>
              <a:rPr lang="en-US" sz="3600" b="1" dirty="0" smtClean="0"/>
            </a:br>
            <a:r>
              <a:rPr lang="en-US" sz="3600" b="1" dirty="0" smtClean="0"/>
              <a:t> Sunflowers as a Trap Crop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f footed bug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914400"/>
            <a:ext cx="8610600" cy="573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Leaf-footed Stink Bug on ‘Giganteus’ Sunflower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illing sunhemp-tillage radis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838200"/>
            <a:ext cx="8153400" cy="6019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Conservation Practices and Cover Crops </a:t>
            </a:r>
            <a:br>
              <a:rPr lang="en-US" sz="3200" b="1" dirty="0" smtClean="0"/>
            </a:br>
            <a:r>
              <a:rPr lang="en-US" sz="3200" b="1" dirty="0" smtClean="0"/>
              <a:t>for Agronomic Crops</a:t>
            </a:r>
            <a:endParaRPr 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1600" y="1219200"/>
            <a:ext cx="7315200" cy="54864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9808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Pest Exclusion Practices for</a:t>
            </a:r>
            <a:br>
              <a:rPr lang="en-US" sz="3200" b="1" dirty="0" smtClean="0"/>
            </a:br>
            <a:r>
              <a:rPr lang="en-US" sz="3200" b="1" dirty="0" smtClean="0"/>
              <a:t>Protected Agriculture</a:t>
            </a:r>
            <a:endParaRPr 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Project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>
            <a:normAutofit lnSpcReduction="10000"/>
          </a:bodyPr>
          <a:lstStyle/>
          <a:p>
            <a:pPr marL="596646" indent="-51435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1)Create a field laboratory by transforming an existing farm into a model that can be used to teach IPM principles and techniques beyond the classroom.</a:t>
            </a:r>
          </a:p>
          <a:p>
            <a:pPr marL="596646" indent="-51435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2) Teach clientele whole farm IPM approaches.</a:t>
            </a:r>
          </a:p>
          <a:p>
            <a:pPr marL="596646" indent="-51435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3) Build a sustainable IPM education infrastructure at this location and develop networking capacity for audiences with similar IPM interests.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 Living Extension IPM Lab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Programs- Spring, 2012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3999"/>
            <a:ext cx="83820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Greenhouse Hydroponics (IPM session)      March 12-13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Greenhouse Hydroponics (IPM session)      March 16-17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Master Gardener Greenhouse IPM             March 23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Fruit Orchard IPM Workshop	                     April 18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NRCS Field Staff  IPM Training                     April 30- May 1 Extension Agent Farmscaping Training          May 14-15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Small Farmer Vegetable IPM Workshop        May 23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Master Gardener Field IPM Workshop        May 30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4-H and Youth IPM Day Camps                   June 19-21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303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Statewide Venues for IPM Outreach at</a:t>
            </a:r>
            <a:br>
              <a:rPr lang="en-US" sz="2800" b="1" dirty="0" smtClean="0"/>
            </a:br>
            <a:r>
              <a:rPr lang="en-US" sz="2800" b="1" dirty="0" smtClean="0"/>
              <a:t>Statewide Conference’s Greenhouse, Organic, and Horticulture Tracks</a:t>
            </a:r>
            <a:endParaRPr lang="en-US" sz="2800" b="1" dirty="0"/>
          </a:p>
        </p:txBody>
      </p:sp>
      <p:pic>
        <p:nvPicPr>
          <p:cNvPr id="4" name="Content Placeholder 3" descr="Conference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7300" y="3886200"/>
            <a:ext cx="5314950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1905000"/>
            <a:ext cx="5867400" cy="1689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July 27-29, 2012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Florida Small Farms Website: </a:t>
            </a:r>
            <a:r>
              <a:rPr lang="en-US" sz="2400" b="1" dirty="0" smtClean="0">
                <a:hlinkClick r:id="rId3"/>
              </a:rPr>
              <a:t>http://smallfarms.ifas.ufl.edu</a:t>
            </a:r>
            <a:endParaRPr lang="en-US" sz="2400" b="1" dirty="0" smtClean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Meeting the</a:t>
            </a:r>
            <a:br>
              <a:rPr lang="en-US" sz="3600" b="1" dirty="0" smtClean="0"/>
            </a:br>
            <a:r>
              <a:rPr lang="en-US" sz="3600" b="1" dirty="0" smtClean="0"/>
              <a:t>Challenges in Implementation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Choosing workshop topics to target specific audiences</a:t>
            </a:r>
          </a:p>
          <a:p>
            <a:r>
              <a:rPr lang="en-US" dirty="0" smtClean="0"/>
              <a:t> Designing the farm site to facilitate specialized IPM workshops</a:t>
            </a:r>
          </a:p>
          <a:p>
            <a:r>
              <a:rPr lang="en-US" dirty="0" smtClean="0"/>
              <a:t> Forming the team to design and establish training areas and provide training</a:t>
            </a:r>
          </a:p>
          <a:p>
            <a:r>
              <a:rPr lang="en-US" dirty="0" smtClean="0"/>
              <a:t>Getting commitment and support from all staff at facility</a:t>
            </a:r>
          </a:p>
          <a:p>
            <a:r>
              <a:rPr lang="en-US" dirty="0" smtClean="0"/>
              <a:t>Obtaining financial support to sustain the program</a:t>
            </a:r>
          </a:p>
          <a:p>
            <a:r>
              <a:rPr lang="en-US" dirty="0" smtClean="0"/>
              <a:t>Making IPM meaningful to farmers and landowners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Potential Future Funding</a:t>
            </a:r>
            <a:br>
              <a:rPr lang="en-US" sz="3600" b="1" dirty="0" smtClean="0"/>
            </a:br>
            <a:r>
              <a:rPr lang="en-US" sz="3600" b="1" dirty="0" smtClean="0"/>
              <a:t> and Support Partners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8153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USDA, NIFA</a:t>
            </a:r>
          </a:p>
          <a:p>
            <a:r>
              <a:rPr lang="en-US" dirty="0" smtClean="0"/>
              <a:t>Extension IPM</a:t>
            </a:r>
          </a:p>
          <a:p>
            <a:r>
              <a:rPr lang="en-US" dirty="0" smtClean="0"/>
              <a:t>UF, IFAS faculty, staff and students</a:t>
            </a:r>
          </a:p>
          <a:p>
            <a:r>
              <a:rPr lang="en-US" dirty="0" smtClean="0"/>
              <a:t>USDA, Natural Resources Conservation Service</a:t>
            </a:r>
          </a:p>
          <a:p>
            <a:r>
              <a:rPr lang="en-US" dirty="0" smtClean="0"/>
              <a:t>Florida Dept of Ag and Consumer Services</a:t>
            </a:r>
          </a:p>
          <a:p>
            <a:r>
              <a:rPr lang="en-US" dirty="0" smtClean="0"/>
              <a:t>EPA and FL Dept of Environmental Protection</a:t>
            </a:r>
          </a:p>
          <a:p>
            <a:r>
              <a:rPr lang="en-US" dirty="0" smtClean="0"/>
              <a:t>Farm Bureau</a:t>
            </a:r>
          </a:p>
          <a:p>
            <a:r>
              <a:rPr lang="en-US" dirty="0" smtClean="0"/>
              <a:t>USDA, Beginning Farmer and Rancher, SARE, etc.</a:t>
            </a:r>
          </a:p>
          <a:p>
            <a:r>
              <a:rPr lang="en-US" dirty="0" smtClean="0"/>
              <a:t>Others????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f footed bug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914400"/>
            <a:ext cx="8610600" cy="573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Leaf-footed Stink Bug on ‘Giganteus’ Sunflower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M Ma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PM Logo - Publish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5791200" cy="1930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IPM Project Focus Teams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191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Farmscaping (whole farm approach) </a:t>
            </a:r>
          </a:p>
          <a:p>
            <a:r>
              <a:rPr lang="en-US" sz="3600" dirty="0" smtClean="0"/>
              <a:t>Fruit Orchard</a:t>
            </a:r>
          </a:p>
          <a:p>
            <a:r>
              <a:rPr lang="en-US" sz="3600" dirty="0" smtClean="0"/>
              <a:t>Vegetable Crops</a:t>
            </a:r>
          </a:p>
          <a:p>
            <a:r>
              <a:rPr lang="en-US" sz="3600" dirty="0" smtClean="0"/>
              <a:t>Agronomic Crops</a:t>
            </a:r>
          </a:p>
          <a:p>
            <a:r>
              <a:rPr lang="en-US" sz="3600" dirty="0" smtClean="0"/>
              <a:t>Protected Ag and Greenhouses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9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772620"/>
            <a:ext cx="9144000" cy="60853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Creating Habitat for Wildlife &amp; Beneficials</a:t>
            </a:r>
            <a:endParaRPr 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19200"/>
            <a:ext cx="9144000" cy="5185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Banker Plants in a Farmscaping System 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99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1357455"/>
            <a:ext cx="7543800" cy="53077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Naturally Established vs. Planted</a:t>
            </a:r>
            <a:br>
              <a:rPr lang="en-US" sz="3600" b="1" dirty="0" smtClean="0"/>
            </a:br>
            <a:r>
              <a:rPr lang="en-US" sz="3600" b="1" dirty="0" smtClean="0"/>
              <a:t> Fence Lines and Hedge Rows  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7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5401" y="838200"/>
            <a:ext cx="6324600" cy="59508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Naturalizing Existing Fence Lines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4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990600"/>
            <a:ext cx="8801100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781288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Brush Piles for Wildlife Habitat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362</TotalTime>
  <Words>290</Words>
  <Application>Microsoft Office PowerPoint</Application>
  <PresentationFormat>On-screen Show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 Hands-on IPM Training Through  University of Florida  Living Extension IPM Field Laboratory</vt:lpstr>
      <vt:lpstr>Project Objectives</vt:lpstr>
      <vt:lpstr>Slide 3</vt:lpstr>
      <vt:lpstr>IPM Project Focus Teams</vt:lpstr>
      <vt:lpstr>Creating Habitat for Wildlife &amp; Beneficials</vt:lpstr>
      <vt:lpstr>Banker Plants in a Farmscaping System </vt:lpstr>
      <vt:lpstr>Naturally Established vs. Planted  Fence Lines and Hedge Rows  </vt:lpstr>
      <vt:lpstr>Naturalizing Existing Fence Lines</vt:lpstr>
      <vt:lpstr> Brush Piles for Wildlife Habitat</vt:lpstr>
      <vt:lpstr>Bluebird Boxes</vt:lpstr>
      <vt:lpstr>Predator (Bee) Boxes</vt:lpstr>
      <vt:lpstr>Bat Houses</vt:lpstr>
      <vt:lpstr>Monitoring and Scouting Fields</vt:lpstr>
      <vt:lpstr>Attracting Beneficial Insects</vt:lpstr>
      <vt:lpstr>Trapping Insect Pests in Fruit Orchards</vt:lpstr>
      <vt:lpstr>Vegetable Crop IPM –  Sunflowers as a Trap Crop</vt:lpstr>
      <vt:lpstr>Leaf-footed Stink Bug on ‘Giganteus’ Sunflower</vt:lpstr>
      <vt:lpstr>Conservation Practices and Cover Crops  for Agronomic Crops</vt:lpstr>
      <vt:lpstr>Pest Exclusion Practices for Protected Agriculture</vt:lpstr>
      <vt:lpstr> Living Extension IPM Lab  Programs- Spring, 2012</vt:lpstr>
      <vt:lpstr>Statewide Venues for IPM Outreach at Statewide Conference’s Greenhouse, Organic, and Horticulture Tracks</vt:lpstr>
      <vt:lpstr>Meeting the Challenges in Implementation</vt:lpstr>
      <vt:lpstr>Potential Future Funding  and Support Partners</vt:lpstr>
      <vt:lpstr>Leaf-footed Stink Bug on ‘Giganteus’ Sunflower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lvonborstel</dc:creator>
  <cp:lastModifiedBy>Windows User</cp:lastModifiedBy>
  <cp:revision>44</cp:revision>
  <dcterms:created xsi:type="dcterms:W3CDTF">2012-02-03T13:48:50Z</dcterms:created>
  <dcterms:modified xsi:type="dcterms:W3CDTF">2013-10-20T23:28:18Z</dcterms:modified>
</cp:coreProperties>
</file>