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91" r:id="rId3"/>
    <p:sldId id="292" r:id="rId4"/>
    <p:sldId id="293" r:id="rId5"/>
    <p:sldId id="295" r:id="rId6"/>
    <p:sldId id="294" r:id="rId7"/>
    <p:sldId id="263" r:id="rId8"/>
    <p:sldId id="296" r:id="rId9"/>
    <p:sldId id="297" r:id="rId10"/>
    <p:sldId id="299" r:id="rId11"/>
    <p:sldId id="298" r:id="rId12"/>
    <p:sldId id="300" r:id="rId13"/>
    <p:sldId id="301" r:id="rId14"/>
    <p:sldId id="302" r:id="rId15"/>
    <p:sldId id="303" r:id="rId16"/>
    <p:sldId id="304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38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EA2D-0B60-4103-ACD4-C1D6814516C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5644-0D0E-4A73-BFDB-C933D26DA4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EA2D-0B60-4103-ACD4-C1D6814516C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5644-0D0E-4A73-BFDB-C933D26DA4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EA2D-0B60-4103-ACD4-C1D6814516C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5644-0D0E-4A73-BFDB-C933D26DA4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EA2D-0B60-4103-ACD4-C1D6814516C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5644-0D0E-4A73-BFDB-C933D26DA4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EA2D-0B60-4103-ACD4-C1D6814516C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5644-0D0E-4A73-BFDB-C933D26DA4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EA2D-0B60-4103-ACD4-C1D6814516C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5644-0D0E-4A73-BFDB-C933D26DA4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EA2D-0B60-4103-ACD4-C1D6814516C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5644-0D0E-4A73-BFDB-C933D26DA4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EA2D-0B60-4103-ACD4-C1D6814516C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5644-0D0E-4A73-BFDB-C933D26DA4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EA2D-0B60-4103-ACD4-C1D6814516C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5644-0D0E-4A73-BFDB-C933D26DA4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EA2D-0B60-4103-ACD4-C1D6814516C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5644-0D0E-4A73-BFDB-C933D26DA4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EA2D-0B60-4103-ACD4-C1D6814516C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5644-0D0E-4A73-BFDB-C933D26DA4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5EA2D-0B60-4103-ACD4-C1D6814516CA}" type="datetimeFigureOut">
              <a:rPr lang="en-US" smtClean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85644-0D0E-4A73-BFDB-C933D26DA4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325562"/>
          </a:xfrm>
        </p:spPr>
        <p:txBody>
          <a:bodyPr>
            <a:normAutofit/>
          </a:bodyPr>
          <a:lstStyle/>
          <a:p>
            <a:r>
              <a:rPr lang="en-US" dirty="0" smtClean="0"/>
              <a:t>American Society of Agronomy </a:t>
            </a:r>
            <a:r>
              <a:rPr lang="en-US" sz="3600" dirty="0" smtClean="0"/>
              <a:t>International Certified Crop Adviser Program</a:t>
            </a:r>
            <a:endParaRPr lang="en-US" sz="3600" dirty="0"/>
          </a:p>
        </p:txBody>
      </p:sp>
      <p:pic>
        <p:nvPicPr>
          <p:cNvPr id="13" name="Content Placeholder 12" descr="ASA_Type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04900" y="2339181"/>
            <a:ext cx="2743200" cy="3048000"/>
          </a:xfrm>
        </p:spPr>
      </p:pic>
      <p:pic>
        <p:nvPicPr>
          <p:cNvPr id="11" name="Content Placeholder 10" descr="CCA log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00056" y="1922159"/>
            <a:ext cx="2734887" cy="3882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 Continuing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https://www.certifiedcropadviser.org/continuing-education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 – IPM -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5000" dirty="0" smtClean="0"/>
              <a:t>a. Pesticide modes of action and pesticide interactions</a:t>
            </a:r>
          </a:p>
          <a:p>
            <a:pPr>
              <a:buNone/>
            </a:pPr>
            <a:r>
              <a:rPr lang="en-US" sz="5000" dirty="0" smtClean="0"/>
              <a:t>b. Proper use of crop protection products and label updates</a:t>
            </a:r>
          </a:p>
          <a:p>
            <a:pPr>
              <a:buNone/>
            </a:pPr>
            <a:r>
              <a:rPr lang="en-US" sz="5000" dirty="0" smtClean="0"/>
              <a:t>c. Emerging technologies for pest identification, survey, and damage estimates</a:t>
            </a:r>
          </a:p>
          <a:p>
            <a:pPr>
              <a:buNone/>
            </a:pPr>
            <a:r>
              <a:rPr lang="en-US" sz="5000" dirty="0" smtClean="0"/>
              <a:t>d. Novel pest control agents and strategies</a:t>
            </a:r>
          </a:p>
          <a:p>
            <a:pPr>
              <a:buNone/>
            </a:pPr>
            <a:r>
              <a:rPr lang="en-US" sz="5000" dirty="0" smtClean="0"/>
              <a:t>e. Evaluating the reliability of pest management information sources, decision making tools, and internet resources</a:t>
            </a:r>
          </a:p>
          <a:p>
            <a:pPr>
              <a:buNone/>
            </a:pPr>
            <a:r>
              <a:rPr lang="en-US" sz="5000" dirty="0" smtClean="0"/>
              <a:t>f. Using crop, pesticide, and environmental information to make pest management recommendations</a:t>
            </a:r>
          </a:p>
          <a:p>
            <a:pPr>
              <a:buNone/>
            </a:pPr>
            <a:r>
              <a:rPr lang="en-US" sz="5000" dirty="0" smtClean="0"/>
              <a:t>g. Biology of pests</a:t>
            </a:r>
          </a:p>
          <a:p>
            <a:pPr>
              <a:buNone/>
            </a:pPr>
            <a:r>
              <a:rPr lang="en-US" sz="5000" dirty="0" smtClean="0"/>
              <a:t>h. Economics of pest control strategies</a:t>
            </a:r>
          </a:p>
          <a:p>
            <a:pPr>
              <a:buNone/>
            </a:pPr>
            <a:r>
              <a:rPr lang="en-US" sz="5000" dirty="0" smtClean="0"/>
              <a:t>i. Managing pest resistance</a:t>
            </a:r>
          </a:p>
          <a:p>
            <a:pPr>
              <a:buNone/>
            </a:pPr>
            <a:r>
              <a:rPr lang="en-US" sz="5000" dirty="0" smtClean="0"/>
              <a:t>j. Management of new and emerging pests or changes in pest biology</a:t>
            </a:r>
          </a:p>
          <a:p>
            <a:pPr>
              <a:buNone/>
            </a:pPr>
            <a:r>
              <a:rPr lang="en-US" sz="5000" dirty="0" smtClean="0"/>
              <a:t>k. Trap crops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IPM - decision making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a. Applying research and principles of modeling and forecasting to pest management</a:t>
            </a:r>
          </a:p>
          <a:p>
            <a:pPr>
              <a:buNone/>
            </a:pPr>
            <a:r>
              <a:rPr lang="en-US" dirty="0" smtClean="0"/>
              <a:t>b. Understanding, conducting and interpreting results of experimental trails</a:t>
            </a:r>
          </a:p>
          <a:p>
            <a:pPr>
              <a:buNone/>
            </a:pPr>
            <a:r>
              <a:rPr lang="en-US" dirty="0" smtClean="0"/>
              <a:t>c. Evaluating climate and management factors in pest control systems</a:t>
            </a:r>
          </a:p>
          <a:p>
            <a:pPr>
              <a:buNone/>
            </a:pPr>
            <a:r>
              <a:rPr lang="en-US" dirty="0" smtClean="0"/>
              <a:t>d. Evaluating non-traditional pest control methods</a:t>
            </a:r>
          </a:p>
          <a:p>
            <a:pPr>
              <a:buNone/>
            </a:pPr>
            <a:r>
              <a:rPr lang="en-US" dirty="0" smtClean="0"/>
              <a:t>e. In-field evaluations and management of cropping and pest management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 – application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a.	Calibration, application, and advances in application technologies</a:t>
            </a:r>
          </a:p>
          <a:p>
            <a:pPr>
              <a:buNone/>
            </a:pPr>
            <a:r>
              <a:rPr lang="en-US" dirty="0" smtClean="0"/>
              <a:t>b. Precision agriculture technologies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 – other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a. Grazing and pasture/range management for pasture/range pest control</a:t>
            </a:r>
          </a:p>
          <a:p>
            <a:pPr>
              <a:buNone/>
            </a:pPr>
            <a:r>
              <a:rPr lang="en-US" dirty="0" smtClean="0"/>
              <a:t>b. Wildlife habitat management</a:t>
            </a:r>
          </a:p>
          <a:p>
            <a:pPr>
              <a:buNone/>
            </a:pPr>
            <a:r>
              <a:rPr lang="en-US" dirty="0" smtClean="0"/>
              <a:t>c. Home and garden pesticide use</a:t>
            </a:r>
          </a:p>
          <a:p>
            <a:pPr>
              <a:buNone/>
            </a:pPr>
            <a:r>
              <a:rPr lang="en-US" dirty="0" smtClean="0"/>
              <a:t>d. Turf and ornamental IPM</a:t>
            </a:r>
          </a:p>
          <a:p>
            <a:pPr>
              <a:buNone/>
            </a:pPr>
            <a:r>
              <a:rPr lang="en-US" dirty="0" smtClean="0"/>
              <a:t>e. Organic production</a:t>
            </a:r>
          </a:p>
          <a:p>
            <a:pPr>
              <a:buNone/>
            </a:pPr>
            <a:r>
              <a:rPr lang="en-US" dirty="0" smtClean="0"/>
              <a:t>f. Horticulture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 – safety and environmental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a. Environmental toxicology and signs and symptoms of exposure to toxins</a:t>
            </a:r>
          </a:p>
          <a:p>
            <a:pPr>
              <a:buNone/>
            </a:pPr>
            <a:r>
              <a:rPr lang="en-US" dirty="0" smtClean="0"/>
              <a:t>b. Pesticide use and food safety concerns</a:t>
            </a:r>
          </a:p>
          <a:p>
            <a:pPr>
              <a:buNone/>
            </a:pPr>
            <a:r>
              <a:rPr lang="en-US" dirty="0" smtClean="0"/>
              <a:t>c. Biosecurity in the agro-chemical industry</a:t>
            </a:r>
          </a:p>
          <a:p>
            <a:pPr>
              <a:buNone/>
            </a:pPr>
            <a:r>
              <a:rPr lang="en-US" dirty="0" smtClean="0"/>
              <a:t>d. Pesticide waste remediation</a:t>
            </a:r>
          </a:p>
          <a:p>
            <a:pPr>
              <a:buNone/>
            </a:pPr>
            <a:r>
              <a:rPr lang="en-US" dirty="0" smtClean="0"/>
              <a:t>e. Pesticide Safety, proper use, and label restrictions</a:t>
            </a:r>
          </a:p>
          <a:p>
            <a:pPr>
              <a:buNone/>
            </a:pPr>
            <a:r>
              <a:rPr lang="en-US" dirty="0" smtClean="0"/>
              <a:t>f. Effects of pesticide misuse on crops, wildlife and other non-target species or areas</a:t>
            </a:r>
          </a:p>
          <a:p>
            <a:pPr>
              <a:buNone/>
            </a:pPr>
            <a:r>
              <a:rPr lang="en-US" dirty="0" smtClean="0"/>
              <a:t>g. Wildlife as pests and methods of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 – emerging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a.	Refugia management for biotechnology crops</a:t>
            </a:r>
          </a:p>
          <a:p>
            <a:pPr>
              <a:buNone/>
            </a:pPr>
            <a:r>
              <a:rPr lang="en-US" dirty="0" smtClean="0"/>
              <a:t>b. Segregation of herbicide tolerant or insect resistant crops</a:t>
            </a:r>
          </a:p>
          <a:p>
            <a:pPr>
              <a:buNone/>
            </a:pPr>
            <a:r>
              <a:rPr lang="en-US" dirty="0" smtClean="0"/>
              <a:t>c. Invasive species management</a:t>
            </a:r>
          </a:p>
          <a:p>
            <a:pPr>
              <a:buNone/>
            </a:pPr>
            <a:r>
              <a:rPr lang="en-US" dirty="0" smtClean="0"/>
              <a:t>d. Traits management</a:t>
            </a:r>
          </a:p>
          <a:p>
            <a:pPr>
              <a:buNone/>
            </a:pPr>
            <a:r>
              <a:rPr lang="en-US" dirty="0" smtClean="0"/>
              <a:t>e. Seed bank management</a:t>
            </a:r>
          </a:p>
          <a:p>
            <a:pPr>
              <a:buNone/>
            </a:pPr>
            <a:r>
              <a:rPr lang="en-US" dirty="0" smtClean="0"/>
              <a:t>f. Pest resistance</a:t>
            </a:r>
          </a:p>
          <a:p>
            <a:pPr>
              <a:buNone/>
            </a:pPr>
            <a:r>
              <a:rPr lang="en-US" dirty="0" smtClean="0"/>
              <a:t>g. Pest populations and species shifts</a:t>
            </a:r>
          </a:p>
          <a:p>
            <a:pPr>
              <a:buNone/>
            </a:pPr>
            <a:r>
              <a:rPr lang="en-US" dirty="0" smtClean="0"/>
              <a:t>h. Management of beneficials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Luther Smith</a:t>
            </a:r>
          </a:p>
          <a:p>
            <a:r>
              <a:rPr lang="en-US" dirty="0" smtClean="0"/>
              <a:t>Director of Certification and Licensing</a:t>
            </a:r>
          </a:p>
          <a:p>
            <a:r>
              <a:rPr lang="en-US" dirty="0" smtClean="0"/>
              <a:t>1-608-268-4977</a:t>
            </a:r>
          </a:p>
          <a:p>
            <a:endParaRPr lang="en-US" dirty="0"/>
          </a:p>
          <a:p>
            <a:r>
              <a:rPr lang="en-US" sz="4400" b="1" dirty="0" smtClean="0"/>
              <a:t>lsmith@sciencesocieties.org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American Society of Agronomy (ASA)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Started in 1907</a:t>
            </a:r>
          </a:p>
          <a:p>
            <a:pPr eaLnBrk="1" hangingPunct="1"/>
            <a:r>
              <a:rPr lang="en-US" dirty="0" smtClean="0"/>
              <a:t>11,000 members</a:t>
            </a:r>
          </a:p>
          <a:p>
            <a:pPr eaLnBrk="1" hangingPunct="1"/>
            <a:r>
              <a:rPr lang="en-US" dirty="0" smtClean="0"/>
              <a:t>Membership comprises:</a:t>
            </a:r>
          </a:p>
          <a:p>
            <a:pPr lvl="1" eaLnBrk="1" hangingPunct="1"/>
            <a:r>
              <a:rPr lang="en-US" dirty="0" smtClean="0"/>
              <a:t>Academia</a:t>
            </a:r>
          </a:p>
          <a:p>
            <a:pPr lvl="1" eaLnBrk="1" hangingPunct="1"/>
            <a:r>
              <a:rPr lang="en-US" dirty="0" smtClean="0"/>
              <a:t>Government</a:t>
            </a:r>
          </a:p>
          <a:p>
            <a:pPr lvl="1" eaLnBrk="1" hangingPunct="1"/>
            <a:r>
              <a:rPr lang="en-US" dirty="0" smtClean="0"/>
              <a:t>Industry or private sector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American Society of Agronomy (ASA)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Products and Services: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Scientific Publications - Agronomy Journal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Monthly Magazine – CSA News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Quarterly Magazine – Crops and Soils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World Class meetings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Latest research updates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Educational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Advocacy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Certification: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Certified Crop Adviser (CCA)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Certified Professional Agronomist (CPAg)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American Society of Agronomy (ASA)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Certifications: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protects</a:t>
            </a:r>
            <a:r>
              <a:rPr lang="en-US" dirty="0" smtClean="0"/>
              <a:t> the public and the profession</a:t>
            </a:r>
          </a:p>
          <a:p>
            <a:pPr lvl="1" eaLnBrk="1" hangingPunct="1"/>
            <a:r>
              <a:rPr lang="en-US" dirty="0" smtClean="0"/>
              <a:t>helps establish the profession through </a:t>
            </a:r>
            <a:r>
              <a:rPr lang="en-US" dirty="0" smtClean="0">
                <a:solidFill>
                  <a:srgbClr val="FF0000"/>
                </a:solidFill>
              </a:rPr>
              <a:t>standards</a:t>
            </a:r>
          </a:p>
          <a:p>
            <a:pPr lvl="1" eaLnBrk="1" hangingPunct="1"/>
            <a:r>
              <a:rPr lang="en-US" dirty="0" smtClean="0"/>
              <a:t>enhances </a:t>
            </a:r>
            <a:r>
              <a:rPr lang="en-US" dirty="0" smtClean="0">
                <a:solidFill>
                  <a:srgbClr val="FF0000"/>
                </a:solidFill>
              </a:rPr>
              <a:t>professional development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Certified Crop Adviser (CCA)</a:t>
            </a:r>
          </a:p>
          <a:p>
            <a:pPr eaLnBrk="1" hangingPunct="1"/>
            <a:r>
              <a:rPr lang="en-US" dirty="0" smtClean="0"/>
              <a:t>Certified Professional Agronomist (CPAg)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A-worldmap-gray-outline_Feb-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Certified Crop Adviser (CCA)</a:t>
            </a:r>
            <a:br>
              <a:rPr lang="en-US" sz="3600" dirty="0" smtClean="0"/>
            </a:br>
            <a:r>
              <a:rPr lang="en-US" sz="3600" dirty="0" smtClean="0"/>
              <a:t>Certified Professional Agronomist (CPAg)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CCA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Exams</a:t>
            </a:r>
          </a:p>
          <a:p>
            <a:r>
              <a:rPr lang="en-US" sz="2800" dirty="0" smtClean="0"/>
              <a:t>Education/Experience</a:t>
            </a:r>
          </a:p>
          <a:p>
            <a:pPr lvl="1"/>
            <a:r>
              <a:rPr lang="en-US" sz="2800" dirty="0" smtClean="0"/>
              <a:t>BS – 2 yrs</a:t>
            </a:r>
          </a:p>
          <a:p>
            <a:pPr lvl="1"/>
            <a:r>
              <a:rPr lang="en-US" sz="2800" dirty="0" smtClean="0"/>
              <a:t>Associate – 3 yrs</a:t>
            </a:r>
          </a:p>
          <a:p>
            <a:pPr lvl="1"/>
            <a:r>
              <a:rPr lang="en-US" sz="2800" dirty="0" smtClean="0"/>
              <a:t>HS – 4 yrs</a:t>
            </a:r>
          </a:p>
          <a:p>
            <a:r>
              <a:rPr lang="en-US" sz="2800" dirty="0" smtClean="0"/>
              <a:t>2 references</a:t>
            </a:r>
          </a:p>
          <a:p>
            <a:r>
              <a:rPr lang="en-US" sz="2800" dirty="0" smtClean="0"/>
              <a:t>Ethics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CPAg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dirty="0" smtClean="0"/>
              <a:t>CCA</a:t>
            </a:r>
          </a:p>
          <a:p>
            <a:r>
              <a:rPr lang="en-US" sz="2800" dirty="0" smtClean="0"/>
              <a:t>BS minimum</a:t>
            </a:r>
          </a:p>
          <a:p>
            <a:r>
              <a:rPr lang="en-US" sz="2800" dirty="0" smtClean="0"/>
              <a:t>5 years experience</a:t>
            </a:r>
          </a:p>
          <a:p>
            <a:r>
              <a:rPr lang="en-US" sz="2800" dirty="0" smtClean="0"/>
              <a:t>5 references</a:t>
            </a:r>
          </a:p>
          <a:p>
            <a:r>
              <a:rPr lang="en-US" sz="2800" dirty="0" smtClean="0"/>
              <a:t>Ethics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Education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CCA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40 total CEUs/2 yrs</a:t>
            </a:r>
          </a:p>
          <a:p>
            <a:r>
              <a:rPr lang="en-US" dirty="0" smtClean="0"/>
              <a:t>Nutrient management</a:t>
            </a:r>
          </a:p>
          <a:p>
            <a:r>
              <a:rPr lang="en-US" dirty="0" smtClean="0"/>
              <a:t>Soil and water management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IPM</a:t>
            </a:r>
          </a:p>
          <a:p>
            <a:r>
              <a:rPr lang="en-US" dirty="0" smtClean="0"/>
              <a:t>Crop management</a:t>
            </a:r>
          </a:p>
          <a:p>
            <a:r>
              <a:rPr lang="en-US" dirty="0" smtClean="0"/>
              <a:t>Professional Development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CPAg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50 total CEUs/2 yrs</a:t>
            </a:r>
          </a:p>
          <a:p>
            <a:r>
              <a:rPr lang="en-US" dirty="0" smtClean="0"/>
              <a:t>Nutrient management</a:t>
            </a:r>
          </a:p>
          <a:p>
            <a:r>
              <a:rPr lang="en-US" dirty="0" smtClean="0"/>
              <a:t>Soil and water management</a:t>
            </a:r>
          </a:p>
          <a:p>
            <a:r>
              <a:rPr lang="en-US" dirty="0" smtClean="0"/>
              <a:t>IPM</a:t>
            </a:r>
          </a:p>
          <a:p>
            <a:r>
              <a:rPr lang="en-US" dirty="0" smtClean="0"/>
              <a:t>Crop management</a:t>
            </a:r>
          </a:p>
          <a:p>
            <a:r>
              <a:rPr lang="en-US" dirty="0" smtClean="0"/>
              <a:t>Professional Development</a:t>
            </a:r>
          </a:p>
          <a:p>
            <a:r>
              <a:rPr lang="en-US" dirty="0" smtClean="0"/>
              <a:t>Professional Service</a:t>
            </a:r>
          </a:p>
          <a:p>
            <a:r>
              <a:rPr lang="en-US" dirty="0" smtClean="0"/>
              <a:t>Professional Study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 Performance Objectives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COMPETENCY AREAS: </a:t>
            </a:r>
          </a:p>
          <a:p>
            <a:pPr lvl="1">
              <a:buNone/>
            </a:pPr>
            <a:r>
              <a:rPr lang="en-US" dirty="0" smtClean="0"/>
              <a:t>1. Basic Concepts of Pest Management</a:t>
            </a:r>
          </a:p>
          <a:p>
            <a:pPr lvl="1">
              <a:buNone/>
            </a:pPr>
            <a:r>
              <a:rPr lang="en-US" dirty="0" smtClean="0"/>
              <a:t>2. Sampling and Monitoring</a:t>
            </a:r>
          </a:p>
          <a:p>
            <a:pPr lvl="1">
              <a:buNone/>
            </a:pPr>
            <a:r>
              <a:rPr lang="en-US" dirty="0" smtClean="0"/>
              <a:t>3. Identification</a:t>
            </a:r>
          </a:p>
          <a:p>
            <a:pPr lvl="1">
              <a:buNone/>
            </a:pPr>
            <a:r>
              <a:rPr lang="en-US" dirty="0" smtClean="0"/>
              <a:t>4. Decision-Making Guidelines</a:t>
            </a:r>
          </a:p>
          <a:p>
            <a:pPr lvl="1">
              <a:buNone/>
            </a:pPr>
            <a:r>
              <a:rPr lang="en-US" dirty="0" smtClean="0"/>
              <a:t>5. Pest Management Strategies</a:t>
            </a:r>
          </a:p>
          <a:p>
            <a:pPr lvl="1">
              <a:buNone/>
            </a:pPr>
            <a:r>
              <a:rPr lang="en-US" dirty="0" smtClean="0"/>
              <a:t>6. Environmental Stewardship</a:t>
            </a:r>
          </a:p>
          <a:p>
            <a:pPr lvl="1">
              <a:buNone/>
            </a:pPr>
            <a:r>
              <a:rPr lang="en-US" dirty="0" smtClean="0"/>
              <a:t>7. Health and Safety</a:t>
            </a:r>
          </a:p>
          <a:p>
            <a:r>
              <a:rPr lang="en-US" b="1" dirty="0" smtClean="0"/>
              <a:t>Pest Management Glossary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 Exam POs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https://www.certifiedcropadviser.org/exams/icca-performance-objectives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77 competencies in IPM</a:t>
            </a:r>
          </a:p>
          <a:p>
            <a:endParaRPr lang="en-US" dirty="0" smtClean="0"/>
          </a:p>
          <a:p>
            <a:r>
              <a:rPr lang="en-US" dirty="0" smtClean="0"/>
              <a:t>Not only IPM also NM, SW, CM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562</Words>
  <Application>Microsoft Office PowerPoint</Application>
  <PresentationFormat>On-screen Show (4:3)</PresentationFormat>
  <Paragraphs>133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American Society of Agronomy International Certified Crop Adviser Program</vt:lpstr>
      <vt:lpstr>American Society of Agronomy (ASA)</vt:lpstr>
      <vt:lpstr>American Society of Agronomy (ASA)</vt:lpstr>
      <vt:lpstr>American Society of Agronomy (ASA)</vt:lpstr>
      <vt:lpstr>PowerPoint Presentation</vt:lpstr>
      <vt:lpstr>Certified Crop Adviser (CCA) Certified Professional Agronomist (CPAg)</vt:lpstr>
      <vt:lpstr>Continuing Education</vt:lpstr>
      <vt:lpstr>IPM Performance Objectives</vt:lpstr>
      <vt:lpstr>IPM Exam POs</vt:lpstr>
      <vt:lpstr>IPM Continuing Education</vt:lpstr>
      <vt:lpstr>CE – IPM - Examples</vt:lpstr>
      <vt:lpstr>IPM - decision making skills</vt:lpstr>
      <vt:lpstr>IPM – application technologies</vt:lpstr>
      <vt:lpstr>IPM – other areas</vt:lpstr>
      <vt:lpstr>IPM – safety and environmental</vt:lpstr>
      <vt:lpstr>IPM – emerging areas</vt:lpstr>
      <vt:lpstr>Thank You</vt:lpstr>
    </vt:vector>
  </TitlesOfParts>
  <Company>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luther</dc:creator>
  <cp:lastModifiedBy>Windows User</cp:lastModifiedBy>
  <cp:revision>75</cp:revision>
  <dcterms:created xsi:type="dcterms:W3CDTF">2009-04-24T13:27:22Z</dcterms:created>
  <dcterms:modified xsi:type="dcterms:W3CDTF">2016-08-11T14:54:28Z</dcterms:modified>
</cp:coreProperties>
</file>